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2" r:id="rId5"/>
    <p:sldId id="270" r:id="rId6"/>
    <p:sldId id="263" r:id="rId7"/>
    <p:sldId id="265" r:id="rId8"/>
    <p:sldId id="266" r:id="rId9"/>
    <p:sldId id="267" r:id="rId10"/>
    <p:sldId id="268" r:id="rId11"/>
    <p:sldId id="271" r:id="rId12"/>
    <p:sldId id="272" r:id="rId13"/>
    <p:sldId id="273" r:id="rId14"/>
    <p:sldId id="274" r:id="rId15"/>
    <p:sldId id="276" r:id="rId16"/>
    <p:sldId id="275" r:id="rId17"/>
    <p:sldId id="277" r:id="rId18"/>
    <p:sldId id="269" r:id="rId19"/>
    <p:sldId id="278" r:id="rId20"/>
    <p:sldId id="25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3/4/2025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76856" y="1380744"/>
            <a:ext cx="7214616" cy="1568450"/>
          </a:xfrm>
          <a:prstGeom prst="rect">
            <a:avLst/>
          </a:prstGeom>
          <a:noFill/>
        </p:spPr>
        <p:txBody>
          <a:bodyPr wrap="square" rtlCol="0">
            <a:spAutoFit/>
          </a:bodyPr>
          <a:lstStyle/>
          <a:p>
            <a:pPr algn="ctr"/>
            <a:r>
              <a:rPr lang="en-IN" sz="4800" dirty="0"/>
              <a:t>AI </a:t>
            </a:r>
            <a:r>
              <a:rPr lang="en-US" altLang="en-IN" sz="4800" dirty="0"/>
              <a:t>Based </a:t>
            </a:r>
            <a:r>
              <a:rPr lang="en-IN" sz="4800" dirty="0"/>
              <a:t>Job Application Tracking System</a:t>
            </a:r>
          </a:p>
        </p:txBody>
      </p:sp>
      <p:sp>
        <p:nvSpPr>
          <p:cNvPr id="5" name="TextBox 4"/>
          <p:cNvSpPr txBox="1"/>
          <p:nvPr/>
        </p:nvSpPr>
        <p:spPr>
          <a:xfrm>
            <a:off x="2606040" y="4830925"/>
            <a:ext cx="8540496" cy="646331"/>
          </a:xfrm>
          <a:prstGeom prst="rect">
            <a:avLst/>
          </a:prstGeom>
          <a:noFill/>
        </p:spPr>
        <p:txBody>
          <a:bodyPr wrap="square" rtlCol="0">
            <a:spAutoFit/>
          </a:bodyPr>
          <a:lstStyle/>
          <a:p>
            <a:r>
              <a:rPr lang="en-US" dirty="0"/>
              <a:t>Guide Name and Signature 			Project coordinator			 HOD-CSE(AI&amp;ML) 	 	   Dr. S. Kavitha		   		   Mrs. J. Bhargavi		           Dr. S. Kavitha</a:t>
            </a:r>
            <a:endParaRPr lang="en-IN" dirty="0"/>
          </a:p>
        </p:txBody>
      </p:sp>
      <p:sp>
        <p:nvSpPr>
          <p:cNvPr id="6" name="TextBox 5"/>
          <p:cNvSpPr txBox="1"/>
          <p:nvPr/>
        </p:nvSpPr>
        <p:spPr>
          <a:xfrm>
            <a:off x="7086600" y="3319272"/>
            <a:ext cx="4059936" cy="1200329"/>
          </a:xfrm>
          <a:prstGeom prst="rect">
            <a:avLst/>
          </a:prstGeom>
          <a:noFill/>
        </p:spPr>
        <p:txBody>
          <a:bodyPr wrap="square" rtlCol="0">
            <a:spAutoFit/>
          </a:bodyPr>
          <a:lstStyle/>
          <a:p>
            <a:r>
              <a:rPr lang="en-US" dirty="0"/>
              <a:t>                     By </a:t>
            </a:r>
          </a:p>
          <a:p>
            <a:r>
              <a:rPr lang="en-US" dirty="0"/>
              <a:t>S. Bharath Reddy         21AG1A66B2</a:t>
            </a:r>
          </a:p>
          <a:p>
            <a:r>
              <a:rPr lang="en-US" dirty="0"/>
              <a:t>D.P. Shashank Reddy    21AG1A6679 </a:t>
            </a:r>
          </a:p>
          <a:p>
            <a:r>
              <a:rPr lang="en-US" dirty="0"/>
              <a:t>D. </a:t>
            </a:r>
            <a:r>
              <a:rPr lang="en-US" dirty="0" err="1"/>
              <a:t>Vigneshwar</a:t>
            </a:r>
            <a:r>
              <a:rPr lang="en-US" dirty="0"/>
              <a:t>             21AG1A6678 </a:t>
            </a:r>
            <a:endParaRPr lang="en-I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138006"/>
            <a:ext cx="10186416" cy="553998"/>
          </a:xfrm>
          <a:prstGeom prst="rect">
            <a:avLst/>
          </a:prstGeom>
          <a:noFill/>
        </p:spPr>
        <p:txBody>
          <a:bodyPr wrap="square" rtlCol="0">
            <a:spAutoFit/>
          </a:bodyPr>
          <a:lstStyle/>
          <a:p>
            <a:pPr algn="just"/>
            <a:r>
              <a:rPr lang="en-US" sz="3000" dirty="0"/>
              <a:t>Class Diagram:</a:t>
            </a:r>
            <a:endParaRPr lang="en-IN" sz="3000" dirty="0"/>
          </a:p>
        </p:txBody>
      </p:sp>
      <p:sp>
        <p:nvSpPr>
          <p:cNvPr id="3" name="TextBox 2"/>
          <p:cNvSpPr txBox="1"/>
          <p:nvPr/>
        </p:nvSpPr>
        <p:spPr>
          <a:xfrm>
            <a:off x="1874520" y="556510"/>
            <a:ext cx="6209030" cy="706755"/>
          </a:xfrm>
          <a:prstGeom prst="rect">
            <a:avLst/>
          </a:prstGeom>
          <a:noFill/>
        </p:spPr>
        <p:txBody>
          <a:bodyPr wrap="square" rtlCol="0">
            <a:spAutoFit/>
          </a:bodyPr>
          <a:lstStyle/>
          <a:p>
            <a:r>
              <a:rPr lang="en-US" altLang="en-IN" sz="4000" dirty="0"/>
              <a:t>UML DIAGRAMS</a:t>
            </a:r>
            <a:r>
              <a:rPr lang="en-IN" sz="4000" dirty="0"/>
              <a:t>:</a:t>
            </a:r>
          </a:p>
        </p:txBody>
      </p:sp>
      <p:pic>
        <p:nvPicPr>
          <p:cNvPr id="5" name="Picture 4">
            <a:extLst>
              <a:ext uri="{FF2B5EF4-FFF2-40B4-BE49-F238E27FC236}">
                <a16:creationId xmlns:a16="http://schemas.microsoft.com/office/drawing/2014/main" id="{CDE698BB-1EE1-6969-1AFC-DB8E6657BCEC}"/>
              </a:ext>
            </a:extLst>
          </p:cNvPr>
          <p:cNvPicPr>
            <a:picLocks noChangeAspect="1"/>
          </p:cNvPicPr>
          <p:nvPr/>
        </p:nvPicPr>
        <p:blipFill>
          <a:blip r:embed="rId2"/>
          <a:stretch>
            <a:fillRect/>
          </a:stretch>
        </p:blipFill>
        <p:spPr>
          <a:xfrm>
            <a:off x="3599727" y="1793104"/>
            <a:ext cx="7540222" cy="45083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E479E-6A18-1F30-D75D-09F6E8EB96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0AF4BD-B00F-8A99-137C-3E78F57CD9B8}"/>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Use Case Diagram:</a:t>
            </a:r>
            <a:endParaRPr lang="en-IN" sz="3000" dirty="0"/>
          </a:p>
        </p:txBody>
      </p:sp>
      <p:pic>
        <p:nvPicPr>
          <p:cNvPr id="8" name="Picture 7">
            <a:extLst>
              <a:ext uri="{FF2B5EF4-FFF2-40B4-BE49-F238E27FC236}">
                <a16:creationId xmlns:a16="http://schemas.microsoft.com/office/drawing/2014/main" id="{959E98E8-02E4-EB0D-6704-719593BA7AF8}"/>
              </a:ext>
            </a:extLst>
          </p:cNvPr>
          <p:cNvPicPr>
            <a:picLocks noChangeAspect="1"/>
          </p:cNvPicPr>
          <p:nvPr/>
        </p:nvPicPr>
        <p:blipFill>
          <a:blip r:embed="rId2"/>
          <a:stretch>
            <a:fillRect/>
          </a:stretch>
        </p:blipFill>
        <p:spPr>
          <a:xfrm>
            <a:off x="3058998" y="1836115"/>
            <a:ext cx="7908843" cy="3602159"/>
          </a:xfrm>
          <a:prstGeom prst="rect">
            <a:avLst/>
          </a:prstGeom>
        </p:spPr>
      </p:pic>
    </p:spTree>
    <p:extLst>
      <p:ext uri="{BB962C8B-B14F-4D97-AF65-F5344CB8AC3E}">
        <p14:creationId xmlns:p14="http://schemas.microsoft.com/office/powerpoint/2010/main" val="1995803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E6278-7D00-E33B-22CE-0292D6404F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ABD9C0B-33FC-EF07-5636-27C87165FAA3}"/>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Activity Diagram:</a:t>
            </a:r>
            <a:endParaRPr lang="en-IN" sz="3000" dirty="0"/>
          </a:p>
        </p:txBody>
      </p:sp>
      <p:pic>
        <p:nvPicPr>
          <p:cNvPr id="4" name="Picture 3">
            <a:extLst>
              <a:ext uri="{FF2B5EF4-FFF2-40B4-BE49-F238E27FC236}">
                <a16:creationId xmlns:a16="http://schemas.microsoft.com/office/drawing/2014/main" id="{3097E71B-CBDC-4975-0528-5A556390524F}"/>
              </a:ext>
            </a:extLst>
          </p:cNvPr>
          <p:cNvPicPr>
            <a:picLocks noChangeAspect="1"/>
          </p:cNvPicPr>
          <p:nvPr/>
        </p:nvPicPr>
        <p:blipFill>
          <a:blip r:embed="rId2"/>
          <a:stretch>
            <a:fillRect/>
          </a:stretch>
        </p:blipFill>
        <p:spPr>
          <a:xfrm>
            <a:off x="5676758" y="322303"/>
            <a:ext cx="3900379" cy="6213394"/>
          </a:xfrm>
          <a:prstGeom prst="rect">
            <a:avLst/>
          </a:prstGeom>
        </p:spPr>
      </p:pic>
    </p:spTree>
    <p:extLst>
      <p:ext uri="{BB962C8B-B14F-4D97-AF65-F5344CB8AC3E}">
        <p14:creationId xmlns:p14="http://schemas.microsoft.com/office/powerpoint/2010/main" val="4258643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A79D-EC0B-7D3D-96D0-6801FD1D1F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A806FB-BE34-9ED1-4679-83C964E1568F}"/>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Sequence Diagram:</a:t>
            </a:r>
            <a:endParaRPr lang="en-IN" sz="3000" dirty="0"/>
          </a:p>
        </p:txBody>
      </p:sp>
      <p:pic>
        <p:nvPicPr>
          <p:cNvPr id="7" name="Picture 6">
            <a:extLst>
              <a:ext uri="{FF2B5EF4-FFF2-40B4-BE49-F238E27FC236}">
                <a16:creationId xmlns:a16="http://schemas.microsoft.com/office/drawing/2014/main" id="{8CAADD72-BD77-8607-3789-333E88394A0E}"/>
              </a:ext>
            </a:extLst>
          </p:cNvPr>
          <p:cNvPicPr>
            <a:picLocks noChangeAspect="1"/>
          </p:cNvPicPr>
          <p:nvPr/>
        </p:nvPicPr>
        <p:blipFill>
          <a:blip r:embed="rId2"/>
          <a:stretch>
            <a:fillRect/>
          </a:stretch>
        </p:blipFill>
        <p:spPr>
          <a:xfrm>
            <a:off x="3330241" y="1627317"/>
            <a:ext cx="7296150" cy="4495800"/>
          </a:xfrm>
          <a:prstGeom prst="rect">
            <a:avLst/>
          </a:prstGeom>
        </p:spPr>
      </p:pic>
    </p:spTree>
    <p:extLst>
      <p:ext uri="{BB962C8B-B14F-4D97-AF65-F5344CB8AC3E}">
        <p14:creationId xmlns:p14="http://schemas.microsoft.com/office/powerpoint/2010/main" val="130674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F17BB-6544-4860-B388-9BCCCB4352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4E66B0-AEFC-3297-0C24-A2CEAE289F63}"/>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Sequence Diagram:</a:t>
            </a:r>
            <a:endParaRPr lang="en-IN" sz="3000" dirty="0"/>
          </a:p>
        </p:txBody>
      </p:sp>
      <p:pic>
        <p:nvPicPr>
          <p:cNvPr id="4" name="Picture 3">
            <a:extLst>
              <a:ext uri="{FF2B5EF4-FFF2-40B4-BE49-F238E27FC236}">
                <a16:creationId xmlns:a16="http://schemas.microsoft.com/office/drawing/2014/main" id="{18C98738-FBA8-D5E3-5FA4-829EE4F2AA36}"/>
              </a:ext>
            </a:extLst>
          </p:cNvPr>
          <p:cNvPicPr>
            <a:picLocks noChangeAspect="1"/>
          </p:cNvPicPr>
          <p:nvPr/>
        </p:nvPicPr>
        <p:blipFill>
          <a:blip r:embed="rId2"/>
          <a:stretch>
            <a:fillRect/>
          </a:stretch>
        </p:blipFill>
        <p:spPr>
          <a:xfrm>
            <a:off x="6418558" y="278024"/>
            <a:ext cx="2725442" cy="6301951"/>
          </a:xfrm>
          <a:prstGeom prst="rect">
            <a:avLst/>
          </a:prstGeom>
        </p:spPr>
      </p:pic>
    </p:spTree>
    <p:extLst>
      <p:ext uri="{BB962C8B-B14F-4D97-AF65-F5344CB8AC3E}">
        <p14:creationId xmlns:p14="http://schemas.microsoft.com/office/powerpoint/2010/main" val="4140175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0B14A-A4AA-15EC-A5AD-F22DFEBD6F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98D10D-BC6D-BE74-2A6F-30F6312FD5A1}"/>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Object Diagram:</a:t>
            </a:r>
            <a:endParaRPr lang="en-IN" sz="3000" dirty="0"/>
          </a:p>
        </p:txBody>
      </p:sp>
      <p:pic>
        <p:nvPicPr>
          <p:cNvPr id="5" name="Picture 4">
            <a:extLst>
              <a:ext uri="{FF2B5EF4-FFF2-40B4-BE49-F238E27FC236}">
                <a16:creationId xmlns:a16="http://schemas.microsoft.com/office/drawing/2014/main" id="{C6F26BDC-37F8-3E4B-7C3D-D8EECAAB2027}"/>
              </a:ext>
            </a:extLst>
          </p:cNvPr>
          <p:cNvPicPr>
            <a:picLocks noChangeAspect="1"/>
          </p:cNvPicPr>
          <p:nvPr/>
        </p:nvPicPr>
        <p:blipFill>
          <a:blip r:embed="rId2"/>
          <a:stretch>
            <a:fillRect/>
          </a:stretch>
        </p:blipFill>
        <p:spPr>
          <a:xfrm>
            <a:off x="3140108" y="2004275"/>
            <a:ext cx="7103703" cy="3227753"/>
          </a:xfrm>
          <a:prstGeom prst="rect">
            <a:avLst/>
          </a:prstGeom>
        </p:spPr>
      </p:pic>
    </p:spTree>
    <p:extLst>
      <p:ext uri="{BB962C8B-B14F-4D97-AF65-F5344CB8AC3E}">
        <p14:creationId xmlns:p14="http://schemas.microsoft.com/office/powerpoint/2010/main" val="4062604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C2F1C-ABF4-EF39-2F28-98491E8744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C8389F4-249D-DE14-6D17-6445DD713CF8}"/>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Deployment Diagram:</a:t>
            </a:r>
            <a:endParaRPr lang="en-IN" sz="3000" dirty="0"/>
          </a:p>
        </p:txBody>
      </p:sp>
      <p:pic>
        <p:nvPicPr>
          <p:cNvPr id="8" name="Picture 7">
            <a:extLst>
              <a:ext uri="{FF2B5EF4-FFF2-40B4-BE49-F238E27FC236}">
                <a16:creationId xmlns:a16="http://schemas.microsoft.com/office/drawing/2014/main" id="{9837A0DE-9A14-B57B-81E1-F97E77CD72DF}"/>
              </a:ext>
            </a:extLst>
          </p:cNvPr>
          <p:cNvPicPr>
            <a:picLocks noChangeAspect="1"/>
          </p:cNvPicPr>
          <p:nvPr/>
        </p:nvPicPr>
        <p:blipFill>
          <a:blip r:embed="rId2"/>
          <a:stretch>
            <a:fillRect/>
          </a:stretch>
        </p:blipFill>
        <p:spPr>
          <a:xfrm>
            <a:off x="2581274" y="1733550"/>
            <a:ext cx="7749841" cy="3738406"/>
          </a:xfrm>
          <a:prstGeom prst="rect">
            <a:avLst/>
          </a:prstGeom>
        </p:spPr>
      </p:pic>
    </p:spTree>
    <p:extLst>
      <p:ext uri="{BB962C8B-B14F-4D97-AF65-F5344CB8AC3E}">
        <p14:creationId xmlns:p14="http://schemas.microsoft.com/office/powerpoint/2010/main" val="3802270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E387D-3A96-35D9-298F-E3EA78A208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BD0871-6F13-628C-1E64-5BEC0853F14C}"/>
              </a:ext>
            </a:extLst>
          </p:cNvPr>
          <p:cNvSpPr txBox="1"/>
          <p:nvPr/>
        </p:nvSpPr>
        <p:spPr>
          <a:xfrm>
            <a:off x="2005584" y="734883"/>
            <a:ext cx="10186416" cy="553998"/>
          </a:xfrm>
          <a:prstGeom prst="rect">
            <a:avLst/>
          </a:prstGeom>
          <a:noFill/>
        </p:spPr>
        <p:txBody>
          <a:bodyPr wrap="square" rtlCol="0">
            <a:spAutoFit/>
          </a:bodyPr>
          <a:lstStyle/>
          <a:p>
            <a:pPr algn="just"/>
            <a:r>
              <a:rPr lang="en-US" sz="3000" dirty="0"/>
              <a:t>Component Diagram:</a:t>
            </a:r>
            <a:endParaRPr lang="en-IN" sz="3000" dirty="0"/>
          </a:p>
        </p:txBody>
      </p:sp>
      <p:pic>
        <p:nvPicPr>
          <p:cNvPr id="4" name="Picture 3">
            <a:extLst>
              <a:ext uri="{FF2B5EF4-FFF2-40B4-BE49-F238E27FC236}">
                <a16:creationId xmlns:a16="http://schemas.microsoft.com/office/drawing/2014/main" id="{01BFF8D4-5C00-36AA-9C18-B7A8EBE5DC55}"/>
              </a:ext>
            </a:extLst>
          </p:cNvPr>
          <p:cNvPicPr>
            <a:picLocks noChangeAspect="1"/>
          </p:cNvPicPr>
          <p:nvPr/>
        </p:nvPicPr>
        <p:blipFill>
          <a:blip r:embed="rId2"/>
          <a:stretch>
            <a:fillRect/>
          </a:stretch>
        </p:blipFill>
        <p:spPr>
          <a:xfrm>
            <a:off x="3303027" y="2160160"/>
            <a:ext cx="7851403" cy="3566872"/>
          </a:xfrm>
          <a:prstGeom prst="rect">
            <a:avLst/>
          </a:prstGeom>
        </p:spPr>
      </p:pic>
    </p:spTree>
    <p:extLst>
      <p:ext uri="{BB962C8B-B14F-4D97-AF65-F5344CB8AC3E}">
        <p14:creationId xmlns:p14="http://schemas.microsoft.com/office/powerpoint/2010/main" val="60208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337945"/>
            <a:ext cx="9167903" cy="4801314"/>
          </a:xfrm>
          <a:prstGeom prst="rect">
            <a:avLst/>
          </a:prstGeom>
          <a:noFill/>
        </p:spPr>
        <p:txBody>
          <a:bodyPr wrap="square" rtlCol="0">
            <a:spAutoFit/>
          </a:bodyPr>
          <a:lstStyle/>
          <a:p>
            <a:r>
              <a:rPr lang="en-US" sz="1800" dirty="0">
                <a:effectLst/>
                <a:latin typeface="Times New Roman" panose="02020603050405020304" pitchFamily="18" charset="0"/>
              </a:rPr>
              <a:t>1. </a:t>
            </a:r>
            <a:r>
              <a:rPr lang="en-US" sz="1800" b="1" dirty="0">
                <a:effectLst/>
                <a:latin typeface="TimesNewRomanPS-BoldMT"/>
              </a:rPr>
              <a:t>Resume Parsing</a:t>
            </a:r>
            <a:r>
              <a:rPr lang="en-US" sz="1800" dirty="0">
                <a:effectLst/>
                <a:latin typeface="Times New Roman" panose="02020603050405020304" pitchFamily="18" charset="0"/>
              </a:rPr>
              <a:t>: </a:t>
            </a:r>
            <a:endParaRPr lang="en-US" dirty="0"/>
          </a:p>
          <a:p>
            <a:r>
              <a:rPr lang="en-US" sz="1800" b="1" dirty="0">
                <a:effectLst/>
                <a:latin typeface="Courier New" panose="02070309020205020404" pitchFamily="49" charset="0"/>
              </a:rPr>
              <a:t>  </a:t>
            </a:r>
            <a:r>
              <a:rPr lang="en-US" sz="1800" b="1" dirty="0">
                <a:effectLst/>
                <a:latin typeface="TimesNewRomanPS-BoldMT"/>
              </a:rPr>
              <a:t>Input</a:t>
            </a:r>
            <a:r>
              <a:rPr lang="en-US" sz="1800" dirty="0">
                <a:effectLst/>
                <a:latin typeface="Times New Roman" panose="02020603050405020304" pitchFamily="18" charset="0"/>
              </a:rPr>
              <a:t>: Resume file (PDF/Word).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Process</a:t>
            </a:r>
            <a:r>
              <a:rPr lang="en-US" sz="1800" dirty="0">
                <a:effectLst/>
                <a:latin typeface="Times New Roman" panose="02020603050405020304" pitchFamily="18" charset="0"/>
              </a:rPr>
              <a:t>: </a:t>
            </a:r>
          </a:p>
          <a:p>
            <a:pPr marL="742950" lvl="1" indent="-285750">
              <a:buFont typeface="Arial" panose="020B0604020202020204" pitchFamily="34" charset="0"/>
              <a:buChar char="•"/>
            </a:pPr>
            <a:r>
              <a:rPr lang="en-US" dirty="0">
                <a:effectLst/>
                <a:latin typeface="Times New Roman" panose="02020603050405020304" pitchFamily="18" charset="0"/>
              </a:rPr>
              <a:t>Extract key details such as name, contact information, education, work experience, and skills from the resume. </a:t>
            </a:r>
            <a:endParaRPr lang="en-US" dirty="0"/>
          </a:p>
          <a:p>
            <a:pPr marL="742950" lvl="1" indent="-285750">
              <a:buFont typeface="Arial" panose="020B0604020202020204" pitchFamily="34" charset="0"/>
              <a:buChar char="•"/>
            </a:pPr>
            <a:r>
              <a:rPr lang="en-US" dirty="0">
                <a:effectLst/>
                <a:latin typeface="Times New Roman" panose="02020603050405020304" pitchFamily="18" charset="0"/>
              </a:rPr>
              <a:t>Use Natural Language Processing (NLP) techniques to structure the data. </a:t>
            </a:r>
            <a:endParaRPr lang="en-US" dirty="0"/>
          </a:p>
          <a:p>
            <a:r>
              <a:rPr lang="en-US" b="1" dirty="0">
                <a:latin typeface="Courier New" panose="02070309020205020404" pitchFamily="49" charset="0"/>
              </a:rPr>
              <a:t>  </a:t>
            </a:r>
            <a:r>
              <a:rPr lang="en-US" sz="1800" b="1" dirty="0">
                <a:effectLst/>
                <a:latin typeface="TimesNewRomanPS-BoldMT"/>
              </a:rPr>
              <a:t>Output</a:t>
            </a:r>
            <a:r>
              <a:rPr lang="en-US" sz="1800" dirty="0">
                <a:effectLst/>
                <a:latin typeface="Times New Roman" panose="02020603050405020304" pitchFamily="18" charset="0"/>
              </a:rPr>
              <a:t>: Structured data representing applicant's details and skills. </a:t>
            </a:r>
          </a:p>
          <a:p>
            <a:endParaRPr lang="en-US" dirty="0"/>
          </a:p>
          <a:p>
            <a:r>
              <a:rPr lang="en-US" sz="1800" dirty="0">
                <a:effectLst/>
                <a:latin typeface="Times New Roman" panose="02020603050405020304" pitchFamily="18" charset="0"/>
              </a:rPr>
              <a:t>2. </a:t>
            </a:r>
            <a:r>
              <a:rPr lang="en-US" sz="1800" b="1" dirty="0">
                <a:effectLst/>
                <a:latin typeface="TimesNewRomanPS-BoldMT"/>
              </a:rPr>
              <a:t>Soft Skills</a:t>
            </a:r>
            <a:r>
              <a:rPr lang="en-US" sz="1800" dirty="0">
                <a:effectLst/>
                <a:latin typeface="Times New Roman" panose="02020603050405020304" pitchFamily="18" charset="0"/>
              </a:rPr>
              <a:t>: </a:t>
            </a:r>
            <a:endParaRPr lang="en-US" dirty="0"/>
          </a:p>
          <a:p>
            <a:r>
              <a:rPr lang="en-US" b="1" dirty="0">
                <a:latin typeface="Courier New" panose="02070309020205020404" pitchFamily="49" charset="0"/>
              </a:rPr>
              <a:t>  </a:t>
            </a:r>
            <a:r>
              <a:rPr lang="en-US" sz="1800" b="1" dirty="0">
                <a:effectLst/>
                <a:latin typeface="TimesNewRomanPS-BoldMT"/>
              </a:rPr>
              <a:t>Input</a:t>
            </a:r>
            <a:r>
              <a:rPr lang="en-US" sz="1800" dirty="0">
                <a:effectLst/>
                <a:latin typeface="Times New Roman" panose="02020603050405020304" pitchFamily="18" charset="0"/>
              </a:rPr>
              <a:t>: Applicant's personal details, application data, and any responses in forms or </a:t>
            </a:r>
            <a:endParaRPr lang="en-US" dirty="0"/>
          </a:p>
          <a:p>
            <a:r>
              <a:rPr lang="en-US" sz="1800" dirty="0">
                <a:effectLst/>
                <a:latin typeface="Times New Roman" panose="02020603050405020304" pitchFamily="18" charset="0"/>
              </a:rPr>
              <a:t>	interview stages.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Process</a:t>
            </a:r>
            <a:r>
              <a:rPr lang="en-US" sz="1800" dirty="0">
                <a:effectLst/>
                <a:latin typeface="Times New Roman" panose="02020603050405020304" pitchFamily="18" charset="0"/>
              </a:rPr>
              <a:t>: </a:t>
            </a:r>
            <a:endParaRPr lang="en-US" dirty="0"/>
          </a:p>
          <a:p>
            <a:pPr marL="742950" lvl="1" indent="-285750">
              <a:buFont typeface="Arial" panose="020B0604020202020204" pitchFamily="34" charset="0"/>
              <a:buChar char="•"/>
            </a:pPr>
            <a:r>
              <a:rPr lang="en-US" dirty="0">
                <a:latin typeface="Wingdings" panose="05000000000000000000" pitchFamily="2" charset="2"/>
              </a:rPr>
              <a:t>	</a:t>
            </a:r>
            <a:r>
              <a:rPr lang="en-US" dirty="0">
                <a:effectLst/>
                <a:latin typeface="Times New Roman" panose="02020603050405020304" pitchFamily="18" charset="0"/>
              </a:rPr>
              <a:t>Analyze the soft skills based on pre-set criteria (such as communication skills, </a:t>
            </a:r>
            <a:endParaRPr lang="en-US" dirty="0"/>
          </a:p>
          <a:p>
            <a:pPr lvl="1"/>
            <a:r>
              <a:rPr lang="en-US" dirty="0">
                <a:effectLst/>
                <a:latin typeface="Times New Roman" panose="02020603050405020304" pitchFamily="18" charset="0"/>
              </a:rPr>
              <a:t>teamwork, leadership, etc.). </a:t>
            </a:r>
            <a:endParaRPr lang="en-US" dirty="0"/>
          </a:p>
          <a:p>
            <a:pPr marL="742950" lvl="1" indent="-285750">
              <a:buFont typeface="Arial" panose="020B0604020202020204" pitchFamily="34" charset="0"/>
              <a:buChar char="•"/>
            </a:pPr>
            <a:r>
              <a:rPr lang="en-US" dirty="0">
                <a:latin typeface="Wingdings" panose="05000000000000000000" pitchFamily="2" charset="2"/>
              </a:rPr>
              <a:t>	</a:t>
            </a:r>
            <a:r>
              <a:rPr lang="en-US" dirty="0">
                <a:effectLst/>
                <a:latin typeface="Times New Roman" panose="02020603050405020304" pitchFamily="18" charset="0"/>
              </a:rPr>
              <a:t>Evaluate responses (if any) from behavioral questions or past job experience. </a:t>
            </a:r>
            <a:endParaRPr lang="en-US" dirty="0"/>
          </a:p>
          <a:p>
            <a:r>
              <a:rPr lang="en-US" dirty="0">
                <a:latin typeface="Courier New" panose="02070309020205020404" pitchFamily="49" charset="0"/>
              </a:rPr>
              <a:t> </a:t>
            </a:r>
            <a:r>
              <a:rPr lang="en-US" sz="1800" dirty="0">
                <a:effectLst/>
                <a:latin typeface="Courier New" panose="02070309020205020404" pitchFamily="49" charset="0"/>
              </a:rPr>
              <a:t> </a:t>
            </a:r>
            <a:r>
              <a:rPr lang="en-US" sz="1800" b="1" dirty="0">
                <a:effectLst/>
                <a:latin typeface="TimesNewRomanPS-BoldMT"/>
              </a:rPr>
              <a:t>Output</a:t>
            </a:r>
            <a:r>
              <a:rPr lang="en-US" sz="1800" dirty="0">
                <a:effectLst/>
                <a:latin typeface="Times New Roman" panose="02020603050405020304" pitchFamily="18" charset="0"/>
              </a:rPr>
              <a:t>: Soft skills evaluation score, indicating strengths and weaknesses in key soft </a:t>
            </a:r>
            <a:endParaRPr lang="en-US" dirty="0"/>
          </a:p>
          <a:p>
            <a:r>
              <a:rPr lang="en-US" sz="1800" dirty="0">
                <a:effectLst/>
                <a:latin typeface="Times New Roman" panose="02020603050405020304" pitchFamily="18" charset="0"/>
              </a:rPr>
              <a:t>	skill areas. </a:t>
            </a:r>
            <a:endParaRPr lang="en-IN" dirty="0"/>
          </a:p>
        </p:txBody>
      </p:sp>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ALGORITHM</a:t>
            </a:r>
            <a:r>
              <a:rPr lang="en-IN" sz="40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467AF-037B-ACCE-3B0A-52BEB72AD1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91DD13-7E72-B361-E3CB-FDCB10645914}"/>
              </a:ext>
            </a:extLst>
          </p:cNvPr>
          <p:cNvSpPr txBox="1"/>
          <p:nvPr/>
        </p:nvSpPr>
        <p:spPr>
          <a:xfrm>
            <a:off x="2022004" y="1003648"/>
            <a:ext cx="9167903" cy="4524315"/>
          </a:xfrm>
          <a:prstGeom prst="rect">
            <a:avLst/>
          </a:prstGeom>
          <a:noFill/>
        </p:spPr>
        <p:txBody>
          <a:bodyPr wrap="square" rtlCol="0">
            <a:spAutoFit/>
          </a:bodyPr>
          <a:lstStyle/>
          <a:p>
            <a:pPr marL="0" algn="l" rtl="0" eaLnBrk="1" latinLnBrk="0" hangingPunct="1"/>
            <a:endParaRPr lang="en-IN" dirty="0">
              <a:effectLst/>
            </a:endParaRPr>
          </a:p>
          <a:p>
            <a:pPr marL="0" algn="l" rtl="0" eaLnBrk="1" latinLnBrk="0" hangingPunct="1"/>
            <a:r>
              <a:rPr lang="en-US" sz="1800" kern="1200" dirty="0">
                <a:effectLst/>
                <a:latin typeface="Times New Roman" panose="02020603050405020304" pitchFamily="18" charset="0"/>
                <a:ea typeface="+mn-ea"/>
                <a:cs typeface="+mn-cs"/>
              </a:rPr>
              <a:t>3. </a:t>
            </a:r>
            <a:r>
              <a:rPr lang="en-US" sz="1800" b="1" kern="1200" dirty="0">
                <a:effectLst/>
                <a:latin typeface="TimesNewRomanPS-BoldMT"/>
                <a:ea typeface="+mn-ea"/>
                <a:cs typeface="+mn-cs"/>
              </a:rPr>
              <a:t>Bias Detection:</a:t>
            </a:r>
            <a:endParaRPr lang="en-IN" dirty="0">
              <a:effectLst/>
            </a:endParaRPr>
          </a:p>
          <a:p>
            <a:pPr marL="0" algn="l" rtl="0" eaLnBrk="1" latinLnBrk="0" hangingPunct="1"/>
            <a:r>
              <a:rPr lang="en-US" sz="1800" b="1" kern="1200" dirty="0">
                <a:effectLst/>
                <a:latin typeface="Courier New" panose="02070309020205020404" pitchFamily="49" charset="0"/>
                <a:ea typeface="+mn-ea"/>
                <a:cs typeface="+mn-cs"/>
              </a:rPr>
              <a:t>   </a:t>
            </a:r>
            <a:r>
              <a:rPr lang="en-US" sz="1800" b="1" kern="1200" dirty="0">
                <a:effectLst/>
                <a:latin typeface="TimesNewRomanPS-BoldMT"/>
                <a:ea typeface="+mn-ea"/>
                <a:cs typeface="+mn-cs"/>
              </a:rPr>
              <a:t>Input</a:t>
            </a:r>
            <a:r>
              <a:rPr lang="en-US" sz="1800" kern="1200" dirty="0">
                <a:effectLst/>
                <a:latin typeface="Times New Roman" panose="02020603050405020304" pitchFamily="18" charset="0"/>
                <a:ea typeface="+mn-ea"/>
                <a:cs typeface="+mn-cs"/>
              </a:rPr>
              <a:t>: Application data (resume, personal details, soft skills). </a:t>
            </a:r>
            <a:endParaRPr lang="en-IN" dirty="0">
              <a:effectLst/>
            </a:endParaRPr>
          </a:p>
          <a:p>
            <a:pPr marL="0" algn="l" rtl="0" eaLnBrk="1" latinLnBrk="0" hangingPunct="1"/>
            <a:r>
              <a:rPr lang="en-US" sz="1800" b="1" kern="1200" dirty="0">
                <a:effectLst/>
                <a:latin typeface="Courier New" panose="02070309020205020404" pitchFamily="49" charset="0"/>
                <a:ea typeface="+mn-ea"/>
                <a:cs typeface="+mn-cs"/>
              </a:rPr>
              <a:t>   </a:t>
            </a:r>
            <a:r>
              <a:rPr lang="en-US" sz="1800" b="1" kern="1200" dirty="0">
                <a:effectLst/>
                <a:latin typeface="TimesNewRomanPS-BoldMT"/>
                <a:ea typeface="+mn-ea"/>
                <a:cs typeface="+mn-cs"/>
              </a:rPr>
              <a:t>Process</a:t>
            </a:r>
            <a:r>
              <a:rPr lang="en-US" sz="1800" kern="1200" dirty="0">
                <a:effectLst/>
                <a:latin typeface="Times New Roman" panose="02020603050405020304" pitchFamily="18" charset="0"/>
                <a:ea typeface="+mn-ea"/>
                <a:cs typeface="+mn-cs"/>
              </a:rPr>
              <a:t>: </a:t>
            </a:r>
            <a:endParaRPr lang="en-IN" sz="1800" dirty="0"/>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Detect any biases related to gender, age, ethnicity, or other unfair preferences based on        the analysis of historical hiring data. </a:t>
            </a:r>
            <a:endParaRPr lang="en-IN" dirty="0"/>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Use AI/ML algorithms to ensure fairness in evaluating applicants. </a:t>
            </a:r>
            <a:endParaRPr lang="en-IN" dirty="0">
              <a:effectLst/>
            </a:endParaRPr>
          </a:p>
          <a:p>
            <a:pPr marL="0" algn="l" rtl="0" eaLnBrk="1" latinLnBrk="0" hangingPunct="1"/>
            <a:r>
              <a:rPr lang="en-US" b="1" dirty="0">
                <a:latin typeface="Courier New" panose="02070309020205020404" pitchFamily="49" charset="0"/>
              </a:rPr>
              <a:t>	</a:t>
            </a:r>
            <a:r>
              <a:rPr lang="en-US" sz="1800" b="1" kern="1200" dirty="0">
                <a:effectLst/>
                <a:latin typeface="TimesNewRomanPS-BoldMT"/>
                <a:ea typeface="+mn-ea"/>
                <a:cs typeface="+mn-cs"/>
              </a:rPr>
              <a:t>Output</a:t>
            </a:r>
            <a:r>
              <a:rPr lang="en-US" sz="1800" kern="1200" dirty="0">
                <a:effectLst/>
                <a:latin typeface="Times New Roman" panose="02020603050405020304" pitchFamily="18" charset="0"/>
                <a:ea typeface="+mn-ea"/>
                <a:cs typeface="+mn-cs"/>
              </a:rPr>
              <a:t>: Bias detection report (flagging any potential bias in the evaluation process). </a:t>
            </a:r>
          </a:p>
          <a:p>
            <a:pPr marL="0" algn="l" rtl="0" eaLnBrk="1" latinLnBrk="0" hangingPunct="1"/>
            <a:endParaRPr lang="en-IN" dirty="0">
              <a:effectLst/>
            </a:endParaRPr>
          </a:p>
          <a:p>
            <a:pPr marL="0" algn="l" rtl="0" eaLnBrk="1" latinLnBrk="0" hangingPunct="1"/>
            <a:r>
              <a:rPr lang="en-US" sz="1800" kern="1200" dirty="0">
                <a:effectLst/>
                <a:latin typeface="Times New Roman" panose="02020603050405020304" pitchFamily="18" charset="0"/>
                <a:ea typeface="+mn-ea"/>
                <a:cs typeface="+mn-cs"/>
              </a:rPr>
              <a:t>4. </a:t>
            </a:r>
            <a:r>
              <a:rPr lang="en-US" sz="1800" b="1" kern="1200" dirty="0">
                <a:effectLst/>
                <a:latin typeface="TimesNewRomanPS-BoldMT"/>
                <a:ea typeface="+mn-ea"/>
                <a:cs typeface="+mn-cs"/>
              </a:rPr>
              <a:t>Merit-Based Ranking and Recommendation</a:t>
            </a:r>
            <a:r>
              <a:rPr lang="en-US" sz="1800" kern="1200" dirty="0">
                <a:effectLst/>
                <a:latin typeface="Times New Roman" panose="02020603050405020304" pitchFamily="18" charset="0"/>
                <a:ea typeface="+mn-ea"/>
                <a:cs typeface="+mn-cs"/>
              </a:rPr>
              <a:t>: </a:t>
            </a:r>
            <a:endParaRPr lang="en-IN" dirty="0">
              <a:effectLst/>
            </a:endParaRPr>
          </a:p>
          <a:p>
            <a:pPr marL="0" algn="l" rtl="0" eaLnBrk="1" latinLnBrk="0" hangingPunct="1"/>
            <a:r>
              <a:rPr lang="en-US" sz="1800" b="1" kern="1200" dirty="0">
                <a:effectLst/>
                <a:latin typeface="TimesNewRomanPS-BoldMT"/>
                <a:ea typeface="+mn-ea"/>
                <a:cs typeface="+mn-cs"/>
              </a:rPr>
              <a:t>	Input</a:t>
            </a:r>
            <a:r>
              <a:rPr lang="en-US" sz="1800" kern="1200" dirty="0">
                <a:effectLst/>
                <a:latin typeface="Times New Roman" panose="02020603050405020304" pitchFamily="18" charset="0"/>
                <a:ea typeface="+mn-ea"/>
                <a:cs typeface="+mn-cs"/>
              </a:rPr>
              <a:t>: Resume data, soft skills score, bias detection report. </a:t>
            </a:r>
            <a:endParaRPr lang="en-IN" dirty="0">
              <a:effectLst/>
            </a:endParaRPr>
          </a:p>
          <a:p>
            <a:pPr marL="0" algn="l" rtl="0" eaLnBrk="1" latinLnBrk="0" hangingPunct="1"/>
            <a:r>
              <a:rPr lang="en-US" sz="1800" b="1" kern="1200" dirty="0">
                <a:effectLst/>
                <a:latin typeface="TimesNewRomanPS-BoldMT"/>
                <a:ea typeface="+mn-ea"/>
                <a:cs typeface="+mn-cs"/>
              </a:rPr>
              <a:t>	Process</a:t>
            </a:r>
            <a:r>
              <a:rPr lang="en-US" sz="1800" kern="1200" dirty="0">
                <a:effectLst/>
                <a:latin typeface="Times New Roman" panose="02020603050405020304" pitchFamily="18" charset="0"/>
                <a:ea typeface="+mn-ea"/>
                <a:cs typeface="+mn-cs"/>
              </a:rPr>
              <a:t>: </a:t>
            </a:r>
            <a:endParaRPr lang="en-IN" dirty="0">
              <a:effectLst/>
            </a:endParaRPr>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Rank applicants based on the quality and relevance of their resumes, along with the evaluation of soft skills. </a:t>
            </a:r>
            <a:endParaRPr lang="en-IN" dirty="0">
              <a:effectLst/>
            </a:endParaRPr>
          </a:p>
          <a:p>
            <a:pPr marL="742950" lvl="1" indent="-285750">
              <a:buFont typeface="Arial" panose="020B0604020202020204" pitchFamily="34" charset="0"/>
              <a:buChar char="•"/>
            </a:pPr>
            <a:r>
              <a:rPr lang="en-US" kern="1200" dirty="0">
                <a:effectLst/>
                <a:latin typeface="Times New Roman" panose="02020603050405020304" pitchFamily="18" charset="0"/>
                <a:ea typeface="+mn-ea"/>
                <a:cs typeface="+mn-cs"/>
              </a:rPr>
              <a:t>Ensure that bias has been addressed before final ranking. </a:t>
            </a:r>
            <a:endParaRPr lang="en-IN" dirty="0">
              <a:effectLst/>
            </a:endParaRPr>
          </a:p>
          <a:p>
            <a:r>
              <a:rPr lang="en-US" b="1" dirty="0">
                <a:latin typeface="Courier New" panose="02070309020205020404" pitchFamily="49" charset="0"/>
              </a:rPr>
              <a:t>	</a:t>
            </a:r>
            <a:r>
              <a:rPr lang="en-US" sz="1800" b="1" kern="1200" dirty="0">
                <a:effectLst/>
                <a:latin typeface="TimesNewRomanPS-BoldMT"/>
                <a:ea typeface="+mn-ea"/>
                <a:cs typeface="+mn-cs"/>
              </a:rPr>
              <a:t>Output</a:t>
            </a:r>
            <a:r>
              <a:rPr lang="en-US" sz="1800" kern="1200" dirty="0">
                <a:effectLst/>
                <a:latin typeface="Times New Roman" panose="02020603050405020304" pitchFamily="18" charset="0"/>
                <a:ea typeface="+mn-ea"/>
                <a:cs typeface="+mn-cs"/>
              </a:rPr>
              <a:t>: Final merit-based ranking of applicants.</a:t>
            </a:r>
            <a:endParaRPr lang="en-IN" dirty="0"/>
          </a:p>
        </p:txBody>
      </p:sp>
    </p:spTree>
    <p:extLst>
      <p:ext uri="{BB962C8B-B14F-4D97-AF65-F5344CB8AC3E}">
        <p14:creationId xmlns:p14="http://schemas.microsoft.com/office/powerpoint/2010/main" val="351324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4270" y="1737774"/>
            <a:ext cx="9114602" cy="3693319"/>
          </a:xfrm>
          <a:prstGeom prst="rect">
            <a:avLst/>
          </a:prstGeom>
          <a:noFill/>
        </p:spPr>
        <p:txBody>
          <a:bodyPr wrap="square" rtlCol="0">
            <a:spAutoFit/>
          </a:bodyPr>
          <a:lstStyle/>
          <a:p>
            <a:pPr algn="just"/>
            <a:r>
              <a:rPr lang="en-US" dirty="0"/>
              <a:t>	This study presents a AI powered job application tracking system focused on promoting fair and unbiased candidate assessment. Built with ReactJS and Flask, the system leverages AI Ethics tools such as TensorFlow Fairness Indicators and IBM’s AIF360 to identify and reduce biases in hiring. Fairness metrics help detect potential biases in the application process, while reweighing techniques are applied to ensure that all demographic groups are represented equitably.</a:t>
            </a:r>
          </a:p>
          <a:p>
            <a:pPr algn="just"/>
            <a:endParaRPr lang="en-US" dirty="0"/>
          </a:p>
          <a:p>
            <a:pPr algn="just"/>
            <a:r>
              <a:rPr lang="en-US" dirty="0"/>
              <a:t>	In addition, the system performs soft skills analysis, using Hugging Face NLP models to examine candidates' activity descriptions for indicators of interpersonal skills. By integrating these fairness checks with soft skills insights, the system produces a balanced score for each candidate, helping organizations make more inclusive and transparent hiring decisions. This approach addresses bias in recruitment while offering a practical solution for fairer hiring practices. </a:t>
            </a:r>
          </a:p>
          <a:p>
            <a:pPr algn="just"/>
            <a:endParaRPr lang="en-US" dirty="0"/>
          </a:p>
          <a:p>
            <a:pPr algn="just"/>
            <a:r>
              <a:rPr lang="en-US" b="1" dirty="0"/>
              <a:t>Keywords:</a:t>
            </a:r>
            <a:r>
              <a:rPr lang="en-US" dirty="0"/>
              <a:t> AI Ethics Tools, TensorFlow, AIF360 tool, Hugging Face Model, ReactJS, Flask.</a:t>
            </a:r>
            <a:endParaRPr lang="en-IN" dirty="0"/>
          </a:p>
        </p:txBody>
      </p:sp>
      <p:sp>
        <p:nvSpPr>
          <p:cNvPr id="3" name="TextBox 2"/>
          <p:cNvSpPr txBox="1"/>
          <p:nvPr/>
        </p:nvSpPr>
        <p:spPr>
          <a:xfrm>
            <a:off x="1874520" y="630936"/>
            <a:ext cx="4498848" cy="706755"/>
          </a:xfrm>
          <a:prstGeom prst="rect">
            <a:avLst/>
          </a:prstGeom>
          <a:noFill/>
        </p:spPr>
        <p:txBody>
          <a:bodyPr wrap="square" rtlCol="0">
            <a:spAutoFit/>
          </a:bodyPr>
          <a:lstStyle/>
          <a:p>
            <a:r>
              <a:rPr lang="en-IN" sz="4000" dirty="0"/>
              <a:t>ABSTRAC</a:t>
            </a:r>
            <a:r>
              <a:rPr lang="en-US" altLang="en-IN" sz="4000" dirty="0"/>
              <a:t>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41672" y="2828835"/>
            <a:ext cx="5696712" cy="1200329"/>
          </a:xfrm>
          <a:prstGeom prst="rect">
            <a:avLst/>
          </a:prstGeom>
          <a:noFill/>
        </p:spPr>
        <p:txBody>
          <a:bodyPr wrap="square" rtlCol="0">
            <a:spAutoFit/>
          </a:bodyPr>
          <a:lstStyle/>
          <a:p>
            <a:r>
              <a:rPr lang="en-IN" sz="72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5514" y="1427099"/>
            <a:ext cx="9547221" cy="5078313"/>
          </a:xfrm>
          <a:prstGeom prst="rect">
            <a:avLst/>
          </a:prstGeom>
          <a:noFill/>
        </p:spPr>
        <p:txBody>
          <a:bodyPr wrap="square" rtlCol="0">
            <a:spAutoFit/>
          </a:bodyPr>
          <a:lstStyle/>
          <a:p>
            <a:pPr algn="just"/>
            <a:r>
              <a:rPr lang="en-US" altLang="en-US" dirty="0"/>
              <a:t>	In today's rapidly evolving job market, organizations are increasingly relying on technology to streamline their hiring processes. However, traditional recruitment methods often suffer from inherent biases, whether conscious or unconscious, which can lead to unfair hiring practices. These biases may stem from various factors, including inconsistencies in evaluation criteria, subjective decision-making, or reliance on limited data points. Such biases undermine the effectiveness of recruitment strategies and prevent companies from selecting the best candidates based on merit.</a:t>
            </a:r>
          </a:p>
          <a:p>
            <a:endParaRPr lang="en-US" altLang="en-US" dirty="0"/>
          </a:p>
          <a:p>
            <a:pPr algn="just"/>
            <a:r>
              <a:rPr lang="en-US" altLang="en-US" dirty="0"/>
              <a:t>	To address this critical issue, organizations are turning to Artificial Intelligence (AI) and machine learning to bring fairness and transparency to recruitment. AI-driven hiring solutions can systematically analyze large datasets, recognize potential biases in decision-making, and ensure that recruitment decisions are data-driven and objective. Ethical AI tools provide employers with a powerful means to evaluate candidates fairly by detecting inconsistencies in assessments and ensuring a standardized election process. By leveraging AI ethics, natural language processing (NLP), and fairness indicators, this project introduces an AI-powered Job Application Tracking System. The system is designed to create an unbiased hiring environment by incorporating ethical AI principles, soft skills assessment, and equitable candidate ranking mechanisms. Through this innovative approach, companies can improve hiring accuracy, enhance employee satisfaction, and maintain compliance with fair recruitment standards.</a:t>
            </a:r>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INTRODUCTION</a:t>
            </a:r>
            <a:r>
              <a:rPr lang="en-IN" sz="4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4843" y="1328363"/>
            <a:ext cx="9537389" cy="4708981"/>
          </a:xfrm>
          <a:prstGeom prst="rect">
            <a:avLst/>
          </a:prstGeom>
          <a:noFill/>
        </p:spPr>
        <p:txBody>
          <a:bodyPr wrap="square" rtlCol="0">
            <a:spAutoFit/>
          </a:bodyPr>
          <a:lstStyle/>
          <a:p>
            <a:pPr algn="just"/>
            <a:r>
              <a:rPr lang="en-US" sz="2000" b="1" dirty="0">
                <a:effectLst/>
                <a:latin typeface="TimesNewRomanPS-BoldMT"/>
              </a:rPr>
              <a:t>[1] Fairness in AI-Based Hiring: A Review of Bias Mitigation Strategies </a:t>
            </a:r>
            <a:endParaRPr lang="en-US" sz="2000" dirty="0"/>
          </a:p>
          <a:p>
            <a:pPr algn="just"/>
            <a:r>
              <a:rPr lang="en-US" sz="2000" dirty="0">
                <a:effectLst/>
                <a:latin typeface="Times New Roman" panose="02020603050405020304" pitchFamily="18" charset="0"/>
              </a:rPr>
              <a:t>	This study explores the challenges associated with AI-driven hiring systems, particularly the biases that arise due to imbalanced training data and algorithmic limitations. The authors highlight various bias mitigation techniques, including adversarial debiasing, re-weighting strategies, and fairness-aware learning frameworks. The research emphasizes that while AI can improve hiring processes, it is critical to continuously evaluate and refine fairness metrics to ensure ethical decision-making. </a:t>
            </a:r>
          </a:p>
          <a:p>
            <a:pPr algn="just"/>
            <a:endParaRPr lang="en-US" sz="2000" dirty="0"/>
          </a:p>
          <a:p>
            <a:pPr algn="just"/>
            <a:r>
              <a:rPr lang="en-US" sz="2000" b="1" dirty="0">
                <a:effectLst/>
                <a:latin typeface="TimesNewRomanPS-BoldMT"/>
              </a:rPr>
              <a:t>[2] AI in Recruitment: Enhancing Fairness and Efficiency </a:t>
            </a:r>
            <a:endParaRPr lang="en-US" sz="2000" dirty="0"/>
          </a:p>
          <a:p>
            <a:pPr algn="just"/>
            <a:r>
              <a:rPr lang="en-US" sz="2000" dirty="0">
                <a:effectLst/>
                <a:latin typeface="Times New Roman" panose="02020603050405020304" pitchFamily="18" charset="0"/>
              </a:rPr>
              <a:t>	This paper discusses the role of AI in recruitment, focusing on automated resume screening, skill-based candidate ranking, and behavioral analysis. The study finds that AI can significantly reduce hiring bias when properly implemented but warns that reliance on historical data may perpetuate existing disparities. The research also highlights the importance of transparency in AI</a:t>
            </a:r>
            <a:r>
              <a:rPr lang="en-US" sz="2000" dirty="0"/>
              <a:t> </a:t>
            </a:r>
            <a:r>
              <a:rPr lang="en-US" sz="2000" dirty="0">
                <a:effectLst/>
                <a:latin typeface="Times New Roman" panose="02020603050405020304" pitchFamily="18" charset="0"/>
              </a:rPr>
              <a:t>based hiring systems and the need for organizations to adopt explainable AI models to justify hiring decisions. </a:t>
            </a:r>
            <a:endParaRPr lang="en-US" sz="2000" dirty="0"/>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LITERATURE SURVEY</a:t>
            </a:r>
            <a:r>
              <a:rPr lang="en-IN" sz="40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FE910-F716-31DB-7E3C-B03A32DA92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925244-3D63-53B5-5FE2-975D473793E2}"/>
              </a:ext>
            </a:extLst>
          </p:cNvPr>
          <p:cNvSpPr txBox="1"/>
          <p:nvPr/>
        </p:nvSpPr>
        <p:spPr>
          <a:xfrm>
            <a:off x="1953180" y="1121964"/>
            <a:ext cx="9589892" cy="4401205"/>
          </a:xfrm>
          <a:prstGeom prst="rect">
            <a:avLst/>
          </a:prstGeom>
          <a:noFill/>
        </p:spPr>
        <p:txBody>
          <a:bodyPr wrap="square" rtlCol="0">
            <a:spAutoFit/>
          </a:bodyPr>
          <a:lstStyle/>
          <a:p>
            <a:pPr algn="just"/>
            <a:r>
              <a:rPr lang="en-US" sz="2000" b="1" dirty="0">
                <a:effectLst/>
                <a:latin typeface="TimesNewRomanPS-BoldMT"/>
              </a:rPr>
              <a:t>[3] Soft Skills Analysis Using Natural Language Processing </a:t>
            </a:r>
            <a:endParaRPr lang="en-US" sz="2000" dirty="0"/>
          </a:p>
          <a:p>
            <a:pPr algn="just"/>
            <a:r>
              <a:rPr lang="en-US" sz="2000" dirty="0">
                <a:effectLst/>
                <a:latin typeface="Times New Roman" panose="02020603050405020304" pitchFamily="18" charset="0"/>
              </a:rPr>
              <a:t>	The study examines how NLP techniques can be used to assess candidates' soft skills based on their textual responses. Using transformer-based models, the research demonstrates that AI can effectively analyze communication styles, leadership potential, and teamwork attributes. The findings support the integration of NLP in hiring systems to ensure a more comprehensive evaluation of candidates beyond their technical qualifications. </a:t>
            </a:r>
          </a:p>
          <a:p>
            <a:pPr algn="just"/>
            <a:endParaRPr lang="en-US" sz="2000" dirty="0"/>
          </a:p>
          <a:p>
            <a:pPr algn="just"/>
            <a:r>
              <a:rPr lang="en-US" sz="2000" b="1" dirty="0">
                <a:effectLst/>
                <a:latin typeface="TimesNewRomanPS-BoldMT"/>
              </a:rPr>
              <a:t>[4] Fairness Indicators for AI-Powered Hiring Systems </a:t>
            </a:r>
            <a:endParaRPr lang="en-US" sz="2000" dirty="0"/>
          </a:p>
          <a:p>
            <a:pPr algn="just"/>
            <a:r>
              <a:rPr lang="en-US" sz="2000" dirty="0">
                <a:effectLst/>
                <a:latin typeface="Times New Roman" panose="02020603050405020304" pitchFamily="18" charset="0"/>
              </a:rPr>
              <a:t>	This research presents an evaluation of fairness indicators, such as demographic parity, equal opportunity, and disparate impact, within AI-driven recruitment platforms. The authors propose a framework for assessing and mitigating biases in hiring algorithms, using real-world hiring datasets. The study concludes that AI fairness tools, such as TensorFlow Fairness Indicators and IBM AIF360, play a vital role in maintaining ethical recruitment practices.</a:t>
            </a:r>
            <a:endParaRPr lang="en-IN" sz="2000" dirty="0"/>
          </a:p>
        </p:txBody>
      </p:sp>
    </p:spTree>
    <p:extLst>
      <p:ext uri="{BB962C8B-B14F-4D97-AF65-F5344CB8AC3E}">
        <p14:creationId xmlns:p14="http://schemas.microsoft.com/office/powerpoint/2010/main" val="52979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997839"/>
            <a:ext cx="10186416" cy="3139321"/>
          </a:xfrm>
          <a:prstGeom prst="rect">
            <a:avLst/>
          </a:prstGeom>
          <a:noFill/>
        </p:spPr>
        <p:txBody>
          <a:bodyPr wrap="square" rtlCol="0">
            <a:spAutoFit/>
          </a:bodyPr>
          <a:lstStyle/>
          <a:p>
            <a:r>
              <a:rPr lang="en-US" sz="1800" dirty="0">
                <a:effectLst/>
                <a:latin typeface="Times New Roman" panose="02020603050405020304" pitchFamily="18" charset="0"/>
              </a:rPr>
              <a:t>	Current AI-driven hiring platforms mainly focus on resume screening and applicant tracking. These systems rely heavily on historical data for training, which often results in biases based on gender, race, or background. Some tools incorporate basic fairness checks, such as gender</a:t>
            </a:r>
            <a:r>
              <a:rPr lang="en-US" dirty="0"/>
              <a:t> </a:t>
            </a:r>
            <a:r>
              <a:rPr lang="en-US" sz="1800" dirty="0">
                <a:effectLst/>
                <a:latin typeface="Times New Roman" panose="02020603050405020304" pitchFamily="18" charset="0"/>
              </a:rPr>
              <a:t>neutral language, but these measures are often insufficient to mitigate deeper biases, especially regarding the candidate's diverse background or experiences. </a:t>
            </a:r>
            <a:endParaRPr lang="en-US" dirty="0"/>
          </a:p>
          <a:p>
            <a:endParaRPr lang="en-US" sz="1800" dirty="0">
              <a:effectLst/>
              <a:latin typeface="Times New Roman" panose="02020603050405020304" pitchFamily="18" charset="0"/>
            </a:endParaRPr>
          </a:p>
          <a:p>
            <a:r>
              <a:rPr lang="en-US" dirty="0">
                <a:latin typeface="Times New Roman" panose="02020603050405020304" pitchFamily="18" charset="0"/>
              </a:rPr>
              <a:t>	</a:t>
            </a:r>
            <a:r>
              <a:rPr lang="en-US" sz="1800" dirty="0">
                <a:effectLst/>
                <a:latin typeface="Times New Roman" panose="02020603050405020304" pitchFamily="18" charset="0"/>
              </a:rPr>
              <a:t>Additionally, these platforms typically prioritize technical qualifications, neglecting essential soft skills like communication, leadership, and teamwork, which are crucial for overall job performance. Transparency is another challenge, as many systems operate as "black boxes," leaving recruiters unable to understand how decisions are made. This lack of clarity undermines trust in the system and makes it difficult to address potential biases.</a:t>
            </a:r>
            <a:endParaRPr lang="en-IN" dirty="0"/>
          </a:p>
        </p:txBody>
      </p:sp>
      <p:sp>
        <p:nvSpPr>
          <p:cNvPr id="3" name="TextBox 2"/>
          <p:cNvSpPr txBox="1"/>
          <p:nvPr/>
        </p:nvSpPr>
        <p:spPr>
          <a:xfrm>
            <a:off x="1953178" y="965233"/>
            <a:ext cx="4498848" cy="706755"/>
          </a:xfrm>
          <a:prstGeom prst="rect">
            <a:avLst/>
          </a:prstGeom>
          <a:noFill/>
        </p:spPr>
        <p:txBody>
          <a:bodyPr wrap="square" rtlCol="0">
            <a:spAutoFit/>
          </a:bodyPr>
          <a:lstStyle/>
          <a:p>
            <a:r>
              <a:rPr lang="en-US" altLang="en-IN" sz="4000" dirty="0"/>
              <a:t>EXISTING SYSTEM</a:t>
            </a:r>
            <a:r>
              <a:rPr lang="en-IN" sz="40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74520" y="1639451"/>
            <a:ext cx="9592056" cy="4524315"/>
          </a:xfrm>
          <a:prstGeom prst="rect">
            <a:avLst/>
          </a:prstGeom>
          <a:noFill/>
        </p:spPr>
        <p:txBody>
          <a:bodyPr wrap="square" rtlCol="0">
            <a:spAutoFit/>
          </a:bodyPr>
          <a:lstStyle/>
          <a:p>
            <a:pPr algn="just"/>
            <a:r>
              <a:rPr lang="en-US" sz="1800" dirty="0">
                <a:effectLst/>
                <a:latin typeface="Times New Roman" panose="02020603050405020304" pitchFamily="18" charset="0"/>
              </a:rPr>
              <a:t>	The proposed AI-powered Job Application Tracking System aims to overcome these limitations by integrating fairness indicators, NLP-based soft skills analysis, and transparent AI models. Using tools like TensorFlow Fairness Indicators and IBM AIF360, the system ensures unbiased decision-making by assessing and mitigating bias throughout the recruitment process. This approach ensures that all candidates are evaluated based on their merit, irrespective of demographic </a:t>
            </a:r>
          </a:p>
          <a:p>
            <a:pPr algn="just"/>
            <a:r>
              <a:rPr lang="en-US" sz="1800" dirty="0">
                <a:effectLst/>
                <a:latin typeface="Times New Roman" panose="02020603050405020304" pitchFamily="18" charset="0"/>
              </a:rPr>
              <a:t>factors. </a:t>
            </a:r>
          </a:p>
          <a:p>
            <a:pPr algn="just"/>
            <a:r>
              <a:rPr lang="en-US" sz="1800" dirty="0">
                <a:effectLst/>
                <a:latin typeface="Times New Roman" panose="02020603050405020304" pitchFamily="18" charset="0"/>
              </a:rPr>
              <a:t>	Furthermore, the system employs Natural Language Processing (NLP) to analyze soft skills such as communication, leadership, and adaptability—skills often overlooked by traditional systems. By evaluating both technical and non-technical qualifications, the system offers a balanced scoring mechanism that provides a comprehensive evaluation of candidates. </a:t>
            </a:r>
          </a:p>
          <a:p>
            <a:pPr algn="just"/>
            <a:endParaRPr lang="en-US" sz="1800" dirty="0">
              <a:effectLst/>
              <a:latin typeface="Times New Roman" panose="02020603050405020304" pitchFamily="18" charset="0"/>
            </a:endParaRPr>
          </a:p>
          <a:p>
            <a:pPr algn="just"/>
            <a:r>
              <a:rPr lang="en-US" sz="1800" dirty="0">
                <a:effectLst/>
                <a:latin typeface="Times New Roman" panose="02020603050405020304" pitchFamily="18" charset="0"/>
              </a:rPr>
              <a:t>	Unlike traditional platforms, this system offers transparency in its decision-making process. Recruiters can access detailed insights into how rankings and recommendations are made, promoting trust and accountability. By combining fairness, NLP, and transparency, the system addresses the biases present in current hiring systems, improving recruitment outcomes and ensuring a more equitable selection process.</a:t>
            </a:r>
          </a:p>
        </p:txBody>
      </p:sp>
      <p:sp>
        <p:nvSpPr>
          <p:cNvPr id="3" name="TextBox 2"/>
          <p:cNvSpPr txBox="1"/>
          <p:nvPr/>
        </p:nvSpPr>
        <p:spPr>
          <a:xfrm>
            <a:off x="1874520" y="630936"/>
            <a:ext cx="4498848" cy="706755"/>
          </a:xfrm>
          <a:prstGeom prst="rect">
            <a:avLst/>
          </a:prstGeom>
          <a:noFill/>
        </p:spPr>
        <p:txBody>
          <a:bodyPr wrap="square" rtlCol="0">
            <a:spAutoFit/>
          </a:bodyPr>
          <a:lstStyle/>
          <a:p>
            <a:r>
              <a:rPr lang="en-US" altLang="en-IN" sz="4000" dirty="0"/>
              <a:t>PROPOSED SYSTEM</a:t>
            </a:r>
            <a:r>
              <a:rPr lang="en-IN" sz="4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5584" y="1678781"/>
            <a:ext cx="10186416" cy="4031873"/>
          </a:xfrm>
          <a:prstGeom prst="rect">
            <a:avLst/>
          </a:prstGeom>
          <a:noFill/>
        </p:spPr>
        <p:txBody>
          <a:bodyPr wrap="square" rtlCol="0">
            <a:spAutoFit/>
          </a:bodyPr>
          <a:lstStyle/>
          <a:p>
            <a:r>
              <a:rPr lang="en-IN" sz="2000" b="1" dirty="0">
                <a:effectLst/>
                <a:latin typeface="TimesNewRomanPS-BoldMT"/>
              </a:rPr>
              <a:t>Hardware Requirements </a:t>
            </a:r>
            <a:endParaRPr lang="en-IN" sz="2000" dirty="0"/>
          </a:p>
          <a:p>
            <a:pPr marL="285750" indent="-285750">
              <a:buFont typeface="Arial" panose="020B0604020202020204" pitchFamily="34" charset="0"/>
              <a:buChar char="•"/>
            </a:pPr>
            <a:r>
              <a:rPr lang="en-IN" sz="1800" b="1" dirty="0">
                <a:effectLst/>
                <a:latin typeface="TimesNewRomanPS-BoldMT"/>
              </a:rPr>
              <a:t>Processor: </a:t>
            </a:r>
            <a:r>
              <a:rPr lang="en-IN" sz="1800" dirty="0">
                <a:effectLst/>
                <a:latin typeface="Times New Roman" panose="02020603050405020304" pitchFamily="18" charset="0"/>
              </a:rPr>
              <a:t>Minimum Intel Core i3 / Recommended Intel Core i5 or AMD </a:t>
            </a:r>
            <a:r>
              <a:rPr lang="en-IN" sz="1800" dirty="0" err="1">
                <a:effectLst/>
                <a:latin typeface="Times New Roman" panose="02020603050405020304" pitchFamily="18" charset="0"/>
              </a:rPr>
              <a:t>Ryzen</a:t>
            </a:r>
            <a:r>
              <a:rPr lang="en-IN" sz="1800" dirty="0">
                <a:effectLst/>
                <a:latin typeface="Times New Roman" panose="02020603050405020304" pitchFamily="18" charset="0"/>
              </a:rPr>
              <a:t> </a:t>
            </a:r>
            <a:endParaRPr lang="en-IN" dirty="0"/>
          </a:p>
          <a:p>
            <a:pPr marL="285750" indent="-285750">
              <a:buFont typeface="Arial" panose="020B0604020202020204" pitchFamily="34" charset="0"/>
              <a:buChar char="•"/>
            </a:pPr>
            <a:r>
              <a:rPr lang="en-IN" sz="1800" b="1" dirty="0">
                <a:effectLst/>
                <a:latin typeface="TimesNewRomanPS-BoldMT"/>
              </a:rPr>
              <a:t>RAM: </a:t>
            </a:r>
            <a:r>
              <a:rPr lang="en-IN" sz="1800" dirty="0">
                <a:effectLst/>
                <a:latin typeface="Times New Roman" panose="02020603050405020304" pitchFamily="18" charset="0"/>
              </a:rPr>
              <a:t>Minimum 4 GB / Recommended 8 GB</a:t>
            </a:r>
            <a:endParaRPr lang="en-IN" dirty="0"/>
          </a:p>
          <a:p>
            <a:pPr marL="285750" indent="-285750">
              <a:buFont typeface="Arial" panose="020B0604020202020204" pitchFamily="34" charset="0"/>
              <a:buChar char="•"/>
            </a:pPr>
            <a:r>
              <a:rPr lang="en-IN" sz="1800" b="1" dirty="0">
                <a:effectLst/>
                <a:latin typeface="TimesNewRomanPS-BoldMT"/>
              </a:rPr>
              <a:t>Storage: </a:t>
            </a:r>
            <a:r>
              <a:rPr lang="en-IN" sz="1800" dirty="0">
                <a:effectLst/>
                <a:latin typeface="Times New Roman" panose="02020603050405020304" pitchFamily="18" charset="0"/>
              </a:rPr>
              <a:t>At least 3 GB of free space </a:t>
            </a:r>
            <a:endParaRPr lang="en-IN" dirty="0"/>
          </a:p>
          <a:p>
            <a:pPr marL="285750" indent="-285750">
              <a:buFont typeface="Arial" panose="020B0604020202020204" pitchFamily="34" charset="0"/>
              <a:buChar char="•"/>
            </a:pPr>
            <a:r>
              <a:rPr lang="en-IN" sz="1800" b="1" dirty="0">
                <a:effectLst/>
                <a:latin typeface="TimesNewRomanPS-BoldMT"/>
              </a:rPr>
              <a:t>Display: </a:t>
            </a:r>
            <a:r>
              <a:rPr lang="en-IN" sz="1800" dirty="0">
                <a:effectLst/>
                <a:latin typeface="Times New Roman" panose="02020603050405020304" pitchFamily="18" charset="0"/>
              </a:rPr>
              <a:t>Minimum 1366x768 resolution / Recommended Full HD </a:t>
            </a:r>
            <a:endParaRPr lang="en-IN" dirty="0"/>
          </a:p>
          <a:p>
            <a:pPr marL="285750" indent="-285750">
              <a:buFont typeface="Arial" panose="020B0604020202020204" pitchFamily="34" charset="0"/>
              <a:buChar char="•"/>
            </a:pPr>
            <a:r>
              <a:rPr lang="en-IN" sz="1800" b="1" dirty="0">
                <a:effectLst/>
                <a:latin typeface="TimesNewRomanPS-BoldMT"/>
              </a:rPr>
              <a:t>Internet: </a:t>
            </a:r>
            <a:r>
              <a:rPr lang="en-IN" sz="1800" dirty="0">
                <a:effectLst/>
                <a:latin typeface="Times New Roman" panose="02020603050405020304" pitchFamily="18" charset="0"/>
              </a:rPr>
              <a:t>Required for cloud-based AI tools and APIs </a:t>
            </a:r>
          </a:p>
          <a:p>
            <a:pPr marL="285750" indent="-285750">
              <a:buFont typeface="Arial" panose="020B0604020202020204" pitchFamily="34" charset="0"/>
              <a:buChar char="•"/>
            </a:pPr>
            <a:endParaRPr lang="en-IN" dirty="0"/>
          </a:p>
          <a:p>
            <a:r>
              <a:rPr lang="en-IN" sz="2000" b="1" dirty="0">
                <a:effectLst/>
                <a:latin typeface="TimesNewRomanPS-BoldMT"/>
              </a:rPr>
              <a:t>Software Requirements </a:t>
            </a:r>
            <a:endParaRPr lang="en-IN" sz="2000" dirty="0"/>
          </a:p>
          <a:p>
            <a:pPr marL="285750" indent="-285750">
              <a:buFont typeface="Arial" panose="020B0604020202020204" pitchFamily="34" charset="0"/>
              <a:buChar char="•"/>
            </a:pPr>
            <a:r>
              <a:rPr lang="en-IN" sz="1800" b="1" dirty="0">
                <a:effectLst/>
                <a:latin typeface="TimesNewRomanPS-BoldMT"/>
              </a:rPr>
              <a:t>Operating System: </a:t>
            </a:r>
            <a:r>
              <a:rPr lang="en-IN" sz="1800" dirty="0">
                <a:effectLst/>
                <a:latin typeface="Times New Roman" panose="02020603050405020304" pitchFamily="18" charset="0"/>
              </a:rPr>
              <a:t>Windows 10/11, macOS, or Linux (Ubuntu 20.04+) </a:t>
            </a:r>
            <a:endParaRPr lang="en-IN" dirty="0"/>
          </a:p>
          <a:p>
            <a:pPr marL="285750" indent="-285750">
              <a:buFont typeface="Arial" panose="020B0604020202020204" pitchFamily="34" charset="0"/>
              <a:buChar char="•"/>
            </a:pPr>
            <a:r>
              <a:rPr lang="en-IN" sz="1800" b="1" dirty="0">
                <a:effectLst/>
                <a:latin typeface="TimesNewRomanPS-BoldMT"/>
              </a:rPr>
              <a:t>Programming Languages: </a:t>
            </a:r>
            <a:r>
              <a:rPr lang="en-IN" sz="1800" dirty="0">
                <a:effectLst/>
                <a:latin typeface="Times New Roman" panose="02020603050405020304" pitchFamily="18" charset="0"/>
              </a:rPr>
              <a:t>Python 3.8+ </a:t>
            </a:r>
            <a:endParaRPr lang="en-IN" dirty="0"/>
          </a:p>
          <a:p>
            <a:pPr marL="285750" indent="-285750">
              <a:buFont typeface="Arial" panose="020B0604020202020204" pitchFamily="34" charset="0"/>
              <a:buChar char="•"/>
            </a:pPr>
            <a:r>
              <a:rPr lang="en-IN" sz="1800" b="1" dirty="0">
                <a:effectLst/>
                <a:latin typeface="TimesNewRomanPS-BoldMT"/>
              </a:rPr>
              <a:t>Frontend: </a:t>
            </a:r>
            <a:r>
              <a:rPr lang="en-IN" sz="1800" dirty="0">
                <a:effectLst/>
                <a:latin typeface="Times New Roman" panose="02020603050405020304" pitchFamily="18" charset="0"/>
              </a:rPr>
              <a:t>ReactJS, Redux </a:t>
            </a:r>
            <a:endParaRPr lang="en-IN" dirty="0"/>
          </a:p>
          <a:p>
            <a:pPr marL="285750" indent="-285750">
              <a:buFont typeface="Arial" panose="020B0604020202020204" pitchFamily="34" charset="0"/>
              <a:buChar char="•"/>
            </a:pPr>
            <a:r>
              <a:rPr lang="en-IN" sz="1800" b="1" dirty="0">
                <a:effectLst/>
                <a:latin typeface="TimesNewRomanPS-BoldMT"/>
              </a:rPr>
              <a:t>Backend: </a:t>
            </a:r>
            <a:r>
              <a:rPr lang="en-IN" sz="1800" dirty="0">
                <a:effectLst/>
                <a:latin typeface="Times New Roman" panose="02020603050405020304" pitchFamily="18" charset="0"/>
              </a:rPr>
              <a:t>Flask, MySQL </a:t>
            </a:r>
            <a:endParaRPr lang="en-IN" dirty="0"/>
          </a:p>
          <a:p>
            <a:pPr marL="285750" indent="-285750">
              <a:buFont typeface="Arial" panose="020B0604020202020204" pitchFamily="34" charset="0"/>
              <a:buChar char="•"/>
            </a:pPr>
            <a:r>
              <a:rPr lang="en-IN" sz="1800" b="1" dirty="0">
                <a:effectLst/>
                <a:latin typeface="TimesNewRomanPS-BoldMT"/>
              </a:rPr>
              <a:t>AI/ML Libraries: </a:t>
            </a:r>
            <a:r>
              <a:rPr lang="en-IN" sz="1800" dirty="0">
                <a:effectLst/>
                <a:latin typeface="Times New Roman" panose="02020603050405020304" pitchFamily="18" charset="0"/>
              </a:rPr>
              <a:t>TensorFlow Fairness Indicators, IBM AIF360, Hugging Face Transformers </a:t>
            </a:r>
            <a:endParaRPr lang="en-IN" dirty="0"/>
          </a:p>
          <a:p>
            <a:pPr marL="285750" indent="-285750">
              <a:buFont typeface="Arial" panose="020B0604020202020204" pitchFamily="34" charset="0"/>
              <a:buChar char="•"/>
            </a:pPr>
            <a:r>
              <a:rPr lang="en-IN" sz="1800" b="1" dirty="0">
                <a:effectLst/>
                <a:latin typeface="TimesNewRomanPS-BoldMT"/>
              </a:rPr>
              <a:t>Code Editor: </a:t>
            </a:r>
            <a:r>
              <a:rPr lang="en-IN" sz="1800" dirty="0">
                <a:effectLst/>
                <a:latin typeface="Times New Roman" panose="02020603050405020304" pitchFamily="18" charset="0"/>
              </a:rPr>
              <a:t>VS Code</a:t>
            </a:r>
            <a:endParaRPr lang="en-IN" dirty="0"/>
          </a:p>
        </p:txBody>
      </p:sp>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SYSTEM REQUIREMENTS</a:t>
            </a:r>
            <a:r>
              <a:rPr lang="en-IN" sz="4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4520" y="631190"/>
            <a:ext cx="6209030" cy="706755"/>
          </a:xfrm>
          <a:prstGeom prst="rect">
            <a:avLst/>
          </a:prstGeom>
          <a:noFill/>
        </p:spPr>
        <p:txBody>
          <a:bodyPr wrap="square" rtlCol="0">
            <a:spAutoFit/>
          </a:bodyPr>
          <a:lstStyle/>
          <a:p>
            <a:r>
              <a:rPr lang="en-US" altLang="en-IN" sz="4000" dirty="0"/>
              <a:t>ARCHITECTURE</a:t>
            </a:r>
            <a:r>
              <a:rPr lang="en-IN" sz="4000" dirty="0"/>
              <a:t>:</a:t>
            </a:r>
          </a:p>
        </p:txBody>
      </p:sp>
      <p:pic>
        <p:nvPicPr>
          <p:cNvPr id="5" name="Picture 4">
            <a:extLst>
              <a:ext uri="{FF2B5EF4-FFF2-40B4-BE49-F238E27FC236}">
                <a16:creationId xmlns:a16="http://schemas.microsoft.com/office/drawing/2014/main" id="{08CC377B-A319-7A1F-57B6-C8DBF8DD1843}"/>
              </a:ext>
            </a:extLst>
          </p:cNvPr>
          <p:cNvPicPr>
            <a:picLocks noChangeAspect="1"/>
          </p:cNvPicPr>
          <p:nvPr/>
        </p:nvPicPr>
        <p:blipFill>
          <a:blip r:embed="rId2"/>
          <a:stretch>
            <a:fillRect/>
          </a:stretch>
        </p:blipFill>
        <p:spPr>
          <a:xfrm>
            <a:off x="2544477" y="1487356"/>
            <a:ext cx="8347747" cy="505601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145</TotalTime>
  <Words>1581</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 New</vt:lpstr>
      <vt:lpstr>Times New Roman</vt:lpstr>
      <vt:lpstr>TimesNewRomanPS-BoldMT</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Dinne</dc:creator>
  <cp:lastModifiedBy>Bharath Siddireddy</cp:lastModifiedBy>
  <cp:revision>7</cp:revision>
  <dcterms:created xsi:type="dcterms:W3CDTF">2024-11-07T08:31:00Z</dcterms:created>
  <dcterms:modified xsi:type="dcterms:W3CDTF">2025-03-04T08:49:57Z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339B86D6293740CE8723FB9D0A4D5B3F_12</vt:lpwstr>
  </property>
  <property fmtid="{D5CDD505-2E9C-101B-9397-08002B2CF9AE}" pid="3" name="KSOProductBuildVer">
    <vt:lpwstr>1033-12.2.0.20323</vt:lpwstr>
  </property>
</Properties>
</file>