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6858000" cy="9144000"/>
  <p:embeddedFontLst>
    <p:embeddedFont>
      <p:font typeface="Montserrat"/>
      <p:bold r:id="rId17"/>
      <p:boldItalic r:id="rId18"/>
    </p:embeddedFont>
    <p:embeddedFont>
      <p:font typeface="Oswald"/>
      <p:bold r:id="rId19"/>
    </p:embeddedFont>
    <p:embeddedFont>
      <p:font typeface="DM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-regular.fntdata"/><Relationship Id="rId11" Type="http://schemas.openxmlformats.org/officeDocument/2006/relationships/slide" Target="slides/slide6.xml"/><Relationship Id="rId22" Type="http://schemas.openxmlformats.org/officeDocument/2006/relationships/font" Target="fonts/DMSans-italic.fntdata"/><Relationship Id="rId10" Type="http://schemas.openxmlformats.org/officeDocument/2006/relationships/slide" Target="slides/slide5.xml"/><Relationship Id="rId21" Type="http://schemas.openxmlformats.org/officeDocument/2006/relationships/font" Target="fonts/DM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DM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d10a5abed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d10a5abed0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10a5abe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d10a5abed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hyperlink" Target="https://developer.mozilla.org/en-US/docs/Web/CSS/animation-dura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developer.mozilla.org/en-US/docs/Web/CSS/animation-delay" TargetMode="External"/><Relationship Id="rId5" Type="http://schemas.openxmlformats.org/officeDocument/2006/relationships/hyperlink" Target="https://developer.mozilla.org/en-US/docs/Web/CSS/animation-delay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developer.mozilla.org/en-US/docs/Web/CSS/animation-delay" TargetMode="External"/><Relationship Id="rId5" Type="http://schemas.openxmlformats.org/officeDocument/2006/relationships/hyperlink" Target="https://developer.mozilla.org/en-US/docs/Web/CSS/animation-play-stat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s://developer.mozilla.org/en-US/docs/Web/CSS/animation-iteration-count" TargetMode="External"/><Relationship Id="rId5" Type="http://schemas.openxmlformats.org/officeDocument/2006/relationships/hyperlink" Target="https://developer.mozilla.org/en-US/docs/Web/CSS/animation-iteration-coun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hyperlink" Target="https://developer.mozilla.org/en-US/docs/Web/CSS/animation-directio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hyperlink" Target="https://www.w3schools.com/css/tryit.asp?filename=trycss3_animation_spe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85" name="Google Shape;85;p13"/>
          <p:cNvSpPr/>
          <p:nvPr/>
        </p:nvSpPr>
        <p:spPr>
          <a:xfrm rot="7659121">
            <a:off x="15091031" y="5585714"/>
            <a:ext cx="7629294" cy="7828566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3"/>
          <p:cNvSpPr/>
          <p:nvPr/>
        </p:nvSpPr>
        <p:spPr>
          <a:xfrm>
            <a:off x="-3258071" y="-4629150"/>
            <a:ext cx="9022634" cy="9258300"/>
          </a:xfrm>
          <a:custGeom>
            <a:rect b="b" l="l" r="r" t="t"/>
            <a:pathLst>
              <a:path extrusionOk="0"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7" name="Google Shape;87;p13"/>
          <p:cNvGrpSpPr/>
          <p:nvPr/>
        </p:nvGrpSpPr>
        <p:grpSpPr>
          <a:xfrm>
            <a:off x="4571997" y="3125356"/>
            <a:ext cx="9815252" cy="4307486"/>
            <a:chOff x="0" y="-19050"/>
            <a:chExt cx="1895495" cy="831850"/>
          </a:xfrm>
        </p:grpSpPr>
        <p:sp>
          <p:nvSpPr>
            <p:cNvPr id="88" name="Google Shape;88;p13"/>
            <p:cNvSpPr/>
            <p:nvPr/>
          </p:nvSpPr>
          <p:spPr>
            <a:xfrm>
              <a:off x="0" y="0"/>
              <a:ext cx="1895495" cy="812800"/>
            </a:xfrm>
            <a:custGeom>
              <a:rect b="b" l="l" r="r" t="t"/>
              <a:pathLst>
                <a:path extrusionOk="0"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89" name="Google Shape;89;p13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13"/>
          <p:cNvSpPr txBox="1"/>
          <p:nvPr/>
        </p:nvSpPr>
        <p:spPr>
          <a:xfrm>
            <a:off x="4571922" y="4751111"/>
            <a:ext cx="98154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86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ANIMATIONS IN CSS 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2954471" y="8065343"/>
            <a:ext cx="130503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94" u="none" cap="none" strike="noStrike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BY S.BHARATH REDDY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5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/>
          <p:nvPr/>
        </p:nvSpPr>
        <p:spPr>
          <a:xfrm rot="7655163">
            <a:off x="15091037" y="5591708"/>
            <a:ext cx="7629890" cy="7829178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9" name="Google Shape;199;p22"/>
          <p:cNvSpPr/>
          <p:nvPr/>
        </p:nvSpPr>
        <p:spPr>
          <a:xfrm>
            <a:off x="-3258071" y="-4629150"/>
            <a:ext cx="9022634" cy="9258300"/>
          </a:xfrm>
          <a:custGeom>
            <a:rect b="b" l="l" r="r" t="t"/>
            <a:pathLst>
              <a:path extrusionOk="0"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0" name="Google Shape;200;p22"/>
          <p:cNvSpPr txBox="1"/>
          <p:nvPr/>
        </p:nvSpPr>
        <p:spPr>
          <a:xfrm>
            <a:off x="4252442" y="7127700"/>
            <a:ext cx="10091700" cy="30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8874" lvl="0" marL="457200" rtl="0" algn="just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524"/>
              <a:buFont typeface="DM Sans"/>
              <a:buChar char="●"/>
            </a:pPr>
            <a:r>
              <a:rPr lang="en-US" sz="2524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ANIMATION-FILL-MODE PROPERTY CAN HAVE THE FOLLOWING VALUES:</a:t>
            </a:r>
            <a:endParaRPr b="1">
              <a:solidFill>
                <a:schemeClr val="dk1"/>
              </a:solidFill>
            </a:endParaRPr>
          </a:p>
          <a:p>
            <a:pPr indent="-388874" lvl="2" marL="137160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524"/>
              <a:buFont typeface="DM Sans"/>
              <a:buChar char="■"/>
            </a:pPr>
            <a:r>
              <a:rPr b="1" lang="en-US" sz="2524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NONE - DEFAULT VALUE</a:t>
            </a:r>
            <a:endParaRPr b="1" sz="2524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88874" lvl="2" marL="137160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524"/>
              <a:buFont typeface="DM Sans"/>
              <a:buChar char="■"/>
            </a:pPr>
            <a:r>
              <a:rPr b="1" lang="en-US" sz="2524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FORWARDS </a:t>
            </a:r>
            <a:endParaRPr b="1" sz="2524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88874" lvl="2" marL="137160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524"/>
              <a:buFont typeface="DM Sans"/>
              <a:buChar char="■"/>
            </a:pPr>
            <a:r>
              <a:rPr b="1" lang="en-US" sz="2524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BACKWARDS </a:t>
            </a:r>
            <a:endParaRPr b="1">
              <a:solidFill>
                <a:schemeClr val="dk1"/>
              </a:solidFill>
            </a:endParaRPr>
          </a:p>
          <a:p>
            <a:pPr indent="-388874" lvl="2" marL="137160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524"/>
              <a:buFont typeface="DM Sans"/>
              <a:buChar char="■"/>
            </a:pPr>
            <a:r>
              <a:rPr b="1" lang="en-US" sz="2524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BOTH </a:t>
            </a:r>
            <a:endParaRPr b="1" sz="2524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4758692" y="-270049"/>
            <a:ext cx="9079200" cy="25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338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38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1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 ANIMATION-</a:t>
            </a:r>
            <a:r>
              <a:rPr b="1" lang="en-US" sz="441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FILL-MODE</a:t>
            </a:r>
            <a:endParaRPr/>
          </a:p>
          <a:p>
            <a:pPr indent="0" lvl="0" marL="0" marR="0" rtl="0" algn="ctr">
              <a:lnSpc>
                <a:spcPct val="138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410" u="none" cap="none" strike="noStrike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4252452" y="2088011"/>
            <a:ext cx="10409700" cy="52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8874" lvl="0" marL="457200" rtl="0" algn="just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4"/>
              <a:buFont typeface="DM Sans"/>
              <a:buChar char="●"/>
            </a:pPr>
            <a:r>
              <a:rPr lang="en-US" sz="2524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CSS ANIMATIONS DO NOT AFFECT AN ELEMENT BEFORE THE FIRST KEYFRAME IS PLAYED OR AFTER THE LAST KEYFRAME IS PLAYED.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24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88874" lvl="0" marL="457200" rtl="0" algn="just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4"/>
              <a:buFont typeface="DM Sans"/>
              <a:buChar char="●"/>
            </a:pPr>
            <a:r>
              <a:rPr lang="en-US" sz="2524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ANIMATION-FILL-MODE PROPERTY CAN OVERRIDE THIS BEHAVIOR.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24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88874" lvl="0" marL="457200" rtl="0" algn="just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4"/>
              <a:buFont typeface="DM Sans"/>
              <a:buChar char="●"/>
            </a:pPr>
            <a:r>
              <a:rPr lang="en-US" sz="2524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ANIMATION-FILL-MODE PROPERTY SPECIFIES A STYLE FOR THE TARGET ELEMENT WHEN THE ANIMATION IS NOT PLAYING (BEFORE IT STARTS, AFTER IT ENDS, OR BOTH).</a:t>
            </a:r>
            <a:endParaRPr sz="2524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24" u="none" cap="none" strike="noStrike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1544125" y="9808488"/>
            <a:ext cx="14358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5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/>
          <p:nvPr/>
        </p:nvSpPr>
        <p:spPr>
          <a:xfrm rot="7659121">
            <a:off x="15091031" y="5585714"/>
            <a:ext cx="7629294" cy="7828566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9" name="Google Shape;209;p23"/>
          <p:cNvSpPr/>
          <p:nvPr/>
        </p:nvSpPr>
        <p:spPr>
          <a:xfrm>
            <a:off x="-3258071" y="-4629150"/>
            <a:ext cx="9022634" cy="9258300"/>
          </a:xfrm>
          <a:custGeom>
            <a:rect b="b" l="l" r="r" t="t"/>
            <a:pathLst>
              <a:path extrusionOk="0"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0" name="Google Shape;210;p23"/>
          <p:cNvSpPr txBox="1"/>
          <p:nvPr/>
        </p:nvSpPr>
        <p:spPr>
          <a:xfrm>
            <a:off x="4909773" y="2546059"/>
            <a:ext cx="7227600" cy="4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DIV {</a:t>
            </a:r>
            <a:endParaRPr/>
          </a:p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animation-name: example;</a:t>
            </a:r>
            <a:endParaRPr/>
          </a:p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animation-duration: 5s;</a:t>
            </a:r>
            <a:endParaRPr/>
          </a:p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animation-timing-function: linear;</a:t>
            </a:r>
            <a:endParaRPr/>
          </a:p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animation-delay: 2s;</a:t>
            </a:r>
            <a:endParaRPr/>
          </a:p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animation-iteration-count: infinite;</a:t>
            </a:r>
            <a:endParaRPr/>
          </a:p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animation-direction: alternate;</a:t>
            </a:r>
            <a:endParaRPr/>
          </a:p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}</a:t>
            </a: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4604342" y="991351"/>
            <a:ext cx="90792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1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ANIMATION SHORTHAND PROPERTY</a:t>
            </a:r>
            <a:endParaRPr/>
          </a:p>
          <a:p>
            <a:pPr indent="0" lvl="0" marL="0" marR="0" rtl="0" algn="ctr">
              <a:lnSpc>
                <a:spcPct val="138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410" u="none" cap="none" strike="noStrike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4909776" y="7569651"/>
            <a:ext cx="117711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DIV {</a:t>
            </a:r>
            <a:endParaRPr/>
          </a:p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animation: example 5s linear 2s infinite alternate;</a:t>
            </a:r>
            <a:endParaRPr/>
          </a:p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5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 rot="7659121">
            <a:off x="-4012602" y="5585714"/>
            <a:ext cx="7629294" cy="7828566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7" name="Google Shape;97;p14"/>
          <p:cNvGrpSpPr/>
          <p:nvPr/>
        </p:nvGrpSpPr>
        <p:grpSpPr>
          <a:xfrm>
            <a:off x="5019320" y="1602544"/>
            <a:ext cx="1400485" cy="8181144"/>
            <a:chOff x="0" y="-19050"/>
            <a:chExt cx="368852" cy="2154705"/>
          </a:xfrm>
        </p:grpSpPr>
        <p:sp>
          <p:nvSpPr>
            <p:cNvPr id="98" name="Google Shape;98;p14"/>
            <p:cNvSpPr/>
            <p:nvPr/>
          </p:nvSpPr>
          <p:spPr>
            <a:xfrm>
              <a:off x="0" y="0"/>
              <a:ext cx="368852" cy="2135655"/>
            </a:xfrm>
            <a:custGeom>
              <a:rect b="b" l="l" r="r" t="t"/>
              <a:pathLst>
                <a:path extrusionOk="0" h="2135655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2135655"/>
                  </a:lnTo>
                  <a:lnTo>
                    <a:pt x="0" y="213565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</p:sp>
        <p:sp>
          <p:nvSpPr>
            <p:cNvPr id="99" name="Google Shape;99;p14"/>
            <p:cNvSpPr txBox="1"/>
            <p:nvPr/>
          </p:nvSpPr>
          <p:spPr>
            <a:xfrm>
              <a:off x="0" y="-19050"/>
              <a:ext cx="368852" cy="2154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4"/>
          <p:cNvSpPr txBox="1"/>
          <p:nvPr/>
        </p:nvSpPr>
        <p:spPr>
          <a:xfrm>
            <a:off x="5251716" y="314275"/>
            <a:ext cx="74169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981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CONTENT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 rot="2016048">
            <a:off x="12243487" y="-1005305"/>
            <a:ext cx="10749463" cy="2687366"/>
          </a:xfrm>
          <a:custGeom>
            <a:rect b="b" l="l" r="r" t="t"/>
            <a:pathLst>
              <a:path extrusionOk="0"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2" name="Google Shape;102;p14"/>
          <p:cNvSpPr txBox="1"/>
          <p:nvPr/>
        </p:nvSpPr>
        <p:spPr>
          <a:xfrm>
            <a:off x="5250954" y="1893300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5250954" y="2768952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5250954" y="3644603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5250954" y="4520255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04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5250954" y="5395906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05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5250954" y="6271557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06</a:t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5250954" y="7147209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07</a:t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6938008" y="1998008"/>
            <a:ext cx="7473539" cy="3938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8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6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@KEYFRAMES</a:t>
            </a:r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6938008" y="2901462"/>
            <a:ext cx="7611456" cy="3938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8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6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ANIMATION-NAME &amp; ANIMATION-DURATION</a:t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6938008" y="9106098"/>
            <a:ext cx="6549762" cy="3938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8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6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ANIMATION SHORT-HAND PROPERTY</a:t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6918958" y="3832717"/>
            <a:ext cx="5682911" cy="3938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8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6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ANIMATION-DELAY</a:t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6918958" y="5441104"/>
            <a:ext cx="5682911" cy="3938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8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6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ANIMATION-ITERATION-COUNT</a:t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6918958" y="6344557"/>
            <a:ext cx="5415324" cy="3938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8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6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ANIMATION-DIRECTION</a:t>
            </a:r>
            <a:endParaRPr/>
          </a:p>
        </p:txBody>
      </p:sp>
      <p:sp>
        <p:nvSpPr>
          <p:cNvPr id="115" name="Google Shape;115;p14"/>
          <p:cNvSpPr txBox="1"/>
          <p:nvPr/>
        </p:nvSpPr>
        <p:spPr>
          <a:xfrm>
            <a:off x="5250954" y="8022860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08</a:t>
            </a:r>
            <a:endParaRPr/>
          </a:p>
        </p:txBody>
      </p:sp>
      <p:sp>
        <p:nvSpPr>
          <p:cNvPr id="116" name="Google Shape;116;p14"/>
          <p:cNvSpPr txBox="1"/>
          <p:nvPr/>
        </p:nvSpPr>
        <p:spPr>
          <a:xfrm>
            <a:off x="5250954" y="8898511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09</a:t>
            </a:r>
            <a:endParaRPr/>
          </a:p>
        </p:txBody>
      </p:sp>
      <p:sp>
        <p:nvSpPr>
          <p:cNvPr id="117" name="Google Shape;117;p14"/>
          <p:cNvSpPr txBox="1"/>
          <p:nvPr/>
        </p:nvSpPr>
        <p:spPr>
          <a:xfrm>
            <a:off x="6918958" y="7248011"/>
            <a:ext cx="5415324" cy="3938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8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6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ANIMATION-TIMING-FUNCTION</a:t>
            </a:r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6918958" y="4637630"/>
            <a:ext cx="4082470" cy="3938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8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6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ANIMATION-PLAY-STATE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6918958" y="8175309"/>
            <a:ext cx="3883490" cy="3938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8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6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ANIMATION-FILL-MODE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5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/>
          <p:nvPr/>
        </p:nvSpPr>
        <p:spPr>
          <a:xfrm rot="7659121">
            <a:off x="15091031" y="5585714"/>
            <a:ext cx="7629294" cy="7828566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5" name="Google Shape;125;p15"/>
          <p:cNvSpPr/>
          <p:nvPr/>
        </p:nvSpPr>
        <p:spPr>
          <a:xfrm>
            <a:off x="-3258071" y="-4629150"/>
            <a:ext cx="9022634" cy="9258300"/>
          </a:xfrm>
          <a:custGeom>
            <a:rect b="b" l="l" r="r" t="t"/>
            <a:pathLst>
              <a:path extrusionOk="0"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6" name="Google Shape;126;p15"/>
          <p:cNvSpPr txBox="1"/>
          <p:nvPr/>
        </p:nvSpPr>
        <p:spPr>
          <a:xfrm>
            <a:off x="4595029" y="220498"/>
            <a:ext cx="9815307" cy="11869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62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@KEYFRAMES</a:t>
            </a: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15393660" y="1538248"/>
            <a:ext cx="186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4152815" y="1927312"/>
            <a:ext cx="124722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DEFINES CHANGES IN STYLES USING “FROM” AND “TO”</a:t>
            </a:r>
            <a:endParaRPr/>
          </a:p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RESPONSIBLE FOR THE MOTION AND </a:t>
            </a:r>
            <a:r>
              <a:rPr lang="en-US" sz="25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IMPLEMENTS</a:t>
            </a: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OTHER ANIMATIONS</a:t>
            </a:r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5530189" y="2869735"/>
            <a:ext cx="7227622" cy="2171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93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@keyframes example {</a:t>
            </a:r>
            <a:endParaRPr/>
          </a:p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 from {background-color: red;}</a:t>
            </a:r>
            <a:endParaRPr/>
          </a:p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 to {background-color: yellow;}</a:t>
            </a:r>
            <a:endParaRPr/>
          </a:p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}</a:t>
            </a:r>
            <a:endParaRPr/>
          </a:p>
        </p:txBody>
      </p:sp>
      <p:sp>
        <p:nvSpPr>
          <p:cNvPr id="130" name="Google Shape;130;p15"/>
          <p:cNvSpPr txBox="1"/>
          <p:nvPr/>
        </p:nvSpPr>
        <p:spPr>
          <a:xfrm>
            <a:off x="3799918" y="5832206"/>
            <a:ext cx="11115437" cy="26092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@KEYFRAMES MYFIRST {</a:t>
            </a:r>
            <a:endParaRPr/>
          </a:p>
          <a:p>
            <a:pPr indent="0" lvl="0" marL="0" marR="0" rtl="0" algn="ctr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 0%   {BACKGROUND-COLOR:RED; LEFT:0PX; TOP:0PX;}</a:t>
            </a:r>
            <a:endParaRPr/>
          </a:p>
          <a:p>
            <a:pPr indent="0" lvl="0" marL="0" marR="0" rtl="0" algn="ctr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 25%  {BACKGROUND-COLOR:YELLOW; LEFT:200PX; TOP:0PX;}</a:t>
            </a:r>
            <a:endParaRPr/>
          </a:p>
          <a:p>
            <a:pPr indent="0" lvl="0" marL="0" marR="0" rtl="0" algn="ctr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 50%  {BACKGROUND-COLOR:BLUE; LEFT:200PX; TOP:200PX;}</a:t>
            </a:r>
            <a:endParaRPr/>
          </a:p>
          <a:p>
            <a:pPr indent="0" lvl="0" marL="0" marR="0" rtl="0" algn="ctr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 75%  {BACKGROUND-COLOR:GREEN; LEFT:0PX; TOP:200PX;}</a:t>
            </a:r>
            <a:endParaRPr/>
          </a:p>
          <a:p>
            <a:pPr indent="0" lvl="0" marL="0" marR="0" rtl="0" algn="ctr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 100% {BACKGROUND-COLOR:RED; LEFT:0PX; TOP:0PX;}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136" name="Google Shape;136;p16"/>
          <p:cNvSpPr/>
          <p:nvPr/>
        </p:nvSpPr>
        <p:spPr>
          <a:xfrm rot="7659121">
            <a:off x="15091031" y="5585714"/>
            <a:ext cx="7629294" cy="7828566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7" name="Google Shape;137;p16"/>
          <p:cNvSpPr/>
          <p:nvPr/>
        </p:nvSpPr>
        <p:spPr>
          <a:xfrm>
            <a:off x="-3258071" y="-4629150"/>
            <a:ext cx="9022634" cy="9258300"/>
          </a:xfrm>
          <a:custGeom>
            <a:rect b="b" l="l" r="r" t="t"/>
            <a:pathLst>
              <a:path extrusionOk="0"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8" name="Google Shape;138;p16"/>
          <p:cNvSpPr txBox="1"/>
          <p:nvPr/>
        </p:nvSpPr>
        <p:spPr>
          <a:xfrm>
            <a:off x="14655435" y="1187048"/>
            <a:ext cx="186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4563542" y="5814897"/>
            <a:ext cx="7227600" cy="30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DIV {</a:t>
            </a:r>
            <a:endParaRPr/>
          </a:p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 width: 100px;</a:t>
            </a:r>
            <a:endParaRPr/>
          </a:p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 height: 100px;</a:t>
            </a:r>
            <a:endParaRPr/>
          </a:p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 animation-name: example;</a:t>
            </a:r>
            <a:endParaRPr/>
          </a:p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 animation-duration: 4s;</a:t>
            </a:r>
            <a:endParaRPr sz="2524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}</a:t>
            </a:r>
            <a:endParaRPr sz="2524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5322351" y="793833"/>
            <a:ext cx="80130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ANIMATION-NAME</a:t>
            </a:r>
            <a:endParaRPr b="1" i="0" sz="4400" u="none" cap="none" strike="noStrike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4563558" y="3526128"/>
            <a:ext cx="80130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 ANIMATION-DURATION</a:t>
            </a:r>
            <a:endParaRPr b="1" i="0" sz="4400" u="none" cap="none" strike="noStrike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4245718" y="2123928"/>
            <a:ext cx="104097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8874" lvl="0" marL="45720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524"/>
              <a:buFont typeface="DM Sans"/>
              <a:buChar char="●"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DEFINES THE ANIMATION NAME</a:t>
            </a:r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4245727" y="4724952"/>
            <a:ext cx="104097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8874" lvl="0" marL="45720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524"/>
              <a:buFont typeface="DM Sans"/>
              <a:buChar char="●"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DEFINES THE DURATION OF AN ANIMATION </a:t>
            </a: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2748150" y="9382275"/>
            <a:ext cx="125271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24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5"/>
              </a:rPr>
              <a:t>https://developer.mozilla.org/en-US/docs/Web/CSS/animation-duration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5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/>
          <p:nvPr/>
        </p:nvSpPr>
        <p:spPr>
          <a:xfrm rot="7659121">
            <a:off x="15091031" y="5585714"/>
            <a:ext cx="7629294" cy="7828566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0" name="Google Shape;150;p17">
            <a:hlinkClick r:id="rId4"/>
          </p:cNvPr>
          <p:cNvSpPr/>
          <p:nvPr/>
        </p:nvSpPr>
        <p:spPr>
          <a:xfrm>
            <a:off x="-3258071" y="-4629150"/>
            <a:ext cx="9022634" cy="9258300"/>
          </a:xfrm>
          <a:custGeom>
            <a:rect b="b" l="l" r="r" t="t"/>
            <a:pathLst>
              <a:path extrusionOk="0"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1" name="Google Shape;151;p17"/>
          <p:cNvSpPr txBox="1"/>
          <p:nvPr/>
        </p:nvSpPr>
        <p:spPr>
          <a:xfrm>
            <a:off x="4073187" y="640794"/>
            <a:ext cx="8012931" cy="22870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338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38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1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 ANIMATION-DELAY</a:t>
            </a:r>
            <a:endParaRPr/>
          </a:p>
          <a:p>
            <a:pPr indent="0" lvl="0" marL="0" marR="0" rtl="0" algn="ctr">
              <a:lnSpc>
                <a:spcPct val="138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410" u="none" cap="none" strike="noStrike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4691643" y="2776378"/>
            <a:ext cx="104097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8874" lvl="0" marL="45720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524"/>
              <a:buFont typeface="DM Sans"/>
              <a:buChar char="●"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THE ANIMATION-DELAY PROPERTY SPECIFIES A DELAY FOR THE START OF AN ANIMATION.</a:t>
            </a:r>
            <a:endParaRPr/>
          </a:p>
        </p:txBody>
      </p:sp>
      <p:sp>
        <p:nvSpPr>
          <p:cNvPr id="153" name="Google Shape;153;p17"/>
          <p:cNvSpPr txBox="1"/>
          <p:nvPr/>
        </p:nvSpPr>
        <p:spPr>
          <a:xfrm>
            <a:off x="5327179" y="4177825"/>
            <a:ext cx="7227600" cy="52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DIV {</a:t>
            </a:r>
            <a:endParaRPr/>
          </a:p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width: 100px;</a:t>
            </a:r>
            <a:endParaRPr/>
          </a:p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height: 100px;</a:t>
            </a:r>
            <a:endParaRPr/>
          </a:p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position: relative;</a:t>
            </a:r>
            <a:endParaRPr/>
          </a:p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background-color: red;</a:t>
            </a:r>
            <a:endParaRPr/>
          </a:p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animation-name: example;</a:t>
            </a:r>
            <a:endParaRPr/>
          </a:p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animation-duration: 4s;</a:t>
            </a:r>
            <a:endParaRPr/>
          </a:p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animation-delay: 2s;</a:t>
            </a:r>
            <a:endParaRPr/>
          </a:p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}</a:t>
            </a:r>
            <a:endParaRPr/>
          </a:p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24" u="none" cap="none" strike="noStrike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3714750" y="9357938"/>
            <a:ext cx="10858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24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5"/>
              </a:rPr>
              <a:t>https://developer.mozilla.org/en-US/docs/Web/CSS/animation-delay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5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/>
          <p:nvPr/>
        </p:nvSpPr>
        <p:spPr>
          <a:xfrm rot="7655163">
            <a:off x="15091037" y="5591708"/>
            <a:ext cx="7629890" cy="7829178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0" name="Google Shape;160;p18">
            <a:hlinkClick r:id="rId4"/>
          </p:cNvPr>
          <p:cNvSpPr/>
          <p:nvPr/>
        </p:nvSpPr>
        <p:spPr>
          <a:xfrm>
            <a:off x="-3258071" y="-4629150"/>
            <a:ext cx="9022634" cy="9258300"/>
          </a:xfrm>
          <a:custGeom>
            <a:rect b="b" l="l" r="r" t="t"/>
            <a:pathLst>
              <a:path extrusionOk="0"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1" name="Google Shape;161;p18"/>
          <p:cNvSpPr txBox="1"/>
          <p:nvPr/>
        </p:nvSpPr>
        <p:spPr>
          <a:xfrm>
            <a:off x="4160187" y="-290256"/>
            <a:ext cx="8013000" cy="25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338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38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1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 ANIMATION-</a:t>
            </a:r>
            <a:r>
              <a:rPr b="1" lang="en-US" sz="441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PLAY-STATE</a:t>
            </a:r>
            <a:endParaRPr/>
          </a:p>
          <a:p>
            <a:pPr indent="0" lvl="0" marL="0" marR="0" rtl="0" algn="ctr">
              <a:lnSpc>
                <a:spcPct val="138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410" u="none" cap="none" strike="noStrike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4691643" y="2090578"/>
            <a:ext cx="104097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8874" lvl="0" marL="45720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4"/>
              <a:buFont typeface="DM Sans"/>
              <a:buChar char="●"/>
            </a:pPr>
            <a:r>
              <a:rPr lang="en-US" sz="2524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ANIMATION-PLAY-STATE CSS PROPERTY SETS WHETHER AN ANIMATION IS RUNNING OR PAUSED.</a:t>
            </a:r>
            <a:endParaRPr sz="2524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5348929" y="3315300"/>
            <a:ext cx="7227600" cy="6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24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.BOX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24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WIDTH: 100PX;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24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HEIGHT: 100PX;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24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ANIMATION-NAME: ROTATE;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24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ANIMATION-DURATION: 0.7S;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24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ANIMATION-ITERATION-COUNT: INFINITE;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24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ANIMATION-PLAY-STATE: PAUSED;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24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}</a:t>
            </a:r>
            <a:endParaRPr sz="2524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24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.BOX:HOVER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24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ANIMATION-PLAY-STATE: RUNNING;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24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24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3268500" y="9225675"/>
            <a:ext cx="111393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4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5"/>
              </a:rPr>
              <a:t>https://developer.mozilla.org/en-US/docs/Web/CSS/animation-play-state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5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/>
          <p:nvPr/>
        </p:nvSpPr>
        <p:spPr>
          <a:xfrm rot="7659121">
            <a:off x="15091031" y="5585714"/>
            <a:ext cx="7629294" cy="7828566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0" name="Google Shape;170;p19"/>
          <p:cNvSpPr/>
          <p:nvPr/>
        </p:nvSpPr>
        <p:spPr>
          <a:xfrm>
            <a:off x="-3258071" y="-4629150"/>
            <a:ext cx="9022634" cy="9258300"/>
          </a:xfrm>
          <a:custGeom>
            <a:rect b="b" l="l" r="r" t="t"/>
            <a:pathLst>
              <a:path extrusionOk="0"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1" name="Google Shape;171;p19"/>
          <p:cNvSpPr txBox="1"/>
          <p:nvPr/>
        </p:nvSpPr>
        <p:spPr>
          <a:xfrm>
            <a:off x="4563542" y="5105400"/>
            <a:ext cx="7227622" cy="30474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DIV {</a:t>
            </a:r>
            <a:endParaRPr/>
          </a:p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 width: 100px;</a:t>
            </a:r>
            <a:endParaRPr/>
          </a:p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 height: 100px;</a:t>
            </a:r>
            <a:endParaRPr/>
          </a:p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 animation-name: example;</a:t>
            </a:r>
            <a:endParaRPr/>
          </a:p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 animation-duration: 4s;</a:t>
            </a:r>
            <a:endParaRPr/>
          </a:p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ANIMATION-ITERATION-COUNT: 3;</a:t>
            </a:r>
            <a:endParaRPr/>
          </a:p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}</a:t>
            </a:r>
            <a:endParaRPr/>
          </a:p>
        </p:txBody>
      </p:sp>
      <p:sp>
        <p:nvSpPr>
          <p:cNvPr id="172" name="Google Shape;172;p19"/>
          <p:cNvSpPr txBox="1"/>
          <p:nvPr/>
        </p:nvSpPr>
        <p:spPr>
          <a:xfrm>
            <a:off x="4563542" y="469401"/>
            <a:ext cx="9079304" cy="22870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338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38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1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 ANIMATION-ITERATION-COUNT</a:t>
            </a:r>
            <a:endParaRPr/>
          </a:p>
          <a:p>
            <a:pPr indent="0" lvl="0" marL="0" marR="0" rtl="0" algn="ctr">
              <a:lnSpc>
                <a:spcPct val="138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410" u="none" cap="none" strike="noStrike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4245727" y="2632361"/>
            <a:ext cx="10409700" cy="19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8874" lvl="0" marL="45720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524"/>
              <a:buFont typeface="DM Sans"/>
              <a:buChar char="●"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THE ANIMATION-ITERATION-COUNT PROPERTY SPECIFIES THE NUMBER OF TIMES AN ANIMATION SHOULD RUN.</a:t>
            </a:r>
            <a:endParaRPr b="0" i="0" sz="2524" u="none" cap="none" strike="noStrike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88874" lvl="0" marL="45720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524"/>
              <a:buFont typeface="DM Sans"/>
              <a:buChar char="●"/>
            </a:pPr>
            <a:r>
              <a:rPr lang="en-US" sz="25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THE VALUE CAN BE GIVEN AS “INFINITE” FOR AN ENDLESS LOOP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24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4" name="Google Shape;174;p19">
            <a:hlinkClick r:id="rId4"/>
          </p:cNvPr>
          <p:cNvSpPr txBox="1"/>
          <p:nvPr/>
        </p:nvSpPr>
        <p:spPr>
          <a:xfrm>
            <a:off x="3565027" y="8976645"/>
            <a:ext cx="1177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00" u="sng">
                <a:solidFill>
                  <a:schemeClr val="hlink"/>
                </a:solidFill>
                <a:hlinkClick r:id="rId5"/>
              </a:rPr>
              <a:t>https://developer.mozilla.org/en-US/docs/Web/CSS/animation-iteration-count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5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/>
          <p:nvPr/>
        </p:nvSpPr>
        <p:spPr>
          <a:xfrm rot="7659121">
            <a:off x="15091031" y="5585714"/>
            <a:ext cx="7629294" cy="7828566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0" name="Google Shape;180;p20"/>
          <p:cNvSpPr/>
          <p:nvPr/>
        </p:nvSpPr>
        <p:spPr>
          <a:xfrm>
            <a:off x="-3258071" y="-4629150"/>
            <a:ext cx="9022634" cy="9258300"/>
          </a:xfrm>
          <a:custGeom>
            <a:rect b="b" l="l" r="r" t="t"/>
            <a:pathLst>
              <a:path extrusionOk="0"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p20"/>
          <p:cNvSpPr txBox="1"/>
          <p:nvPr/>
        </p:nvSpPr>
        <p:spPr>
          <a:xfrm>
            <a:off x="4563542" y="469401"/>
            <a:ext cx="9079304" cy="22870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338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38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1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 ANIMATION-DIRECTION</a:t>
            </a:r>
            <a:endParaRPr/>
          </a:p>
          <a:p>
            <a:pPr indent="0" lvl="0" marL="0" marR="0" rtl="0" algn="ctr">
              <a:lnSpc>
                <a:spcPct val="138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410" u="none" cap="none" strike="noStrike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2330334" y="3428997"/>
            <a:ext cx="15366300" cy="46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8874" lvl="0" marL="45720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524"/>
              <a:buFont typeface="DM Sans"/>
              <a:buChar char="●"/>
            </a:pPr>
            <a:r>
              <a:rPr lang="en-US" sz="25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</a:t>
            </a: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 SPECIFIES WHETHER AN ANIMATION SHOULD BE PLAYED FORWARDS, BACKWARDS OR IN ALTERNATE CYCLES.</a:t>
            </a:r>
            <a:endParaRPr b="0" i="0" sz="2524" u="none" cap="none" strike="noStrike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24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88874" lvl="0" marL="45720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524"/>
              <a:buFont typeface="DM Sans"/>
              <a:buChar char="●"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THE ANIMATION-DIRECTION PROPERTY CAN HAVE THE FOLLOWING VALUES </a:t>
            </a:r>
            <a:r>
              <a:rPr b="1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endParaRPr b="1"/>
          </a:p>
          <a:p>
            <a:pPr indent="-388874" lvl="2" marL="137160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524"/>
              <a:buFont typeface="Arial"/>
              <a:buChar char="■"/>
            </a:pPr>
            <a:r>
              <a:rPr b="1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NORMAL </a:t>
            </a: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- THE ANIMATION IS PLAYED AS NORMAL (FORWARDS). THIS IS DEFAULT</a:t>
            </a:r>
            <a:endParaRPr/>
          </a:p>
          <a:p>
            <a:pPr indent="-388874" lvl="2" marL="137160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524"/>
              <a:buFont typeface="Arial"/>
              <a:buChar char="■"/>
            </a:pPr>
            <a:r>
              <a:rPr b="1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REVERSE </a:t>
            </a: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- PLAYED IN REVERSE DIRECTION (BACKWARDS)</a:t>
            </a:r>
            <a:endParaRPr/>
          </a:p>
          <a:p>
            <a:pPr indent="-388874" lvl="2" marL="137160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524"/>
              <a:buFont typeface="Arial"/>
              <a:buChar char="■"/>
            </a:pPr>
            <a:r>
              <a:rPr b="1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ALTERNATE </a:t>
            </a: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- PLAYED FORWARDS FIRST, THEN BACKWARDS</a:t>
            </a:r>
            <a:endParaRPr/>
          </a:p>
          <a:p>
            <a:pPr indent="-388874" lvl="2" marL="137160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524"/>
              <a:buFont typeface="Arial"/>
              <a:buChar char="■"/>
            </a:pPr>
            <a:r>
              <a:rPr b="1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ALTERNATE-REVERSE </a:t>
            </a: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- PLAYED BACKWARDS FIRST, THEN FORWARDS</a:t>
            </a:r>
            <a:endParaRPr/>
          </a:p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24" u="none" cap="none" strike="noStrike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2896900" y="9077800"/>
            <a:ext cx="126357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https://developer.mozilla.org/en-US/docs/Web/CSS/animation-direction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5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/>
          <p:nvPr/>
        </p:nvSpPr>
        <p:spPr>
          <a:xfrm rot="7659121">
            <a:off x="15091031" y="5585714"/>
            <a:ext cx="7629294" cy="7828566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9" name="Google Shape;189;p21"/>
          <p:cNvSpPr/>
          <p:nvPr/>
        </p:nvSpPr>
        <p:spPr>
          <a:xfrm>
            <a:off x="-3258071" y="-4629150"/>
            <a:ext cx="9022634" cy="9258300"/>
          </a:xfrm>
          <a:custGeom>
            <a:rect b="b" l="l" r="r" t="t"/>
            <a:pathLst>
              <a:path extrusionOk="0"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0" name="Google Shape;190;p21"/>
          <p:cNvSpPr txBox="1"/>
          <p:nvPr/>
        </p:nvSpPr>
        <p:spPr>
          <a:xfrm>
            <a:off x="4098142" y="3505200"/>
            <a:ext cx="10091700" cy="51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8874" lvl="0" marL="45720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524"/>
              <a:buFont typeface="DM Sans"/>
              <a:buChar char="●"/>
            </a:pPr>
            <a:r>
              <a:rPr lang="en-US" sz="25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THE ANIMATION-DIRECTION PROPERTY CAN HAVE THE FOLLOWING VALUES </a:t>
            </a:r>
            <a:r>
              <a:rPr b="1" lang="en-US" sz="25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endParaRPr b="1">
              <a:solidFill>
                <a:schemeClr val="dk1"/>
              </a:solidFill>
            </a:endParaRPr>
          </a:p>
          <a:p>
            <a:pPr indent="-388874" lvl="2" marL="137160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524"/>
              <a:buChar char="■"/>
            </a:pPr>
            <a:r>
              <a:rPr b="1" lang="en-US" sz="25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LINEAR</a:t>
            </a:r>
            <a:r>
              <a:rPr lang="en-US" sz="25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- 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Specifies an animation with the same speed from start to end</a:t>
            </a:r>
            <a:endParaRPr sz="2400">
              <a:solidFill>
                <a:schemeClr val="dk1"/>
              </a:solidFill>
            </a:endParaRPr>
          </a:p>
          <a:p>
            <a:pPr indent="-388874" lvl="2" marL="137160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524"/>
              <a:buChar char="■"/>
            </a:pPr>
            <a:r>
              <a:rPr b="1" lang="en-US" sz="25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EASE</a:t>
            </a:r>
            <a:r>
              <a:rPr lang="en-US" sz="25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- 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Specifies an animation with a slow start, then fast, then end slowly (this is default)</a:t>
            </a:r>
            <a:endParaRPr>
              <a:solidFill>
                <a:schemeClr val="dk1"/>
              </a:solidFill>
            </a:endParaRPr>
          </a:p>
          <a:p>
            <a:pPr indent="-388874" lvl="2" marL="137160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524"/>
              <a:buChar char="■"/>
            </a:pPr>
            <a:r>
              <a:rPr b="1" lang="en-US" sz="25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EASE-IN</a:t>
            </a:r>
            <a:r>
              <a:rPr lang="en-US" sz="25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- 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Specifies an animation with a slow start</a:t>
            </a:r>
            <a:endParaRPr>
              <a:solidFill>
                <a:schemeClr val="dk1"/>
              </a:solidFill>
            </a:endParaRPr>
          </a:p>
          <a:p>
            <a:pPr indent="-388874" lvl="2" marL="137160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524"/>
              <a:buChar char="■"/>
            </a:pPr>
            <a:r>
              <a:rPr b="1" lang="en-US" sz="25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EASE-OUT </a:t>
            </a:r>
            <a:r>
              <a:rPr lang="en-US" sz="25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- 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Specifies an animation with a slow end</a:t>
            </a:r>
            <a:endParaRPr sz="2524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88874" lvl="2" marL="137160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524"/>
              <a:buFont typeface="DM Sans"/>
              <a:buChar char="■"/>
            </a:pPr>
            <a:r>
              <a:rPr b="1" lang="en-US" sz="25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EASE-IN-OUT</a:t>
            </a:r>
            <a:r>
              <a:rPr lang="en-US" sz="25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- 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Specifies an animation with a slow start and end</a:t>
            </a:r>
            <a:endParaRPr sz="2524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4758692" y="-270049"/>
            <a:ext cx="9079200" cy="25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338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38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1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 ANIMATION-TIMING-FUNCTION</a:t>
            </a:r>
            <a:endParaRPr/>
          </a:p>
          <a:p>
            <a:pPr indent="0" lvl="0" marL="0" marR="0" rtl="0" algn="ctr">
              <a:lnSpc>
                <a:spcPct val="138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410" u="none" cap="none" strike="noStrike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4093502" y="2044511"/>
            <a:ext cx="10409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8874" lvl="0" marL="45720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524"/>
              <a:buFont typeface="DM Sans"/>
              <a:buChar char="●"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THE ANIMATION-TIMING-FUNCTION PROPERTY SPECIFIES THE SPEED CURVE OF THE ANIMATION.</a:t>
            </a:r>
            <a:endParaRPr/>
          </a:p>
          <a:p>
            <a:pPr indent="0" lvl="0" marL="45720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24" u="none" cap="none" strike="noStrike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1435400" y="8869263"/>
            <a:ext cx="14358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https://www.w3schools.com/css/tryit.asp?filename=trycss3_animation_speed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