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</p:sldIdLst>
  <p:sldSz cx="18288000" cy="10287000"/>
  <p:notesSz cx="6858000" cy="9144000"/>
  <p:embeddedFontLst>
    <p:embeddedFont>
      <p:font typeface="Ubuntu" charset="1" panose="020B0504030602030204"/>
      <p:regular r:id="rId6"/>
    </p:embeddedFont>
    <p:embeddedFont>
      <p:font typeface="Ubuntu Bold" charset="1" panose="020B0804030602030204"/>
      <p:regular r:id="rId7"/>
    </p:embeddedFont>
    <p:embeddedFont>
      <p:font typeface="Ubuntu Italics" charset="1" panose="020B05040306020A0204"/>
      <p:regular r:id="rId8"/>
    </p:embeddedFont>
    <p:embeddedFont>
      <p:font typeface="Ubuntu Bold Italics" charset="1" panose="020B08040306020A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eague Spartan" charset="1" panose="000008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notesMasters/notesMaster1.xml" Type="http://schemas.openxmlformats.org/officeDocument/2006/relationships/notesMaster"/><Relationship Id="rId31" Target="theme/theme2.xml" Type="http://schemas.openxmlformats.org/officeDocument/2006/relationships/theme"/><Relationship Id="rId32" Target="notesSlides/notesSlide1.xml" Type="http://schemas.openxmlformats.org/officeDocument/2006/relationships/notesSlide"/><Relationship Id="rId33" Target="notesSlides/notesSlide2.xml" Type="http://schemas.openxmlformats.org/officeDocument/2006/relationships/notesSlide"/><Relationship Id="rId34" Target="notesSlides/notesSlide3.xml" Type="http://schemas.openxmlformats.org/officeDocument/2006/relationships/notesSlide"/><Relationship Id="rId35" Target="notesSlides/notesSlide4.xml" Type="http://schemas.openxmlformats.org/officeDocument/2006/relationships/notesSlide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stored (custom) data can then be used in the page's JavaScript to create a more engaging user experience </a:t>
            </a:r>
          </a:p>
          <a:p>
            <a:r>
              <a:rPr lang="en-US"/>
              <a:t/>
            </a:r>
          </a:p>
          <a:p>
            <a:r>
              <a:rPr lang="en-US"/>
              <a:t>In HTML, the data attribute is a versatile and powerful feature that allows developers to store custom data associated with HTML elements.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syntax is simple. Any attribute on any element whose attribute name starts with data- is a data attribute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syntax is simple. Any attribute on any element whose attribute name starts with data- is a data attribute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They provide a way to add extra information to elements without cluttering the HTML with additional classes or IDs.</a:t>
            </a:r>
          </a:p>
          <a:p>
            <a:r>
              <a:rPr lang="en-US"/>
              <a:t/>
            </a:r>
          </a:p>
          <a:p>
            <a:r>
              <a:rPr lang="en-US"/>
              <a:t>This helps improve accessibility and maintainability of the codebase.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Search crawlers may not index data attributes' values.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Search crawlers may not index data attributes' values.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loom.com/share/c73abe5fce9c43f3862ac770e765979b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https://developer.mozilla.org/en-US/docs/Learn/HTML/Howto/Use_data_attributes#html_syntax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https://developer.mozilla.org/en-US/docs/Learn/HTML/Howto/Use_data_attributes#html_syntax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https://developer.mozilla.org/en-US/docs/Learn/HTML/Howto/Use_data_attributes#html_syntax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eveloper.mozilla.org/en-US/docs/Learn/HTML/Howto/Use_data_attributes#javascript_access" TargetMode="External" Type="http://schemas.openxmlformats.org/officeDocument/2006/relationships/hyperlink"/><Relationship Id="rId3" Target="https://developer.mozilla.org/en-US/docs/Web/API/Element/getAttribute" TargetMode="External" Type="http://schemas.openxmlformats.org/officeDocument/2006/relationships/hyperlink"/><Relationship Id="rId4" Target="https://developer.mozilla.org/en-US/docs/Web/API/HTMLElement/dataset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eveloper.mozilla.org/en-US/docs/Learn/HTML/Howto/Use_data_attributes#javascript_acces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https://developer.mozilla.org/en-US/docs/Learn/HTML/Howto/Use_data_attributes#javascript_access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C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hlinkClick r:id="rId2" tooltip="https://www.loom.com/share/c73abe5fce9c43f3862ac770e765979b"/>
          </p:cNvPr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5FBF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82880" y="3017293"/>
            <a:ext cx="14322241" cy="299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1"/>
              </a:lnSpc>
            </a:pPr>
            <a:r>
              <a:rPr lang="en-US" sz="11125" spc="634">
                <a:solidFill>
                  <a:srgbClr val="E5CE4B"/>
                </a:solidFill>
                <a:latin typeface="League Spartan"/>
              </a:rPr>
              <a:t> DATA ATTRIBUTE IN HTML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46232" y="6727593"/>
            <a:ext cx="999553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Presented by S. Bharath Reddy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585374"/>
            <a:ext cx="11867555" cy="64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4245">
                <a:solidFill>
                  <a:srgbClr val="F5FBF6"/>
                </a:solidFill>
                <a:latin typeface="League Spartan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2863" y="3559187"/>
            <a:ext cx="12202275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000000"/>
                </a:solidFill>
                <a:latin typeface="Ubuntu"/>
              </a:rPr>
              <a:t>The data-* attribute is used to store custom data private to the page or application.</a:t>
            </a:r>
          </a:p>
          <a:p>
            <a:pPr>
              <a:lnSpc>
                <a:spcPts val="3919"/>
              </a:lnSpc>
            </a:pP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000000"/>
                </a:solidFill>
                <a:latin typeface="Ubuntu"/>
              </a:rPr>
              <a:t>The data can then be used in the page's JavaScript to create a more engaging user experience </a:t>
            </a:r>
          </a:p>
          <a:p>
            <a:pPr>
              <a:lnSpc>
                <a:spcPts val="3919"/>
              </a:lnSpc>
            </a:pP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000000"/>
                </a:solidFill>
                <a:latin typeface="Ubuntu"/>
              </a:rPr>
              <a:t>The data-* attribute is a </a:t>
            </a:r>
            <a:r>
              <a:rPr lang="en-US" sz="2799" spc="279">
                <a:solidFill>
                  <a:srgbClr val="000000"/>
                </a:solidFill>
                <a:latin typeface="Ubuntu Bold"/>
              </a:rPr>
              <a:t>Global Attribute</a:t>
            </a:r>
            <a:r>
              <a:rPr lang="en-US" sz="2799" spc="279">
                <a:solidFill>
                  <a:srgbClr val="000000"/>
                </a:solidFill>
                <a:latin typeface="Ubuntu"/>
              </a:rPr>
              <a:t> and can be used on any HTML element.</a:t>
            </a:r>
          </a:p>
          <a:p>
            <a:pPr>
              <a:lnSpc>
                <a:spcPts val="39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236124" y="2228312"/>
            <a:ext cx="1815752" cy="66201"/>
          </a:xfrm>
          <a:custGeom>
            <a:avLst/>
            <a:gdLst/>
            <a:ahLst/>
            <a:cxnLst/>
            <a:rect r="r" b="b" t="t" l="l"/>
            <a:pathLst>
              <a:path h="66201" w="1815752">
                <a:moveTo>
                  <a:pt x="0" y="0"/>
                </a:moveTo>
                <a:lnTo>
                  <a:pt x="1815752" y="0"/>
                </a:lnTo>
                <a:lnTo>
                  <a:pt x="1815752" y="66201"/>
                </a:lnTo>
                <a:lnTo>
                  <a:pt x="0" y="66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321397" r="0" b="-1321397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229532"/>
            <a:ext cx="1186755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4245" u="sng">
                <a:solidFill>
                  <a:srgbClr val="F5FBF6"/>
                </a:solidFill>
                <a:latin typeface="League Spartan"/>
                <a:hlinkClick r:id="rId3" tooltip="https://developer.mozilla.org/en-US/docs/Learn/HTML/Howto/Use_data_attributes#html_syntax"/>
              </a:rPr>
              <a:t>HTML SYNTAX</a:t>
            </a:r>
          </a:p>
          <a:p>
            <a:pPr algn="ctr">
              <a:lnSpc>
                <a:spcPts val="50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08558" y="2677442"/>
            <a:ext cx="12269219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"/>
              </a:rPr>
              <a:t>Any attribute on any element whose attribute name starts with data- is a data attribute</a:t>
            </a:r>
          </a:p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"/>
              </a:rPr>
              <a:t>The data-* attribute consist of two parts: </a:t>
            </a:r>
            <a:r>
              <a:rPr lang="en-US" sz="2799" spc="279">
                <a:solidFill>
                  <a:srgbClr val="555555"/>
                </a:solidFill>
                <a:latin typeface="Ubuntu Bold"/>
              </a:rPr>
              <a:t>name and value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45364" y="4825758"/>
            <a:ext cx="9597272" cy="312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&lt;ARTICLE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ID="ELECTRIC-CARS"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DATA-COLUMNS="3"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DATA-INDEX-NUMBER="12314"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DATA-PARENT="CARS"&gt;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  …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&lt;/article&gt;</a:t>
            </a:r>
          </a:p>
          <a:p>
            <a:pPr algn="ctr">
              <a:lnSpc>
                <a:spcPts val="313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229532"/>
            <a:ext cx="1186755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4245" u="sng">
                <a:solidFill>
                  <a:srgbClr val="F5FBF6"/>
                </a:solidFill>
                <a:latin typeface="League Spartan"/>
                <a:hlinkClick r:id="rId3" tooltip="https://developer.mozilla.org/en-US/docs/Learn/HTML/Howto/Use_data_attributes#html_syntax"/>
              </a:rPr>
              <a:t> APPLICATIONS</a:t>
            </a:r>
          </a:p>
          <a:p>
            <a:pPr algn="ctr">
              <a:lnSpc>
                <a:spcPts val="50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2797492"/>
            <a:ext cx="11867555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"/>
              </a:rPr>
              <a:t>It provides developers with a flexible way to store and access custom data associated with HTML elements.</a:t>
            </a:r>
          </a:p>
          <a:p>
            <a:pPr algn="ctr">
              <a:lnSpc>
                <a:spcPts val="3919"/>
              </a:lnSpc>
            </a:pPr>
          </a:p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 Bold"/>
              </a:rPr>
              <a:t>Storing Configuration Data:</a:t>
            </a:r>
            <a:r>
              <a:rPr lang="en-US" sz="2799" spc="279">
                <a:solidFill>
                  <a:srgbClr val="555555"/>
                </a:solidFill>
                <a:latin typeface="Ubuntu"/>
              </a:rPr>
              <a:t> Developers often use data attributes to store configuration settings or parameters for JavaScript functions or plugins. 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345364" y="6387786"/>
            <a:ext cx="9597272" cy="195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&lt;DIV CLASS="CAROUSEL"</a:t>
            </a:r>
            <a:r>
              <a:rPr lang="en-US" sz="2238" spc="447">
                <a:solidFill>
                  <a:srgbClr val="555555"/>
                </a:solidFill>
                <a:latin typeface="Ubuntu Bold"/>
              </a:rPr>
              <a:t> 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data-autoplay="true" 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data-speed="500" 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data-controls="true"&gt;&lt;/div&gt;</a:t>
            </a:r>
          </a:p>
          <a:p>
            <a:pPr algn="ctr">
              <a:lnSpc>
                <a:spcPts val="313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229532"/>
            <a:ext cx="1186755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4245" u="sng">
                <a:solidFill>
                  <a:srgbClr val="F5FBF6"/>
                </a:solidFill>
                <a:latin typeface="League Spartan"/>
                <a:hlinkClick r:id="rId3" tooltip="https://developer.mozilla.org/en-US/docs/Learn/HTML/Howto/Use_data_attributes#html_syntax"/>
              </a:rPr>
              <a:t> APPLICATIONS</a:t>
            </a:r>
          </a:p>
          <a:p>
            <a:pPr algn="ctr">
              <a:lnSpc>
                <a:spcPts val="50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2797492"/>
            <a:ext cx="11867555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 Bold"/>
              </a:rPr>
              <a:t>Styling and CSS Hooks: </a:t>
            </a:r>
            <a:r>
              <a:rPr lang="en-US" sz="2799" spc="279">
                <a:solidFill>
                  <a:srgbClr val="555555"/>
                </a:solidFill>
                <a:latin typeface="Ubuntu"/>
              </a:rPr>
              <a:t>They can also be used as hooks for styling elements using CSS. 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99826" y="4354995"/>
            <a:ext cx="15488349" cy="7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&lt;DIV CLASS="BUTTON" 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DATA-COLOR="BLUE"&gt;CLICK ME&lt;/DIV&gt;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3714" y="7832283"/>
            <a:ext cx="15488349" cy="7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&lt;DIV DATA-ROLE="BUTTON" </a:t>
            </a:r>
          </a:p>
          <a:p>
            <a:pPr algn="ctr">
              <a:lnSpc>
                <a:spcPts val="3133"/>
              </a:lnSpc>
            </a:pPr>
            <a:r>
              <a:rPr lang="en-US" sz="2238" spc="447">
                <a:solidFill>
                  <a:srgbClr val="555555"/>
                </a:solidFill>
                <a:latin typeface="Ubuntu Bold"/>
              </a:rPr>
              <a:t>DATA-ACTION="SUBMIT"&gt;SUBMIT&lt;/DIV&gt;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0223" y="5984689"/>
            <a:ext cx="1186755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 Bold"/>
              </a:rPr>
              <a:t>Accessibility and Semantic HTML: </a:t>
            </a:r>
            <a:r>
              <a:rPr lang="en-US" sz="2799" spc="279">
                <a:solidFill>
                  <a:srgbClr val="555555"/>
                </a:solidFill>
                <a:latin typeface="Ubuntu"/>
              </a:rPr>
              <a:t>They add additional semantic meaning to elements.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210223" y="1184903"/>
            <a:ext cx="1186755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4245" u="sng">
                <a:solidFill>
                  <a:srgbClr val="F5FBF6"/>
                </a:solidFill>
                <a:latin typeface="League Spartan"/>
                <a:hlinkClick r:id="rId2" tooltip="https://developer.mozilla.org/en-US/docs/Learn/HTML/Howto/Use_data_attributes#javascript_access"/>
              </a:rPr>
              <a:t>ACCESSING IN JAVASCRIPT </a:t>
            </a:r>
          </a:p>
          <a:p>
            <a:pPr algn="ctr">
              <a:lnSpc>
                <a:spcPts val="50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2596660"/>
            <a:ext cx="1186755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279">
                <a:solidFill>
                  <a:srgbClr val="555555"/>
                </a:solidFill>
                <a:latin typeface="Ubuntu"/>
              </a:rPr>
              <a:t>There are two ways of accessing these valuse:</a:t>
            </a:r>
          </a:p>
          <a:p>
            <a:pPr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371216" y="6453505"/>
            <a:ext cx="12737827" cy="223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CONST ARTICLE = DOCUMENT.GETELEMENTBYID("ELECTRIC-CARS")</a:t>
            </a:r>
          </a:p>
          <a:p>
            <a:pPr>
              <a:lnSpc>
                <a:spcPts val="2940"/>
              </a:lnSpc>
            </a:pP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article.dataset.columns; // "3"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article.dataset.indexNumber; // "12314"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article.dataset.parent; // "cars"</a:t>
            </a:r>
          </a:p>
          <a:p>
            <a:pPr>
              <a:lnSpc>
                <a:spcPts val="29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36621" y="4072890"/>
            <a:ext cx="18204925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VAR USERNAME = DOCUMENT.GETELEMENTBYID("USER").GETATTRIBUTE("DATA-NAME"); </a:t>
            </a:r>
          </a:p>
          <a:p>
            <a:pPr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VAR USERAGE = DOCUMENT.GETELEMENTBYID("USER").GETATTRIBUTE("DATA-AGE");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0223" y="3525665"/>
            <a:ext cx="11867555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 u="sng">
                <a:solidFill>
                  <a:srgbClr val="000000"/>
                </a:solidFill>
                <a:latin typeface="Canva Sans Bold"/>
                <a:hlinkClick r:id="rId3" tooltip="https://developer.mozilla.org/en-US/docs/Web/API/Element/getAttribute"/>
              </a:rPr>
              <a:t>getAttribute(</a:t>
            </a:r>
            <a:r>
              <a:rPr lang="en-US" sz="2799" spc="279">
                <a:solidFill>
                  <a:srgbClr val="000000"/>
                </a:solidFill>
                <a:latin typeface="Canva Sans Bold"/>
              </a:rPr>
              <a:t>) method</a:t>
            </a:r>
          </a:p>
          <a:p>
            <a:pPr>
              <a:lnSpc>
                <a:spcPts val="3919"/>
              </a:lnSpc>
            </a:pP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420269" y="5581650"/>
            <a:ext cx="354806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u="sng">
                <a:solidFill>
                  <a:srgbClr val="000000"/>
                </a:solidFill>
                <a:latin typeface="Canva Sans Bold"/>
                <a:hlinkClick r:id="rId4" tooltip="https://developer.mozilla.org/en-US/docs/Web/API/HTMLElement/dataset"/>
              </a:rPr>
              <a:t>dataset</a:t>
            </a:r>
            <a:r>
              <a:rPr lang="en-US" sz="2799">
                <a:solidFill>
                  <a:srgbClr val="000000"/>
                </a:solidFill>
                <a:latin typeface="Canva Sans Bold"/>
              </a:rPr>
              <a:t> property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443747" y="1031227"/>
            <a:ext cx="1186755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4245" u="sng">
                <a:solidFill>
                  <a:srgbClr val="F5FBF6"/>
                </a:solidFill>
                <a:latin typeface="League Spartan"/>
                <a:hlinkClick r:id="rId2" tooltip="https://developer.mozilla.org/en-US/docs/Learn/HTML/Howto/Use_data_attributes#javascript_access"/>
              </a:rPr>
              <a:t>JAVASCRIPT ACCESS</a:t>
            </a:r>
          </a:p>
          <a:p>
            <a:pPr algn="ctr">
              <a:lnSpc>
                <a:spcPts val="50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0223" y="2250427"/>
            <a:ext cx="11867555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9">
                <a:solidFill>
                  <a:srgbClr val="555555"/>
                </a:solidFill>
                <a:latin typeface="Ubuntu"/>
              </a:rPr>
              <a:t>The dataset property is used to access and modify data attributes in JavaScript. It provides a easier way to enhance the functionality and interactivity of web pages.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10218" y="5848783"/>
            <a:ext cx="12134613" cy="278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4"/>
              </a:lnSpc>
            </a:pPr>
            <a:r>
              <a:rPr lang="en-US" sz="2217" spc="443">
                <a:solidFill>
                  <a:srgbClr val="F5FBF6"/>
                </a:solidFill>
                <a:latin typeface="Ubuntu Bold"/>
              </a:rPr>
              <a:t>// ACCESSING DATA ATTRIBUTES</a:t>
            </a:r>
          </a:p>
          <a:p>
            <a:pPr>
              <a:lnSpc>
                <a:spcPts val="2684"/>
              </a:lnSpc>
            </a:pPr>
          </a:p>
          <a:p>
            <a:pPr>
              <a:lnSpc>
                <a:spcPts val="2684"/>
              </a:lnSpc>
            </a:pPr>
            <a:r>
              <a:rPr lang="en-US" sz="1917" spc="383">
                <a:solidFill>
                  <a:srgbClr val="555555"/>
                </a:solidFill>
                <a:latin typeface="Ubuntu Bold"/>
              </a:rPr>
              <a:t>VAR USERNAME = DOCUMENT.GETELEMENTBYID("USER").DATASET.NAME; </a:t>
            </a:r>
          </a:p>
          <a:p>
            <a:pPr>
              <a:lnSpc>
                <a:spcPts val="2684"/>
              </a:lnSpc>
            </a:pPr>
            <a:r>
              <a:rPr lang="en-US" sz="1917" spc="383">
                <a:solidFill>
                  <a:srgbClr val="555555"/>
                </a:solidFill>
                <a:latin typeface="Ubuntu Bold"/>
              </a:rPr>
              <a:t>VAR USERAGE = DOCUMENT.GETELEMENTBYID("USER").DATASET.AGE; </a:t>
            </a:r>
          </a:p>
          <a:p>
            <a:pPr>
              <a:lnSpc>
                <a:spcPts val="2684"/>
              </a:lnSpc>
            </a:pPr>
          </a:p>
          <a:p>
            <a:pPr>
              <a:lnSpc>
                <a:spcPts val="3104"/>
              </a:lnSpc>
            </a:pPr>
            <a:r>
              <a:rPr lang="en-US" sz="2217" spc="443">
                <a:solidFill>
                  <a:srgbClr val="F5FBF6"/>
                </a:solidFill>
                <a:latin typeface="Ubuntu Bold"/>
              </a:rPr>
              <a:t>// MODIFYING DATA ATTRIBUTES</a:t>
            </a:r>
          </a:p>
          <a:p>
            <a:pPr>
              <a:lnSpc>
                <a:spcPts val="2684"/>
              </a:lnSpc>
            </a:pPr>
          </a:p>
          <a:p>
            <a:pPr>
              <a:lnSpc>
                <a:spcPts val="2684"/>
              </a:lnSpc>
            </a:pPr>
            <a:r>
              <a:rPr lang="en-US" sz="1917" spc="383">
                <a:solidFill>
                  <a:srgbClr val="555555"/>
                </a:solidFill>
                <a:latin typeface="Ubuntu Bold"/>
              </a:rPr>
              <a:t>DOCUMENT.GETELEMENTBYID("USER").DATASET.NAME = "ALICE";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3747" y="4527304"/>
            <a:ext cx="12243909" cy="37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3"/>
              </a:lnSpc>
            </a:pPr>
            <a:r>
              <a:rPr lang="en-US" sz="2166" spc="433">
                <a:solidFill>
                  <a:srgbClr val="555555"/>
                </a:solidFill>
                <a:latin typeface="Ubuntu Bold"/>
              </a:rPr>
              <a:t>&lt;DIV ID="USER" DATA-NAME="JOHN" DATA-AGE="30"&gt;&lt;/DIV&gt;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4007080" y="4441543"/>
            <a:ext cx="1224390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HTML: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4874" y="5848783"/>
            <a:ext cx="59555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JS: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C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5FBF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82880" y="3557283"/>
            <a:ext cx="14322241" cy="5373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4"/>
              </a:lnSpc>
            </a:pPr>
          </a:p>
          <a:p>
            <a:pPr marL="554298" indent="-277149" lvl="1">
              <a:lnSpc>
                <a:spcPts val="3594"/>
              </a:lnSpc>
              <a:buAutoNum type="arabicPeriod" startAt="1"/>
            </a:pPr>
            <a:r>
              <a:rPr lang="en-US" sz="2567" spc="256">
                <a:solidFill>
                  <a:srgbClr val="555555"/>
                </a:solidFill>
                <a:latin typeface="Ubuntu"/>
              </a:rPr>
              <a:t>The attribute name should not contain any uppercase letters, and must be atleast one character long after the prefix "data-"</a:t>
            </a:r>
          </a:p>
          <a:p>
            <a:pPr>
              <a:lnSpc>
                <a:spcPts val="3594"/>
              </a:lnSpc>
            </a:pPr>
          </a:p>
          <a:p>
            <a:pPr>
              <a:lnSpc>
                <a:spcPts val="3594"/>
              </a:lnSpc>
            </a:pPr>
            <a:r>
              <a:rPr lang="en-US" sz="2567" spc="256">
                <a:solidFill>
                  <a:srgbClr val="555555"/>
                </a:solidFill>
                <a:latin typeface="Ubuntu"/>
              </a:rPr>
              <a:t>  2.</a:t>
            </a:r>
            <a:r>
              <a:rPr lang="en-US" sz="2567" spc="256">
                <a:solidFill>
                  <a:srgbClr val="555555"/>
                </a:solidFill>
                <a:latin typeface="Ubuntu"/>
              </a:rPr>
              <a:t>The attribute value can be any string</a:t>
            </a:r>
          </a:p>
          <a:p>
            <a:pPr>
              <a:lnSpc>
                <a:spcPts val="3594"/>
              </a:lnSpc>
            </a:pPr>
          </a:p>
          <a:p>
            <a:pPr algn="just">
              <a:lnSpc>
                <a:spcPts val="3594"/>
              </a:lnSpc>
            </a:pPr>
            <a:r>
              <a:rPr lang="en-US" sz="2567" spc="256">
                <a:solidFill>
                  <a:srgbClr val="555555"/>
                </a:solidFill>
                <a:latin typeface="Ubuntu"/>
              </a:rPr>
              <a:t>  </a:t>
            </a:r>
            <a:r>
              <a:rPr lang="en-US" sz="2567" spc="256">
                <a:solidFill>
                  <a:srgbClr val="555555"/>
                </a:solidFill>
                <a:latin typeface="Ubuntu"/>
              </a:rPr>
              <a:t>3.</a:t>
            </a:r>
            <a:r>
              <a:rPr lang="en-US" sz="2567" spc="256">
                <a:solidFill>
                  <a:srgbClr val="555555"/>
                </a:solidFill>
                <a:latin typeface="Ubuntu"/>
              </a:rPr>
              <a:t>Do not store content that should be visible and accessible in data attributes  </a:t>
            </a:r>
          </a:p>
          <a:p>
            <a:pPr algn="just">
              <a:lnSpc>
                <a:spcPts val="3594"/>
              </a:lnSpc>
            </a:pPr>
            <a:r>
              <a:rPr lang="en-US" sz="2567" spc="256">
                <a:solidFill>
                  <a:srgbClr val="555555"/>
                </a:solidFill>
                <a:latin typeface="Ubuntu"/>
              </a:rPr>
              <a:t>     because assistive technology may not access them. </a:t>
            </a:r>
          </a:p>
          <a:p>
            <a:pPr>
              <a:lnSpc>
                <a:spcPts val="3594"/>
              </a:lnSpc>
            </a:pPr>
          </a:p>
          <a:p>
            <a:pPr>
              <a:lnSpc>
                <a:spcPts val="3594"/>
              </a:lnSpc>
            </a:pPr>
          </a:p>
          <a:p>
            <a:pPr>
              <a:lnSpc>
                <a:spcPts val="3594"/>
              </a:lnSpc>
            </a:pPr>
          </a:p>
          <a:p>
            <a:pPr>
              <a:lnSpc>
                <a:spcPts val="359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982880" y="1572481"/>
            <a:ext cx="1432224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  <a:spcBef>
                <a:spcPct val="0"/>
              </a:spcBef>
            </a:pPr>
            <a:r>
              <a:rPr lang="en-US" sz="4245" u="sng">
                <a:solidFill>
                  <a:srgbClr val="555555"/>
                </a:solidFill>
                <a:latin typeface="League Spartan"/>
              </a:rPr>
              <a:t>RULES &amp; </a:t>
            </a:r>
            <a:r>
              <a:rPr lang="en-US" sz="4245" u="sng">
                <a:solidFill>
                  <a:srgbClr val="555555"/>
                </a:solidFill>
                <a:latin typeface="League Spartan"/>
                <a:hlinkClick r:id="rId3" tooltip="https://developer.mozilla.org/en-US/docs/Learn/HTML/Howto/Use_data_attributes#javascript_access"/>
              </a:rPr>
              <a:t>ISSUES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5C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5FBF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170349" y="4161155"/>
            <a:ext cx="7947303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000000"/>
                </a:solidFill>
                <a:latin typeface="Canva Sans Bold"/>
              </a:rPr>
              <a:t>“Thank you”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20838" y="3771265"/>
            <a:ext cx="22346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data-end 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DAGDJTD8q5U</dc:identifier>
  <dcterms:modified xsi:type="dcterms:W3CDTF">2011-08-01T06:04:30Z</dcterms:modified>
  <cp:revision>1</cp:revision>
  <dc:title>data attribute in HTML</dc:title>
</cp:coreProperties>
</file>