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EF4870-E3B7-4C31-9CE1-2847B4B72A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847BE-8995-4838-9F73-CC72C57271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3416-EB9E-4A57-B01A-40380CF5AC4A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F50508-DE1B-4ED7-883F-F586F52AB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12D-50AA-4181-847F-856C0A0CEC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277AB-814B-483F-8A75-456A0D0AB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39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E07F-8B5E-42EA-B079-BDA82D7B48F3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CD648-C162-47FD-87F7-5A1105CDE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2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CD648-C162-47FD-87F7-5A1105CDEF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8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CD648-C162-47FD-87F7-5A1105CDEF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2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AB8AD-ECD3-46B7-A8AF-316616FB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D6FE3-4313-4675-B986-ED8387C4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8591-4312-4ECF-8A2B-4CD961E1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F4573-A9A4-4DF5-8352-BEBC312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75365-91F2-4D2D-AEA3-EAE39908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AF9A-1A53-4BBC-863D-9155FAF6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8BA6F-85D9-4CF4-8C63-221879F9D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F3A81-3647-4FF8-9DE3-5DAD2282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65367-BA34-4217-843E-354EB766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EA222-26A0-4FDB-8BC1-CF7D0BF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01A04E-1364-4467-A478-94EE252F4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0766B-1516-4223-B99F-58A0E227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6D160-4ADA-4362-8948-3CED37B4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6EB05-4C06-4D05-9DF4-1E74D41A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18962-11DA-48F7-A52C-DF8FF21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7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5DE-CFF4-444A-8CB1-4C721A50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B90AA-4229-4FD4-8051-D29A7CF0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4BD9D-6D8F-4C8F-ACBD-E04A4EB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CAC85-02D1-4B60-B889-BD5065A4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19D3-AEAB-491E-91E7-B53DA72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3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45DFB-0C06-4CEB-8528-55F23E9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CA534-8676-497C-8AF2-CC2CC680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AC97F-566D-4D78-8DD1-B014C92E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43F40-4C51-4E45-ADCA-A3F1D40C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D7FBF-4436-42C4-BC4B-C85B08A1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26F8E-CD34-4687-BD29-D37E0FB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AEE7E-D9D8-4E6E-B2F3-D2CA7F899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637C2-C79C-45C8-93C4-6DB3D794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BF615-1090-4A95-80B2-C6DEBC6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0E1EE-458A-445A-901D-8712DFD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654E-4D12-425A-A9AB-0D0E7C89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1A61C-0929-4EDB-8551-ED80593E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BFC32-95E8-453E-A2D1-578CB40A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353D0-9C0E-497D-8047-1F66937D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F15F0-35C1-4CA8-8B37-1FA41421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2FB3B-D4E7-43B9-A914-794F7ABE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740B9-2EDF-42ED-A379-33DF9A5A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2477A-8B6B-441C-9A2E-0B4B08DC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021D7A-12D2-41B2-8704-088E22E5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8827A-14E2-47F3-82E6-4E16446F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3BF7D-62C6-435C-94C8-99BA436D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5F77C-C72C-41C2-9681-7C2A6D63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1A5AAB-D185-427E-8A76-A3A04900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DC449-9223-4D52-9096-1F36FB3B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7F775-7C5E-401F-9C6E-44987BBD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2E79A-28E5-4319-AD3E-9631E7F1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EEB6C-166D-41B9-B673-2B98EDB5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83580-1D1F-46E0-80DC-464872B3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1C248-2715-4952-B7B3-25B77DB0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CD31B-E8DD-4A20-837B-352511A6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08B6A-F87B-4F89-A7B1-9C91CD9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1C498-5840-41A4-95A8-FD8EDFE2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C6AFF-9992-4CB7-8E8E-D5E6874C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FAA19A-3F09-4B0B-AD77-4CBB38E7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5B554-D858-45A6-BAF4-1A06DE47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B7E6D-FC1D-48E8-817C-14E3C4EE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339309C-1349-48A0-BF58-5F935661C9D8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D5B35-79C5-4193-BB80-3B142F2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AAB71-7EC8-42C3-B4AA-E1ED9EF4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ADF7FCB-CA2A-4968-9115-F03784FB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908F9DF-B1E1-4AC7-BF92-D072D45A9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/>
          <a:stretch>
            <a:fillRect/>
          </a:stretch>
        </p:blipFill>
        <p:spPr>
          <a:xfrm>
            <a:off x="-4901" y="720300"/>
            <a:ext cx="9144000" cy="61377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3D2F0F-D435-4AFA-981A-F46EB3A7B720}"/>
              </a:ext>
            </a:extLst>
          </p:cNvPr>
          <p:cNvGrpSpPr/>
          <p:nvPr userDrawn="1"/>
        </p:nvGrpSpPr>
        <p:grpSpPr>
          <a:xfrm>
            <a:off x="8342265" y="392077"/>
            <a:ext cx="673725" cy="683090"/>
            <a:chOff x="10825353" y="420509"/>
            <a:chExt cx="762008" cy="761986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431E0192-A039-435A-816B-EE523C943AF8}"/>
                </a:ext>
              </a:extLst>
            </p:cNvPr>
            <p:cNvSpPr/>
            <p:nvPr userDrawn="1"/>
          </p:nvSpPr>
          <p:spPr>
            <a:xfrm>
              <a:off x="10825353" y="420509"/>
              <a:ext cx="762008" cy="761986"/>
            </a:xfrm>
            <a:custGeom>
              <a:avLst/>
              <a:gdLst/>
              <a:ahLst/>
              <a:cxnLst/>
              <a:rect l="l" t="t" r="r" b="b"/>
              <a:pathLst>
                <a:path w="762008" h="761987">
                  <a:moveTo>
                    <a:pt x="381002" y="0"/>
                  </a:moveTo>
                  <a:lnTo>
                    <a:pt x="319211" y="4987"/>
                  </a:lnTo>
                  <a:lnTo>
                    <a:pt x="260591" y="19426"/>
                  </a:lnTo>
                  <a:lnTo>
                    <a:pt x="205927" y="42532"/>
                  </a:lnTo>
                  <a:lnTo>
                    <a:pt x="156004" y="73519"/>
                  </a:lnTo>
                  <a:lnTo>
                    <a:pt x="111607" y="111603"/>
                  </a:lnTo>
                  <a:lnTo>
                    <a:pt x="73522" y="155998"/>
                  </a:lnTo>
                  <a:lnTo>
                    <a:pt x="42534" y="205920"/>
                  </a:lnTo>
                  <a:lnTo>
                    <a:pt x="19427" y="260583"/>
                  </a:lnTo>
                  <a:lnTo>
                    <a:pt x="4987" y="319202"/>
                  </a:lnTo>
                  <a:lnTo>
                    <a:pt x="0" y="380992"/>
                  </a:lnTo>
                  <a:lnTo>
                    <a:pt x="1263" y="412235"/>
                  </a:lnTo>
                  <a:lnTo>
                    <a:pt x="11075" y="472538"/>
                  </a:lnTo>
                  <a:lnTo>
                    <a:pt x="29946" y="529278"/>
                  </a:lnTo>
                  <a:lnTo>
                    <a:pt x="57092" y="581668"/>
                  </a:lnTo>
                  <a:lnTo>
                    <a:pt x="91727" y="628925"/>
                  </a:lnTo>
                  <a:lnTo>
                    <a:pt x="133066" y="670263"/>
                  </a:lnTo>
                  <a:lnTo>
                    <a:pt x="180323" y="704897"/>
                  </a:lnTo>
                  <a:lnTo>
                    <a:pt x="232715" y="732041"/>
                  </a:lnTo>
                  <a:lnTo>
                    <a:pt x="289455" y="750912"/>
                  </a:lnTo>
                  <a:lnTo>
                    <a:pt x="349759" y="760724"/>
                  </a:lnTo>
                  <a:lnTo>
                    <a:pt x="381002" y="761987"/>
                  </a:lnTo>
                  <a:lnTo>
                    <a:pt x="412246" y="760724"/>
                  </a:lnTo>
                  <a:lnTo>
                    <a:pt x="472551" y="750912"/>
                  </a:lnTo>
                  <a:lnTo>
                    <a:pt x="529292" y="732041"/>
                  </a:lnTo>
                  <a:lnTo>
                    <a:pt x="581684" y="704897"/>
                  </a:lnTo>
                  <a:lnTo>
                    <a:pt x="628942" y="670263"/>
                  </a:lnTo>
                  <a:lnTo>
                    <a:pt x="670281" y="628925"/>
                  </a:lnTo>
                  <a:lnTo>
                    <a:pt x="704916" y="581668"/>
                  </a:lnTo>
                  <a:lnTo>
                    <a:pt x="732062" y="529278"/>
                  </a:lnTo>
                  <a:lnTo>
                    <a:pt x="750933" y="472538"/>
                  </a:lnTo>
                  <a:lnTo>
                    <a:pt x="760745" y="412235"/>
                  </a:lnTo>
                  <a:lnTo>
                    <a:pt x="762008" y="380992"/>
                  </a:lnTo>
                  <a:lnTo>
                    <a:pt x="760745" y="349749"/>
                  </a:lnTo>
                  <a:lnTo>
                    <a:pt x="750933" y="289447"/>
                  </a:lnTo>
                  <a:lnTo>
                    <a:pt x="732062" y="232708"/>
                  </a:lnTo>
                  <a:lnTo>
                    <a:pt x="704916" y="180317"/>
                  </a:lnTo>
                  <a:lnTo>
                    <a:pt x="670281" y="133061"/>
                  </a:lnTo>
                  <a:lnTo>
                    <a:pt x="628942" y="91723"/>
                  </a:lnTo>
                  <a:lnTo>
                    <a:pt x="581684" y="57089"/>
                  </a:lnTo>
                  <a:lnTo>
                    <a:pt x="529292" y="29945"/>
                  </a:lnTo>
                  <a:lnTo>
                    <a:pt x="472551" y="11074"/>
                  </a:lnTo>
                  <a:lnTo>
                    <a:pt x="412246" y="1263"/>
                  </a:lnTo>
                  <a:lnTo>
                    <a:pt x="381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06E937AD-BBEF-4299-BD17-4B3059484272}"/>
                </a:ext>
              </a:extLst>
            </p:cNvPr>
            <p:cNvSpPr/>
            <p:nvPr userDrawn="1"/>
          </p:nvSpPr>
          <p:spPr>
            <a:xfrm>
              <a:off x="10844585" y="440688"/>
              <a:ext cx="723547" cy="72262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F7592EC1-BB92-4F8A-8B3B-EE307AE8ADF3}"/>
                </a:ext>
              </a:extLst>
            </p:cNvPr>
            <p:cNvSpPr/>
            <p:nvPr userDrawn="1"/>
          </p:nvSpPr>
          <p:spPr>
            <a:xfrm>
              <a:off x="11207325" y="836777"/>
              <a:ext cx="152539" cy="114343"/>
            </a:xfrm>
            <a:custGeom>
              <a:avLst/>
              <a:gdLst/>
              <a:ahLst/>
              <a:cxnLst/>
              <a:rect l="l" t="t" r="r" b="b"/>
              <a:pathLst>
                <a:path w="152539" h="114343">
                  <a:moveTo>
                    <a:pt x="17744" y="66880"/>
                  </a:moveTo>
                  <a:lnTo>
                    <a:pt x="10284" y="68677"/>
                  </a:lnTo>
                  <a:lnTo>
                    <a:pt x="6490" y="74894"/>
                  </a:lnTo>
                  <a:lnTo>
                    <a:pt x="0" y="77800"/>
                  </a:lnTo>
                  <a:lnTo>
                    <a:pt x="0" y="78253"/>
                  </a:lnTo>
                  <a:lnTo>
                    <a:pt x="3337" y="81014"/>
                  </a:lnTo>
                  <a:lnTo>
                    <a:pt x="38765" y="99833"/>
                  </a:lnTo>
                  <a:lnTo>
                    <a:pt x="85454" y="113622"/>
                  </a:lnTo>
                  <a:lnTo>
                    <a:pt x="97111" y="114343"/>
                  </a:lnTo>
                  <a:lnTo>
                    <a:pt x="108355" y="113512"/>
                  </a:lnTo>
                  <a:lnTo>
                    <a:pt x="118980" y="110896"/>
                  </a:lnTo>
                  <a:lnTo>
                    <a:pt x="128784" y="106265"/>
                  </a:lnTo>
                  <a:lnTo>
                    <a:pt x="128925" y="106154"/>
                  </a:lnTo>
                  <a:lnTo>
                    <a:pt x="103842" y="106147"/>
                  </a:lnTo>
                  <a:lnTo>
                    <a:pt x="86846" y="102841"/>
                  </a:lnTo>
                  <a:lnTo>
                    <a:pt x="48549" y="87914"/>
                  </a:lnTo>
                  <a:lnTo>
                    <a:pt x="25806" y="74378"/>
                  </a:lnTo>
                  <a:lnTo>
                    <a:pt x="17744" y="66880"/>
                  </a:lnTo>
                  <a:close/>
                </a:path>
                <a:path w="152539" h="114343">
                  <a:moveTo>
                    <a:pt x="139226" y="0"/>
                  </a:moveTo>
                  <a:lnTo>
                    <a:pt x="120114" y="0"/>
                  </a:lnTo>
                  <a:lnTo>
                    <a:pt x="120246" y="326"/>
                  </a:lnTo>
                  <a:lnTo>
                    <a:pt x="124029" y="7551"/>
                  </a:lnTo>
                  <a:lnTo>
                    <a:pt x="129938" y="18301"/>
                  </a:lnTo>
                  <a:lnTo>
                    <a:pt x="137464" y="34678"/>
                  </a:lnTo>
                  <a:lnTo>
                    <a:pt x="140754" y="46524"/>
                  </a:lnTo>
                  <a:lnTo>
                    <a:pt x="143142" y="59437"/>
                  </a:lnTo>
                  <a:lnTo>
                    <a:pt x="144577" y="73342"/>
                  </a:lnTo>
                  <a:lnTo>
                    <a:pt x="143373" y="84582"/>
                  </a:lnTo>
                  <a:lnTo>
                    <a:pt x="136992" y="98125"/>
                  </a:lnTo>
                  <a:lnTo>
                    <a:pt x="129008" y="103326"/>
                  </a:lnTo>
                  <a:lnTo>
                    <a:pt x="117927" y="106154"/>
                  </a:lnTo>
                  <a:lnTo>
                    <a:pt x="128934" y="106147"/>
                  </a:lnTo>
                  <a:lnTo>
                    <a:pt x="152389" y="65474"/>
                  </a:lnTo>
                  <a:lnTo>
                    <a:pt x="152539" y="49880"/>
                  </a:lnTo>
                  <a:lnTo>
                    <a:pt x="151581" y="39492"/>
                  </a:lnTo>
                  <a:lnTo>
                    <a:pt x="147755" y="23378"/>
                  </a:lnTo>
                  <a:lnTo>
                    <a:pt x="144039" y="11505"/>
                  </a:lnTo>
                  <a:lnTo>
                    <a:pt x="139226" y="0"/>
                  </a:lnTo>
                  <a:close/>
                </a:path>
              </a:pathLst>
            </a:custGeom>
            <a:solidFill>
              <a:srgbClr val="EF9B11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5645E70-918F-41CF-B615-E1AB42F69C00}"/>
                </a:ext>
              </a:extLst>
            </p:cNvPr>
            <p:cNvSpPr/>
            <p:nvPr userDrawn="1"/>
          </p:nvSpPr>
          <p:spPr>
            <a:xfrm>
              <a:off x="11049552" y="825858"/>
              <a:ext cx="241627" cy="124992"/>
            </a:xfrm>
            <a:custGeom>
              <a:avLst/>
              <a:gdLst/>
              <a:ahLst/>
              <a:cxnLst/>
              <a:rect l="l" t="t" r="r" b="b"/>
              <a:pathLst>
                <a:path w="241626" h="124992">
                  <a:moveTo>
                    <a:pt x="19911" y="0"/>
                  </a:moveTo>
                  <a:lnTo>
                    <a:pt x="15892" y="11634"/>
                  </a:lnTo>
                  <a:lnTo>
                    <a:pt x="11711" y="23360"/>
                  </a:lnTo>
                  <a:lnTo>
                    <a:pt x="7553" y="35552"/>
                  </a:lnTo>
                  <a:lnTo>
                    <a:pt x="3869" y="47871"/>
                  </a:lnTo>
                  <a:lnTo>
                    <a:pt x="1018" y="60238"/>
                  </a:lnTo>
                  <a:lnTo>
                    <a:pt x="0" y="65689"/>
                  </a:lnTo>
                  <a:lnTo>
                    <a:pt x="223" y="68670"/>
                  </a:lnTo>
                  <a:lnTo>
                    <a:pt x="290" y="75609"/>
                  </a:lnTo>
                  <a:lnTo>
                    <a:pt x="21208" y="117245"/>
                  </a:lnTo>
                  <a:lnTo>
                    <a:pt x="57743" y="124992"/>
                  </a:lnTo>
                  <a:lnTo>
                    <a:pt x="72365" y="123329"/>
                  </a:lnTo>
                  <a:lnTo>
                    <a:pt x="87730" y="119614"/>
                  </a:lnTo>
                  <a:lnTo>
                    <a:pt x="95314" y="117029"/>
                  </a:lnTo>
                  <a:lnTo>
                    <a:pt x="42890" y="117029"/>
                  </a:lnTo>
                  <a:lnTo>
                    <a:pt x="34916" y="116974"/>
                  </a:lnTo>
                  <a:lnTo>
                    <a:pt x="7095" y="77799"/>
                  </a:lnTo>
                  <a:lnTo>
                    <a:pt x="9116" y="64732"/>
                  </a:lnTo>
                  <a:lnTo>
                    <a:pt x="13061" y="51846"/>
                  </a:lnTo>
                  <a:lnTo>
                    <a:pt x="18171" y="39615"/>
                  </a:lnTo>
                  <a:lnTo>
                    <a:pt x="23685" y="28514"/>
                  </a:lnTo>
                  <a:lnTo>
                    <a:pt x="32877" y="11602"/>
                  </a:lnTo>
                  <a:lnTo>
                    <a:pt x="26794" y="9003"/>
                  </a:lnTo>
                  <a:lnTo>
                    <a:pt x="24904" y="3390"/>
                  </a:lnTo>
                  <a:lnTo>
                    <a:pt x="19911" y="0"/>
                  </a:lnTo>
                  <a:close/>
                </a:path>
                <a:path w="241626" h="124992">
                  <a:moveTo>
                    <a:pt x="241626" y="10251"/>
                  </a:moveTo>
                  <a:lnTo>
                    <a:pt x="231952" y="11634"/>
                  </a:lnTo>
                  <a:lnTo>
                    <a:pt x="219649" y="14078"/>
                  </a:lnTo>
                  <a:lnTo>
                    <a:pt x="204411" y="18628"/>
                  </a:lnTo>
                  <a:lnTo>
                    <a:pt x="167704" y="54075"/>
                  </a:lnTo>
                  <a:lnTo>
                    <a:pt x="158599" y="61524"/>
                  </a:lnTo>
                  <a:lnTo>
                    <a:pt x="118150" y="88798"/>
                  </a:lnTo>
                  <a:lnTo>
                    <a:pt x="81477" y="108031"/>
                  </a:lnTo>
                  <a:lnTo>
                    <a:pt x="42890" y="117029"/>
                  </a:lnTo>
                  <a:lnTo>
                    <a:pt x="95314" y="117029"/>
                  </a:lnTo>
                  <a:lnTo>
                    <a:pt x="133865" y="99833"/>
                  </a:lnTo>
                  <a:lnTo>
                    <a:pt x="166541" y="79432"/>
                  </a:lnTo>
                  <a:lnTo>
                    <a:pt x="197742" y="55407"/>
                  </a:lnTo>
                  <a:lnTo>
                    <a:pt x="225808" y="29146"/>
                  </a:lnTo>
                  <a:lnTo>
                    <a:pt x="234056" y="19864"/>
                  </a:lnTo>
                  <a:lnTo>
                    <a:pt x="241626" y="10251"/>
                  </a:ln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831E9F5-5672-43BA-817D-FD0901024697}"/>
                </a:ext>
              </a:extLst>
            </p:cNvPr>
            <p:cNvSpPr/>
            <p:nvPr userDrawn="1"/>
          </p:nvSpPr>
          <p:spPr>
            <a:xfrm>
              <a:off x="10986883" y="759660"/>
              <a:ext cx="70357" cy="64475"/>
            </a:xfrm>
            <a:custGeom>
              <a:avLst/>
              <a:gdLst/>
              <a:ahLst/>
              <a:cxnLst/>
              <a:rect l="l" t="t" r="r" b="b"/>
              <a:pathLst>
                <a:path w="70357" h="64474">
                  <a:moveTo>
                    <a:pt x="0" y="0"/>
                  </a:moveTo>
                  <a:lnTo>
                    <a:pt x="891" y="49596"/>
                  </a:lnTo>
                  <a:lnTo>
                    <a:pt x="28215" y="64474"/>
                  </a:lnTo>
                  <a:lnTo>
                    <a:pt x="41158" y="63904"/>
                  </a:lnTo>
                  <a:lnTo>
                    <a:pt x="54181" y="60138"/>
                  </a:lnTo>
                  <a:lnTo>
                    <a:pt x="66180" y="52915"/>
                  </a:lnTo>
                  <a:lnTo>
                    <a:pt x="66971" y="50188"/>
                  </a:lnTo>
                  <a:lnTo>
                    <a:pt x="41780" y="50188"/>
                  </a:lnTo>
                  <a:lnTo>
                    <a:pt x="31404" y="48879"/>
                  </a:lnTo>
                  <a:lnTo>
                    <a:pt x="21027" y="38778"/>
                  </a:lnTo>
                  <a:lnTo>
                    <a:pt x="20477" y="680"/>
                  </a:lnTo>
                  <a:lnTo>
                    <a:pt x="0" y="0"/>
                  </a:lnTo>
                  <a:close/>
                </a:path>
                <a:path w="70357" h="64474">
                  <a:moveTo>
                    <a:pt x="69613" y="0"/>
                  </a:moveTo>
                  <a:lnTo>
                    <a:pt x="55509" y="0"/>
                  </a:lnTo>
                  <a:lnTo>
                    <a:pt x="48354" y="11541"/>
                  </a:lnTo>
                  <a:lnTo>
                    <a:pt x="47629" y="23592"/>
                  </a:lnTo>
                  <a:lnTo>
                    <a:pt x="45649" y="36356"/>
                  </a:lnTo>
                  <a:lnTo>
                    <a:pt x="41780" y="50188"/>
                  </a:lnTo>
                  <a:lnTo>
                    <a:pt x="66971" y="50188"/>
                  </a:lnTo>
                  <a:lnTo>
                    <a:pt x="69388" y="41861"/>
                  </a:lnTo>
                  <a:lnTo>
                    <a:pt x="70357" y="28226"/>
                  </a:lnTo>
                  <a:lnTo>
                    <a:pt x="70096" y="13707"/>
                  </a:lnTo>
                  <a:lnTo>
                    <a:pt x="69613" y="0"/>
                  </a:ln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7D77E6B-30FB-46CA-9B01-EBFEEA476336}"/>
                </a:ext>
              </a:extLst>
            </p:cNvPr>
            <p:cNvSpPr/>
            <p:nvPr userDrawn="1"/>
          </p:nvSpPr>
          <p:spPr>
            <a:xfrm>
              <a:off x="11324388" y="758977"/>
              <a:ext cx="67207" cy="68976"/>
            </a:xfrm>
            <a:custGeom>
              <a:avLst/>
              <a:gdLst/>
              <a:ahLst/>
              <a:cxnLst/>
              <a:rect l="l" t="t" r="r" b="b"/>
              <a:pathLst>
                <a:path w="67206" h="68976">
                  <a:moveTo>
                    <a:pt x="32398" y="0"/>
                  </a:moveTo>
                  <a:lnTo>
                    <a:pt x="25385" y="1230"/>
                  </a:lnTo>
                  <a:lnTo>
                    <a:pt x="18329" y="1940"/>
                  </a:lnTo>
                  <a:lnTo>
                    <a:pt x="11479" y="6206"/>
                  </a:lnTo>
                  <a:lnTo>
                    <a:pt x="5229" y="12817"/>
                  </a:lnTo>
                  <a:lnTo>
                    <a:pt x="1152" y="22180"/>
                  </a:lnTo>
                  <a:lnTo>
                    <a:pt x="0" y="33665"/>
                  </a:lnTo>
                  <a:lnTo>
                    <a:pt x="2526" y="46641"/>
                  </a:lnTo>
                  <a:lnTo>
                    <a:pt x="9483" y="60479"/>
                  </a:lnTo>
                  <a:lnTo>
                    <a:pt x="19107" y="66578"/>
                  </a:lnTo>
                  <a:lnTo>
                    <a:pt x="29887" y="68976"/>
                  </a:lnTo>
                  <a:lnTo>
                    <a:pt x="40955" y="67881"/>
                  </a:lnTo>
                  <a:lnTo>
                    <a:pt x="51444" y="63502"/>
                  </a:lnTo>
                  <a:lnTo>
                    <a:pt x="60483" y="56047"/>
                  </a:lnTo>
                  <a:lnTo>
                    <a:pt x="62175" y="53450"/>
                  </a:lnTo>
                  <a:lnTo>
                    <a:pt x="34272" y="53450"/>
                  </a:lnTo>
                  <a:lnTo>
                    <a:pt x="23391" y="50891"/>
                  </a:lnTo>
                  <a:lnTo>
                    <a:pt x="14414" y="39294"/>
                  </a:lnTo>
                  <a:lnTo>
                    <a:pt x="14189" y="28534"/>
                  </a:lnTo>
                  <a:lnTo>
                    <a:pt x="19850" y="20340"/>
                  </a:lnTo>
                  <a:lnTo>
                    <a:pt x="29335" y="15894"/>
                  </a:lnTo>
                  <a:lnTo>
                    <a:pt x="63586" y="15894"/>
                  </a:lnTo>
                  <a:lnTo>
                    <a:pt x="58787" y="8914"/>
                  </a:lnTo>
                  <a:lnTo>
                    <a:pt x="47446" y="2517"/>
                  </a:lnTo>
                  <a:lnTo>
                    <a:pt x="32398" y="0"/>
                  </a:lnTo>
                  <a:close/>
                </a:path>
                <a:path w="67206" h="68976">
                  <a:moveTo>
                    <a:pt x="63142" y="43016"/>
                  </a:moveTo>
                  <a:lnTo>
                    <a:pt x="55863" y="44401"/>
                  </a:lnTo>
                  <a:lnTo>
                    <a:pt x="47086" y="44615"/>
                  </a:lnTo>
                  <a:lnTo>
                    <a:pt x="50484" y="49096"/>
                  </a:lnTo>
                  <a:lnTo>
                    <a:pt x="34272" y="53450"/>
                  </a:lnTo>
                  <a:lnTo>
                    <a:pt x="62175" y="53450"/>
                  </a:lnTo>
                  <a:lnTo>
                    <a:pt x="67206" y="45723"/>
                  </a:lnTo>
                  <a:lnTo>
                    <a:pt x="63142" y="43016"/>
                  </a:lnTo>
                  <a:close/>
                </a:path>
                <a:path w="67206" h="68976">
                  <a:moveTo>
                    <a:pt x="63586" y="15894"/>
                  </a:moveTo>
                  <a:lnTo>
                    <a:pt x="29335" y="15894"/>
                  </a:lnTo>
                  <a:lnTo>
                    <a:pt x="40588" y="16379"/>
                  </a:lnTo>
                  <a:lnTo>
                    <a:pt x="44511" y="17524"/>
                  </a:lnTo>
                  <a:lnTo>
                    <a:pt x="47690" y="19972"/>
                  </a:lnTo>
                  <a:lnTo>
                    <a:pt x="49462" y="23201"/>
                  </a:lnTo>
                  <a:lnTo>
                    <a:pt x="61292" y="23201"/>
                  </a:lnTo>
                  <a:lnTo>
                    <a:pt x="65959" y="19346"/>
                  </a:lnTo>
                  <a:lnTo>
                    <a:pt x="63586" y="15894"/>
                  </a:ln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3B335361-F463-4FDC-A4C3-1EE096433F45}"/>
                </a:ext>
              </a:extLst>
            </p:cNvPr>
            <p:cNvSpPr/>
            <p:nvPr userDrawn="1"/>
          </p:nvSpPr>
          <p:spPr>
            <a:xfrm>
              <a:off x="11253049" y="758292"/>
              <a:ext cx="66200" cy="66880"/>
            </a:xfrm>
            <a:custGeom>
              <a:avLst/>
              <a:gdLst/>
              <a:ahLst/>
              <a:cxnLst/>
              <a:rect l="l" t="t" r="r" b="b"/>
              <a:pathLst>
                <a:path w="66200" h="66880">
                  <a:moveTo>
                    <a:pt x="63500" y="0"/>
                  </a:moveTo>
                  <a:lnTo>
                    <a:pt x="0" y="0"/>
                  </a:lnTo>
                  <a:lnTo>
                    <a:pt x="0" y="10923"/>
                  </a:lnTo>
                  <a:lnTo>
                    <a:pt x="1343" y="16382"/>
                  </a:lnTo>
                  <a:lnTo>
                    <a:pt x="12615" y="18207"/>
                  </a:lnTo>
                  <a:lnTo>
                    <a:pt x="23886" y="28781"/>
                  </a:lnTo>
                  <a:lnTo>
                    <a:pt x="23886" y="66880"/>
                  </a:lnTo>
                  <a:lnTo>
                    <a:pt x="35718" y="66880"/>
                  </a:lnTo>
                  <a:lnTo>
                    <a:pt x="41630" y="54481"/>
                  </a:lnTo>
                  <a:lnTo>
                    <a:pt x="41630" y="16380"/>
                  </a:lnTo>
                  <a:lnTo>
                    <a:pt x="66200" y="16380"/>
                  </a:lnTo>
                  <a:lnTo>
                    <a:pt x="66200" y="5461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617A8AE7-C796-4037-896A-521B027484A7}"/>
                </a:ext>
              </a:extLst>
            </p:cNvPr>
            <p:cNvSpPr/>
            <p:nvPr userDrawn="1"/>
          </p:nvSpPr>
          <p:spPr>
            <a:xfrm>
              <a:off x="11184767" y="758292"/>
              <a:ext cx="59991" cy="66811"/>
            </a:xfrm>
            <a:custGeom>
              <a:avLst/>
              <a:gdLst/>
              <a:ahLst/>
              <a:cxnLst/>
              <a:rect l="l" t="t" r="r" b="b"/>
              <a:pathLst>
                <a:path w="59991" h="66810">
                  <a:moveTo>
                    <a:pt x="1402" y="42994"/>
                  </a:moveTo>
                  <a:lnTo>
                    <a:pt x="37" y="43451"/>
                  </a:lnTo>
                  <a:lnTo>
                    <a:pt x="0" y="47287"/>
                  </a:lnTo>
                  <a:lnTo>
                    <a:pt x="5539" y="57833"/>
                  </a:lnTo>
                  <a:lnTo>
                    <a:pt x="15269" y="64369"/>
                  </a:lnTo>
                  <a:lnTo>
                    <a:pt x="28101" y="66810"/>
                  </a:lnTo>
                  <a:lnTo>
                    <a:pt x="42944" y="65071"/>
                  </a:lnTo>
                  <a:lnTo>
                    <a:pt x="52651" y="58568"/>
                  </a:lnTo>
                  <a:lnTo>
                    <a:pt x="55232" y="53017"/>
                  </a:lnTo>
                  <a:lnTo>
                    <a:pt x="29154" y="53013"/>
                  </a:lnTo>
                  <a:lnTo>
                    <a:pt x="23923" y="51869"/>
                  </a:lnTo>
                  <a:lnTo>
                    <a:pt x="21482" y="49298"/>
                  </a:lnTo>
                  <a:lnTo>
                    <a:pt x="19410" y="47901"/>
                  </a:lnTo>
                  <a:lnTo>
                    <a:pt x="18462" y="43679"/>
                  </a:lnTo>
                  <a:lnTo>
                    <a:pt x="1402" y="42994"/>
                  </a:lnTo>
                  <a:close/>
                </a:path>
                <a:path w="59991" h="66810">
                  <a:moveTo>
                    <a:pt x="28016" y="0"/>
                  </a:moveTo>
                  <a:lnTo>
                    <a:pt x="16645" y="2275"/>
                  </a:lnTo>
                  <a:lnTo>
                    <a:pt x="9632" y="4106"/>
                  </a:lnTo>
                  <a:lnTo>
                    <a:pt x="3230" y="11959"/>
                  </a:lnTo>
                  <a:lnTo>
                    <a:pt x="2608" y="23151"/>
                  </a:lnTo>
                  <a:lnTo>
                    <a:pt x="9437" y="34724"/>
                  </a:lnTo>
                  <a:lnTo>
                    <a:pt x="21698" y="39054"/>
                  </a:lnTo>
                  <a:lnTo>
                    <a:pt x="33408" y="41480"/>
                  </a:lnTo>
                  <a:lnTo>
                    <a:pt x="39619" y="47091"/>
                  </a:lnTo>
                  <a:lnTo>
                    <a:pt x="40304" y="48456"/>
                  </a:lnTo>
                  <a:lnTo>
                    <a:pt x="38255" y="51869"/>
                  </a:lnTo>
                  <a:lnTo>
                    <a:pt x="33262" y="53017"/>
                  </a:lnTo>
                  <a:lnTo>
                    <a:pt x="55234" y="53013"/>
                  </a:lnTo>
                  <a:lnTo>
                    <a:pt x="59991" y="42780"/>
                  </a:lnTo>
                  <a:lnTo>
                    <a:pt x="55913" y="34667"/>
                  </a:lnTo>
                  <a:lnTo>
                    <a:pt x="47830" y="29987"/>
                  </a:lnTo>
                  <a:lnTo>
                    <a:pt x="37975" y="27201"/>
                  </a:lnTo>
                  <a:lnTo>
                    <a:pt x="28579" y="24770"/>
                  </a:lnTo>
                  <a:lnTo>
                    <a:pt x="21875" y="21156"/>
                  </a:lnTo>
                  <a:lnTo>
                    <a:pt x="20800" y="19814"/>
                  </a:lnTo>
                  <a:lnTo>
                    <a:pt x="20511" y="17063"/>
                  </a:lnTo>
                  <a:lnTo>
                    <a:pt x="23923" y="13651"/>
                  </a:lnTo>
                  <a:lnTo>
                    <a:pt x="32384" y="11624"/>
                  </a:lnTo>
                  <a:lnTo>
                    <a:pt x="53925" y="11624"/>
                  </a:lnTo>
                  <a:lnTo>
                    <a:pt x="54157" y="9290"/>
                  </a:lnTo>
                  <a:lnTo>
                    <a:pt x="43157" y="2360"/>
                  </a:lnTo>
                  <a:lnTo>
                    <a:pt x="28016" y="0"/>
                  </a:lnTo>
                  <a:close/>
                </a:path>
                <a:path w="59991" h="66810">
                  <a:moveTo>
                    <a:pt x="53925" y="11624"/>
                  </a:moveTo>
                  <a:lnTo>
                    <a:pt x="32384" y="11624"/>
                  </a:lnTo>
                  <a:lnTo>
                    <a:pt x="39641" y="13684"/>
                  </a:lnTo>
                  <a:lnTo>
                    <a:pt x="41668" y="20477"/>
                  </a:lnTo>
                  <a:lnTo>
                    <a:pt x="53044" y="20477"/>
                  </a:lnTo>
                  <a:lnTo>
                    <a:pt x="53925" y="11624"/>
                  </a:lnTo>
                  <a:close/>
                </a:path>
                <a:path w="59991" h="66810">
                  <a:moveTo>
                    <a:pt x="20786" y="19796"/>
                  </a:moveTo>
                  <a:close/>
                </a:path>
                <a:path w="59991" h="66810">
                  <a:moveTo>
                    <a:pt x="20779" y="19731"/>
                  </a:move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768D540-B6D0-4071-9FC2-8DC6DFEFC9F0}"/>
                </a:ext>
              </a:extLst>
            </p:cNvPr>
            <p:cNvSpPr/>
            <p:nvPr userDrawn="1"/>
          </p:nvSpPr>
          <p:spPr>
            <a:xfrm>
              <a:off x="11214563" y="689366"/>
              <a:ext cx="67467" cy="52484"/>
            </a:xfrm>
            <a:custGeom>
              <a:avLst/>
              <a:gdLst/>
              <a:ahLst/>
              <a:cxnLst/>
              <a:rect l="l" t="t" r="r" b="b"/>
              <a:pathLst>
                <a:path w="67466" h="52484">
                  <a:moveTo>
                    <a:pt x="11187" y="0"/>
                  </a:moveTo>
                  <a:lnTo>
                    <a:pt x="1632" y="7279"/>
                  </a:lnTo>
                  <a:lnTo>
                    <a:pt x="0" y="13732"/>
                  </a:lnTo>
                  <a:lnTo>
                    <a:pt x="9537" y="22032"/>
                  </a:lnTo>
                  <a:lnTo>
                    <a:pt x="21813" y="33508"/>
                  </a:lnTo>
                  <a:lnTo>
                    <a:pt x="33271" y="46004"/>
                  </a:lnTo>
                  <a:lnTo>
                    <a:pt x="38486" y="51865"/>
                  </a:lnTo>
                  <a:lnTo>
                    <a:pt x="40109" y="52484"/>
                  </a:lnTo>
                  <a:lnTo>
                    <a:pt x="45408" y="51184"/>
                  </a:lnTo>
                  <a:lnTo>
                    <a:pt x="57731" y="50846"/>
                  </a:lnTo>
                  <a:lnTo>
                    <a:pt x="67039" y="50846"/>
                  </a:lnTo>
                  <a:lnTo>
                    <a:pt x="60918" y="43407"/>
                  </a:lnTo>
                  <a:lnTo>
                    <a:pt x="51954" y="33656"/>
                  </a:lnTo>
                  <a:lnTo>
                    <a:pt x="41538" y="22993"/>
                  </a:lnTo>
                  <a:lnTo>
                    <a:pt x="30764" y="12631"/>
                  </a:lnTo>
                  <a:lnTo>
                    <a:pt x="20381" y="4298"/>
                  </a:lnTo>
                  <a:lnTo>
                    <a:pt x="11187" y="0"/>
                  </a:lnTo>
                  <a:close/>
                </a:path>
                <a:path w="67466" h="52484">
                  <a:moveTo>
                    <a:pt x="67039" y="50846"/>
                  </a:moveTo>
                  <a:lnTo>
                    <a:pt x="57731" y="50846"/>
                  </a:lnTo>
                  <a:lnTo>
                    <a:pt x="64892" y="51765"/>
                  </a:lnTo>
                  <a:lnTo>
                    <a:pt x="67466" y="51365"/>
                  </a:lnTo>
                  <a:lnTo>
                    <a:pt x="67039" y="50846"/>
                  </a:lnTo>
                  <a:close/>
                </a:path>
              </a:pathLst>
            </a:custGeom>
            <a:solidFill>
              <a:srgbClr val="EF9B11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6DC41E0A-7CEE-44D3-9E63-3542BEB67BE7}"/>
                </a:ext>
              </a:extLst>
            </p:cNvPr>
            <p:cNvSpPr/>
            <p:nvPr userDrawn="1"/>
          </p:nvSpPr>
          <p:spPr>
            <a:xfrm>
              <a:off x="11136348" y="634769"/>
              <a:ext cx="224240" cy="107147"/>
            </a:xfrm>
            <a:custGeom>
              <a:avLst/>
              <a:gdLst/>
              <a:ahLst/>
              <a:cxnLst/>
              <a:rect l="l" t="t" r="r" b="b"/>
              <a:pathLst>
                <a:path w="224240" h="107146">
                  <a:moveTo>
                    <a:pt x="165841" y="0"/>
                  </a:moveTo>
                  <a:lnTo>
                    <a:pt x="124847" y="9487"/>
                  </a:lnTo>
                  <a:lnTo>
                    <a:pt x="89444" y="25547"/>
                  </a:lnTo>
                  <a:lnTo>
                    <a:pt x="55002" y="47728"/>
                  </a:lnTo>
                  <a:lnTo>
                    <a:pt x="23682" y="73305"/>
                  </a:lnTo>
                  <a:lnTo>
                    <a:pt x="0" y="98957"/>
                  </a:lnTo>
                  <a:lnTo>
                    <a:pt x="7656" y="100134"/>
                  </a:lnTo>
                  <a:lnTo>
                    <a:pt x="13194" y="102909"/>
                  </a:lnTo>
                  <a:lnTo>
                    <a:pt x="17744" y="107146"/>
                  </a:lnTo>
                  <a:lnTo>
                    <a:pt x="18197" y="107146"/>
                  </a:lnTo>
                  <a:lnTo>
                    <a:pt x="34014" y="92478"/>
                  </a:lnTo>
                  <a:lnTo>
                    <a:pt x="42826" y="84514"/>
                  </a:lnTo>
                  <a:lnTo>
                    <a:pt x="82538" y="52350"/>
                  </a:lnTo>
                  <a:lnTo>
                    <a:pt x="117393" y="29531"/>
                  </a:lnTo>
                  <a:lnTo>
                    <a:pt x="165640" y="9824"/>
                  </a:lnTo>
                  <a:lnTo>
                    <a:pt x="179569" y="8364"/>
                  </a:lnTo>
                  <a:lnTo>
                    <a:pt x="204457" y="8364"/>
                  </a:lnTo>
                  <a:lnTo>
                    <a:pt x="196537" y="4216"/>
                  </a:lnTo>
                  <a:lnTo>
                    <a:pt x="182894" y="888"/>
                  </a:lnTo>
                  <a:lnTo>
                    <a:pt x="165841" y="0"/>
                  </a:lnTo>
                  <a:close/>
                </a:path>
                <a:path w="224240" h="107146">
                  <a:moveTo>
                    <a:pt x="204457" y="8364"/>
                  </a:moveTo>
                  <a:lnTo>
                    <a:pt x="179569" y="8364"/>
                  </a:lnTo>
                  <a:lnTo>
                    <a:pt x="190903" y="9112"/>
                  </a:lnTo>
                  <a:lnTo>
                    <a:pt x="199840" y="11834"/>
                  </a:lnTo>
                  <a:lnTo>
                    <a:pt x="215517" y="44526"/>
                  </a:lnTo>
                  <a:lnTo>
                    <a:pt x="215393" y="47728"/>
                  </a:lnTo>
                  <a:lnTo>
                    <a:pt x="205065" y="86932"/>
                  </a:lnTo>
                  <a:lnTo>
                    <a:pt x="196552" y="105782"/>
                  </a:lnTo>
                  <a:lnTo>
                    <a:pt x="209293" y="106235"/>
                  </a:lnTo>
                  <a:lnTo>
                    <a:pt x="223972" y="61541"/>
                  </a:lnTo>
                  <a:lnTo>
                    <a:pt x="224240" y="52350"/>
                  </a:lnTo>
                  <a:lnTo>
                    <a:pt x="224160" y="46951"/>
                  </a:lnTo>
                  <a:lnTo>
                    <a:pt x="223131" y="36908"/>
                  </a:lnTo>
                  <a:lnTo>
                    <a:pt x="220077" y="26361"/>
                  </a:lnTo>
                  <a:lnTo>
                    <a:pt x="214822" y="17201"/>
                  </a:lnTo>
                  <a:lnTo>
                    <a:pt x="207078" y="9736"/>
                  </a:lnTo>
                  <a:lnTo>
                    <a:pt x="204457" y="8364"/>
                  </a:lnTo>
                  <a:close/>
                </a:path>
              </a:pathLst>
            </a:custGeom>
            <a:solidFill>
              <a:srgbClr val="232868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D9D8D870-E0F1-42CC-B316-475E1193D1EA}"/>
                </a:ext>
              </a:extLst>
            </p:cNvPr>
            <p:cNvSpPr/>
            <p:nvPr userDrawn="1"/>
          </p:nvSpPr>
          <p:spPr>
            <a:xfrm>
              <a:off x="11049380" y="633406"/>
              <a:ext cx="152485" cy="263429"/>
            </a:xfrm>
            <a:custGeom>
              <a:avLst/>
              <a:gdLst/>
              <a:ahLst/>
              <a:cxnLst/>
              <a:rect l="l" t="t" r="r" b="b"/>
              <a:pathLst>
                <a:path w="152485" h="263429">
                  <a:moveTo>
                    <a:pt x="52843" y="0"/>
                  </a:moveTo>
                  <a:lnTo>
                    <a:pt x="9121" y="20329"/>
                  </a:lnTo>
                  <a:lnTo>
                    <a:pt x="0" y="53289"/>
                  </a:lnTo>
                  <a:lnTo>
                    <a:pt x="642" y="66146"/>
                  </a:lnTo>
                  <a:lnTo>
                    <a:pt x="2678" y="79147"/>
                  </a:lnTo>
                  <a:lnTo>
                    <a:pt x="5838" y="91819"/>
                  </a:lnTo>
                  <a:lnTo>
                    <a:pt x="9854" y="103685"/>
                  </a:lnTo>
                  <a:lnTo>
                    <a:pt x="14458" y="114272"/>
                  </a:lnTo>
                  <a:lnTo>
                    <a:pt x="18726" y="125116"/>
                  </a:lnTo>
                  <a:lnTo>
                    <a:pt x="21611" y="140205"/>
                  </a:lnTo>
                  <a:lnTo>
                    <a:pt x="18256" y="151887"/>
                  </a:lnTo>
                  <a:lnTo>
                    <a:pt x="18096" y="166159"/>
                  </a:lnTo>
                  <a:lnTo>
                    <a:pt x="44623" y="205154"/>
                  </a:lnTo>
                  <a:lnTo>
                    <a:pt x="88503" y="220553"/>
                  </a:lnTo>
                  <a:lnTo>
                    <a:pt x="96885" y="230236"/>
                  </a:lnTo>
                  <a:lnTo>
                    <a:pt x="106136" y="239479"/>
                  </a:lnTo>
                  <a:lnTo>
                    <a:pt x="115957" y="248167"/>
                  </a:lnTo>
                  <a:lnTo>
                    <a:pt x="126046" y="256188"/>
                  </a:lnTo>
                  <a:lnTo>
                    <a:pt x="136104" y="263429"/>
                  </a:lnTo>
                  <a:lnTo>
                    <a:pt x="149756" y="252506"/>
                  </a:lnTo>
                  <a:lnTo>
                    <a:pt x="150666" y="252506"/>
                  </a:lnTo>
                  <a:lnTo>
                    <a:pt x="147122" y="249426"/>
                  </a:lnTo>
                  <a:lnTo>
                    <a:pt x="138954" y="243000"/>
                  </a:lnTo>
                  <a:lnTo>
                    <a:pt x="129121" y="234909"/>
                  </a:lnTo>
                  <a:lnTo>
                    <a:pt x="116532" y="224060"/>
                  </a:lnTo>
                  <a:lnTo>
                    <a:pt x="98571" y="206099"/>
                  </a:lnTo>
                  <a:lnTo>
                    <a:pt x="98571" y="204282"/>
                  </a:lnTo>
                  <a:lnTo>
                    <a:pt x="105207" y="199064"/>
                  </a:lnTo>
                  <a:lnTo>
                    <a:pt x="112711" y="191314"/>
                  </a:lnTo>
                  <a:lnTo>
                    <a:pt x="118129" y="181884"/>
                  </a:lnTo>
                  <a:lnTo>
                    <a:pt x="121355" y="171194"/>
                  </a:lnTo>
                  <a:lnTo>
                    <a:pt x="122279" y="159667"/>
                  </a:lnTo>
                  <a:lnTo>
                    <a:pt x="120792" y="147721"/>
                  </a:lnTo>
                  <a:lnTo>
                    <a:pt x="116787" y="135779"/>
                  </a:lnTo>
                  <a:lnTo>
                    <a:pt x="110155" y="124260"/>
                  </a:lnTo>
                  <a:lnTo>
                    <a:pt x="108509" y="122384"/>
                  </a:lnTo>
                  <a:lnTo>
                    <a:pt x="31460" y="122384"/>
                  </a:lnTo>
                  <a:lnTo>
                    <a:pt x="27385" y="121537"/>
                  </a:lnTo>
                  <a:lnTo>
                    <a:pt x="14000" y="85134"/>
                  </a:lnTo>
                  <a:lnTo>
                    <a:pt x="12310" y="57815"/>
                  </a:lnTo>
                  <a:lnTo>
                    <a:pt x="14856" y="44450"/>
                  </a:lnTo>
                  <a:lnTo>
                    <a:pt x="45470" y="13220"/>
                  </a:lnTo>
                  <a:lnTo>
                    <a:pt x="57511" y="12679"/>
                  </a:lnTo>
                  <a:lnTo>
                    <a:pt x="107942" y="12679"/>
                  </a:lnTo>
                  <a:lnTo>
                    <a:pt x="102196" y="10351"/>
                  </a:lnTo>
                  <a:lnTo>
                    <a:pt x="89445" y="6074"/>
                  </a:lnTo>
                  <a:lnTo>
                    <a:pt x="76706" y="2765"/>
                  </a:lnTo>
                  <a:lnTo>
                    <a:pt x="64373" y="662"/>
                  </a:lnTo>
                  <a:lnTo>
                    <a:pt x="52843" y="0"/>
                  </a:lnTo>
                  <a:close/>
                </a:path>
                <a:path w="152485" h="263429">
                  <a:moveTo>
                    <a:pt x="76801" y="105402"/>
                  </a:moveTo>
                  <a:lnTo>
                    <a:pt x="36464" y="117381"/>
                  </a:lnTo>
                  <a:lnTo>
                    <a:pt x="31460" y="122384"/>
                  </a:lnTo>
                  <a:lnTo>
                    <a:pt x="108509" y="122384"/>
                  </a:lnTo>
                  <a:lnTo>
                    <a:pt x="100787" y="113585"/>
                  </a:lnTo>
                  <a:lnTo>
                    <a:pt x="88917" y="107800"/>
                  </a:lnTo>
                  <a:lnTo>
                    <a:pt x="76801" y="105402"/>
                  </a:lnTo>
                  <a:close/>
                </a:path>
                <a:path w="152485" h="263429">
                  <a:moveTo>
                    <a:pt x="107942" y="12679"/>
                  </a:moveTo>
                  <a:lnTo>
                    <a:pt x="57511" y="12679"/>
                  </a:lnTo>
                  <a:lnTo>
                    <a:pt x="71019" y="15727"/>
                  </a:lnTo>
                  <a:lnTo>
                    <a:pt x="76482" y="17091"/>
                  </a:lnTo>
                  <a:lnTo>
                    <a:pt x="81507" y="19108"/>
                  </a:lnTo>
                  <a:lnTo>
                    <a:pt x="91684" y="22802"/>
                  </a:lnTo>
                  <a:lnTo>
                    <a:pt x="102214" y="27879"/>
                  </a:lnTo>
                  <a:lnTo>
                    <a:pt x="113019" y="33402"/>
                  </a:lnTo>
                  <a:lnTo>
                    <a:pt x="124261" y="40036"/>
                  </a:lnTo>
                  <a:lnTo>
                    <a:pt x="136104" y="48451"/>
                  </a:lnTo>
                  <a:lnTo>
                    <a:pt x="152485" y="38216"/>
                  </a:lnTo>
                  <a:lnTo>
                    <a:pt x="152485" y="37759"/>
                  </a:lnTo>
                  <a:lnTo>
                    <a:pt x="149462" y="34549"/>
                  </a:lnTo>
                  <a:lnTo>
                    <a:pt x="139784" y="28173"/>
                  </a:lnTo>
                  <a:lnTo>
                    <a:pt x="126148" y="20863"/>
                  </a:lnTo>
                  <a:lnTo>
                    <a:pt x="114562" y="15360"/>
                  </a:lnTo>
                  <a:lnTo>
                    <a:pt x="107942" y="12679"/>
                  </a:lnTo>
                  <a:close/>
                </a:path>
              </a:pathLst>
            </a:custGeom>
            <a:solidFill>
              <a:srgbClr val="EF9B11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A269822B-9734-4C53-8AF4-596CFED9DE87}"/>
                </a:ext>
              </a:extLst>
            </p:cNvPr>
            <p:cNvSpPr/>
            <p:nvPr userDrawn="1"/>
          </p:nvSpPr>
          <p:spPr>
            <a:xfrm>
              <a:off x="11085091" y="756729"/>
              <a:ext cx="66351" cy="70883"/>
            </a:xfrm>
            <a:custGeom>
              <a:avLst/>
              <a:gdLst/>
              <a:ahLst/>
              <a:cxnLst/>
              <a:rect l="l" t="t" r="r" b="b"/>
              <a:pathLst>
                <a:path w="66351" h="70882">
                  <a:moveTo>
                    <a:pt x="39739" y="0"/>
                  </a:moveTo>
                  <a:lnTo>
                    <a:pt x="3016" y="19373"/>
                  </a:lnTo>
                  <a:lnTo>
                    <a:pt x="0" y="34291"/>
                  </a:lnTo>
                  <a:lnTo>
                    <a:pt x="1088" y="47128"/>
                  </a:lnTo>
                  <a:lnTo>
                    <a:pt x="5625" y="57619"/>
                  </a:lnTo>
                  <a:lnTo>
                    <a:pt x="12953" y="65500"/>
                  </a:lnTo>
                  <a:lnTo>
                    <a:pt x="27564" y="70295"/>
                  </a:lnTo>
                  <a:lnTo>
                    <a:pt x="40642" y="70882"/>
                  </a:lnTo>
                  <a:lnTo>
                    <a:pt x="51463" y="67706"/>
                  </a:lnTo>
                  <a:lnTo>
                    <a:pt x="59305" y="61208"/>
                  </a:lnTo>
                  <a:lnTo>
                    <a:pt x="59088" y="58279"/>
                  </a:lnTo>
                  <a:lnTo>
                    <a:pt x="33187" y="58279"/>
                  </a:lnTo>
                  <a:lnTo>
                    <a:pt x="23894" y="55902"/>
                  </a:lnTo>
                  <a:lnTo>
                    <a:pt x="17141" y="46633"/>
                  </a:lnTo>
                  <a:lnTo>
                    <a:pt x="15084" y="37052"/>
                  </a:lnTo>
                  <a:lnTo>
                    <a:pt x="65884" y="37052"/>
                  </a:lnTo>
                  <a:lnTo>
                    <a:pt x="66210" y="26817"/>
                  </a:lnTo>
                  <a:lnTo>
                    <a:pt x="17133" y="26817"/>
                  </a:lnTo>
                  <a:lnTo>
                    <a:pt x="17240" y="25661"/>
                  </a:lnTo>
                  <a:lnTo>
                    <a:pt x="19477" y="15840"/>
                  </a:lnTo>
                  <a:lnTo>
                    <a:pt x="25888" y="14091"/>
                  </a:lnTo>
                  <a:lnTo>
                    <a:pt x="34194" y="9753"/>
                  </a:lnTo>
                  <a:lnTo>
                    <a:pt x="60729" y="9753"/>
                  </a:lnTo>
                  <a:lnTo>
                    <a:pt x="51660" y="3519"/>
                  </a:lnTo>
                  <a:lnTo>
                    <a:pt x="39739" y="0"/>
                  </a:lnTo>
                  <a:close/>
                </a:path>
                <a:path w="66351" h="70882">
                  <a:moveTo>
                    <a:pt x="51938" y="49335"/>
                  </a:moveTo>
                  <a:lnTo>
                    <a:pt x="43156" y="55508"/>
                  </a:lnTo>
                  <a:lnTo>
                    <a:pt x="33187" y="58279"/>
                  </a:lnTo>
                  <a:lnTo>
                    <a:pt x="59088" y="58279"/>
                  </a:lnTo>
                  <a:lnTo>
                    <a:pt x="58763" y="53885"/>
                  </a:lnTo>
                  <a:lnTo>
                    <a:pt x="51938" y="49335"/>
                  </a:lnTo>
                  <a:close/>
                </a:path>
                <a:path w="66351" h="70882">
                  <a:moveTo>
                    <a:pt x="60729" y="9753"/>
                  </a:moveTo>
                  <a:lnTo>
                    <a:pt x="34194" y="9753"/>
                  </a:lnTo>
                  <a:lnTo>
                    <a:pt x="47758" y="13956"/>
                  </a:lnTo>
                  <a:lnTo>
                    <a:pt x="53858" y="25661"/>
                  </a:lnTo>
                  <a:lnTo>
                    <a:pt x="45800" y="26817"/>
                  </a:lnTo>
                  <a:lnTo>
                    <a:pt x="66210" y="26817"/>
                  </a:lnTo>
                  <a:lnTo>
                    <a:pt x="66351" y="22396"/>
                  </a:lnTo>
                  <a:lnTo>
                    <a:pt x="62713" y="11117"/>
                  </a:lnTo>
                  <a:lnTo>
                    <a:pt x="60729" y="97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20EF0634-AC42-4E07-9120-D3431209702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32" y="171306"/>
            <a:ext cx="4407417" cy="521209"/>
          </a:xfrm>
          <a:prstGeom prst="rect">
            <a:avLst/>
          </a:prstGeom>
        </p:spPr>
      </p:pic>
      <p:sp>
        <p:nvSpPr>
          <p:cNvPr id="39" name="object 3">
            <a:extLst>
              <a:ext uri="{FF2B5EF4-FFF2-40B4-BE49-F238E27FC236}">
                <a16:creationId xmlns:a16="http://schemas.microsoft.com/office/drawing/2014/main" id="{8EBC3E55-FCB7-460A-9FAE-B5A23CF363DA}"/>
              </a:ext>
            </a:extLst>
          </p:cNvPr>
          <p:cNvSpPr txBox="1"/>
          <p:nvPr userDrawn="1"/>
        </p:nvSpPr>
        <p:spPr>
          <a:xfrm>
            <a:off x="87983" y="168850"/>
            <a:ext cx="815816" cy="493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 indent="3334" algn="ctr" defTabSz="685800">
              <a:lnSpc>
                <a:spcPct val="81000"/>
              </a:lnSpc>
            </a:pPr>
            <a:r>
              <a:rPr sz="416" b="1" spc="-4" dirty="0">
                <a:solidFill>
                  <a:srgbClr val="BFA060"/>
                </a:solidFill>
                <a:latin typeface="方正兰亭黑简体"/>
                <a:cs typeface="方正兰亭黑简体"/>
              </a:rPr>
              <a:t>UN</a:t>
            </a:r>
            <a:r>
              <a:rPr sz="416" b="1" spc="-15" dirty="0">
                <a:solidFill>
                  <a:srgbClr val="BFA060"/>
                </a:solidFill>
                <a:latin typeface="方正兰亭黑简体"/>
                <a:cs typeface="方正兰亭黑简体"/>
              </a:rPr>
              <a:t>I</a:t>
            </a:r>
            <a:r>
              <a:rPr sz="416" b="1" spc="-4" dirty="0">
                <a:solidFill>
                  <a:srgbClr val="BFA060"/>
                </a:solidFill>
                <a:latin typeface="方正兰亭黑简体"/>
                <a:cs typeface="方正兰亭黑简体"/>
              </a:rPr>
              <a:t>VERS</a:t>
            </a:r>
            <a:r>
              <a:rPr sz="416" b="1" spc="-15" dirty="0">
                <a:solidFill>
                  <a:srgbClr val="BFA060"/>
                </a:solidFill>
                <a:latin typeface="方正兰亭黑简体"/>
                <a:cs typeface="方正兰亭黑简体"/>
              </a:rPr>
              <a:t>I</a:t>
            </a:r>
            <a:r>
              <a:rPr sz="416" b="1" spc="-8" dirty="0">
                <a:solidFill>
                  <a:srgbClr val="BFA060"/>
                </a:solidFill>
                <a:latin typeface="方正兰亭黑简体"/>
                <a:cs typeface="方正兰亭黑简体"/>
              </a:rPr>
              <a:t>T</a:t>
            </a:r>
            <a:r>
              <a:rPr sz="416" b="1" spc="15" dirty="0">
                <a:solidFill>
                  <a:srgbClr val="BFA060"/>
                </a:solidFill>
                <a:latin typeface="方正兰亭黑简体"/>
                <a:cs typeface="方正兰亭黑简体"/>
              </a:rPr>
              <a:t>Y</a:t>
            </a:r>
            <a:r>
              <a:rPr sz="416" b="1" spc="4" dirty="0">
                <a:solidFill>
                  <a:srgbClr val="BFA060"/>
                </a:solidFill>
                <a:latin typeface="方正兰亭黑简体"/>
                <a:cs typeface="方正兰亭黑简体"/>
              </a:rPr>
              <a:t> </a:t>
            </a:r>
            <a:r>
              <a:rPr sz="416" b="1" spc="-4" dirty="0">
                <a:solidFill>
                  <a:srgbClr val="BFA060"/>
                </a:solidFill>
                <a:latin typeface="方正兰亭黑简体"/>
                <a:cs typeface="方正兰亭黑简体"/>
              </a:rPr>
              <a:t>O</a:t>
            </a:r>
            <a:r>
              <a:rPr sz="416" b="1" spc="11" dirty="0">
                <a:solidFill>
                  <a:srgbClr val="BFA060"/>
                </a:solidFill>
                <a:latin typeface="方正兰亭黑简体"/>
                <a:cs typeface="方正兰亭黑简体"/>
              </a:rPr>
              <a:t>F</a:t>
            </a:r>
            <a:r>
              <a:rPr sz="416" b="1" spc="4" dirty="0">
                <a:solidFill>
                  <a:srgbClr val="BFA060"/>
                </a:solidFill>
                <a:latin typeface="方正兰亭黑简体"/>
                <a:cs typeface="方正兰亭黑简体"/>
              </a:rPr>
              <a:t> </a:t>
            </a:r>
            <a:r>
              <a:rPr sz="1016" b="1" spc="-1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E</a:t>
            </a:r>
            <a:r>
              <a:rPr sz="1016" b="1" spc="-15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L</a:t>
            </a:r>
            <a:r>
              <a:rPr sz="1016" b="1" spc="-1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E</a:t>
            </a:r>
            <a:r>
              <a:rPr sz="1016" b="1" spc="-8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C</a:t>
            </a:r>
            <a:r>
              <a:rPr sz="1016" b="1" spc="-1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T</a:t>
            </a:r>
            <a:r>
              <a:rPr sz="1016" b="1" spc="-8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R</a:t>
            </a:r>
            <a:r>
              <a:rPr sz="1016" b="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ON</a:t>
            </a:r>
            <a:r>
              <a:rPr sz="1016" b="1" spc="-30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I</a:t>
            </a:r>
            <a:r>
              <a:rPr sz="1016" b="1" spc="38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C</a:t>
            </a:r>
            <a:r>
              <a:rPr sz="1016" b="1" spc="15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 </a:t>
            </a:r>
            <a:r>
              <a:rPr sz="1016" b="1" spc="-8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SC</a:t>
            </a:r>
            <a:r>
              <a:rPr sz="1016" b="1" spc="-30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I</a:t>
            </a:r>
            <a:r>
              <a:rPr sz="1016" b="1" spc="-1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E</a:t>
            </a:r>
            <a:r>
              <a:rPr sz="1016" b="1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N</a:t>
            </a:r>
            <a:r>
              <a:rPr sz="1016" b="1" spc="-8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C</a:t>
            </a:r>
            <a:r>
              <a:rPr sz="1016" b="1" spc="34" dirty="0">
                <a:solidFill>
                  <a:srgbClr val="BFA060"/>
                </a:solidFill>
                <a:latin typeface="方正大黑简体" panose="02010601030101010101" charset="-122"/>
                <a:cs typeface="方正大黑简体" panose="02010601030101010101" charset="-122"/>
              </a:rPr>
              <a:t>E</a:t>
            </a:r>
            <a:endParaRPr sz="1016" b="1" dirty="0">
              <a:solidFill>
                <a:prstClr val="black"/>
              </a:solidFill>
              <a:latin typeface="方正大黑简体" panose="02010601030101010101" charset="-122"/>
              <a:cs typeface="方正大黑简体" panose="02010601030101010101" charset="-122"/>
            </a:endParaRPr>
          </a:p>
          <a:p>
            <a:pPr marL="5239" algn="ctr" defTabSz="685800">
              <a:lnSpc>
                <a:spcPts val="311"/>
              </a:lnSpc>
            </a:pPr>
            <a:r>
              <a:rPr sz="266" b="1" spc="4" dirty="0">
                <a:solidFill>
                  <a:srgbClr val="BFA060"/>
                </a:solidFill>
                <a:latin typeface="方正兰亭黑简体"/>
                <a:cs typeface="方正兰亭黑简体"/>
              </a:rPr>
              <a:t>A</a:t>
            </a:r>
            <a:r>
              <a:rPr sz="266" b="1" spc="8" dirty="0">
                <a:solidFill>
                  <a:srgbClr val="BFA060"/>
                </a:solidFill>
                <a:latin typeface="方正兰亭黑简体"/>
                <a:cs typeface="方正兰亭黑简体"/>
              </a:rPr>
              <a:t>N</a:t>
            </a:r>
            <a:r>
              <a:rPr sz="266" b="1" spc="23" dirty="0">
                <a:solidFill>
                  <a:srgbClr val="BFA060"/>
                </a:solidFill>
                <a:latin typeface="方正兰亭黑简体"/>
                <a:cs typeface="方正兰亭黑简体"/>
              </a:rPr>
              <a:t>D</a:t>
            </a:r>
            <a:r>
              <a:rPr sz="266" b="1" spc="8" dirty="0">
                <a:solidFill>
                  <a:srgbClr val="BFA060"/>
                </a:solidFill>
                <a:latin typeface="方正兰亭黑简体"/>
                <a:cs typeface="方正兰亭黑简体"/>
              </a:rPr>
              <a:t> </a:t>
            </a:r>
            <a:r>
              <a:rPr sz="266" b="1" spc="4" dirty="0">
                <a:solidFill>
                  <a:srgbClr val="BFA060"/>
                </a:solidFill>
                <a:latin typeface="方正兰亭黑简体"/>
                <a:cs typeface="方正兰亭黑简体"/>
              </a:rPr>
              <a:t>TE</a:t>
            </a:r>
            <a:r>
              <a:rPr sz="266" b="1" spc="8" dirty="0">
                <a:solidFill>
                  <a:srgbClr val="BFA060"/>
                </a:solidFill>
                <a:latin typeface="方正兰亭黑简体"/>
                <a:cs typeface="方正兰亭黑简体"/>
              </a:rPr>
              <a:t>CHNO</a:t>
            </a:r>
            <a:r>
              <a:rPr sz="266" b="1" dirty="0">
                <a:solidFill>
                  <a:srgbClr val="BFA060"/>
                </a:solidFill>
                <a:latin typeface="方正兰亭黑简体"/>
                <a:cs typeface="方正兰亭黑简体"/>
              </a:rPr>
              <a:t>L</a:t>
            </a:r>
            <a:r>
              <a:rPr sz="266" b="1" spc="8" dirty="0">
                <a:solidFill>
                  <a:srgbClr val="BFA060"/>
                </a:solidFill>
                <a:latin typeface="方正兰亭黑简体"/>
                <a:cs typeface="方正兰亭黑简体"/>
              </a:rPr>
              <a:t>OG</a:t>
            </a:r>
            <a:r>
              <a:rPr sz="266" b="1" spc="19" dirty="0">
                <a:solidFill>
                  <a:srgbClr val="BFA060"/>
                </a:solidFill>
                <a:latin typeface="方正兰亭黑简体"/>
                <a:cs typeface="方正兰亭黑简体"/>
              </a:rPr>
              <a:t>Y</a:t>
            </a:r>
            <a:r>
              <a:rPr sz="266" b="1" spc="8" dirty="0">
                <a:solidFill>
                  <a:srgbClr val="BFA060"/>
                </a:solidFill>
                <a:latin typeface="方正兰亭黑简体"/>
                <a:cs typeface="方正兰亭黑简体"/>
              </a:rPr>
              <a:t> </a:t>
            </a:r>
            <a:r>
              <a:rPr sz="300" b="1" spc="-8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" b="1" spc="4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00" b="1" spc="-11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" b="1" spc="-8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sz="300" b="1" spc="-15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" b="1" spc="-8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" b="1" spc="8" dirty="0">
                <a:solidFill>
                  <a:srgbClr val="BFA06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" b="1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灯片编号占位符 13">
            <a:extLst>
              <a:ext uri="{FF2B5EF4-FFF2-40B4-BE49-F238E27FC236}">
                <a16:creationId xmlns:a16="http://schemas.microsoft.com/office/drawing/2014/main" id="{BFC00177-AF79-471B-9E61-FE4C413C0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2505" y="6616406"/>
            <a:ext cx="531495" cy="2379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algn="ctr">
              <a:defRPr sz="788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defRPr>
            </a:lvl1pPr>
          </a:lstStyle>
          <a:p>
            <a:fld id="{04FF2CFA-6414-4449-B5BC-BECD8D9BBAA6}" type="slidenum">
              <a:rPr lang="zh-CN" altLang="en-US" smtClean="0"/>
              <a:t>‹#›</a:t>
            </a:fld>
            <a:r>
              <a:rPr lang="en-US" altLang="zh-CN" dirty="0"/>
              <a:t>/66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11DF3096-1E27-4D3E-AD74-663BCEC48205}"/>
              </a:ext>
            </a:extLst>
          </p:cNvPr>
          <p:cNvSpPr txBox="1">
            <a:spLocks/>
          </p:cNvSpPr>
          <p:nvPr/>
        </p:nvSpPr>
        <p:spPr>
          <a:xfrm>
            <a:off x="0" y="4211638"/>
            <a:ext cx="914400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陈鹏宇、何浩岚、余稼俊、张克邦、郑力文、朱忆婷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电子科技大学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F2E22-D5DF-4A98-9543-9185BBF4B037}"/>
              </a:ext>
            </a:extLst>
          </p:cNvPr>
          <p:cNvSpPr/>
          <p:nvPr/>
        </p:nvSpPr>
        <p:spPr>
          <a:xfrm>
            <a:off x="194678" y="1600200"/>
            <a:ext cx="870154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一种基于区块链的的新型智能运输系统</a:t>
            </a:r>
          </a:p>
        </p:txBody>
      </p:sp>
    </p:spTree>
    <p:extLst>
      <p:ext uri="{BB962C8B-B14F-4D97-AF65-F5344CB8AC3E}">
        <p14:creationId xmlns:p14="http://schemas.microsoft.com/office/powerpoint/2010/main" val="113116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1A948A-1BFA-4C96-8DA6-E07347880096}"/>
              </a:ext>
            </a:extLst>
          </p:cNvPr>
          <p:cNvSpPr/>
          <p:nvPr/>
        </p:nvSpPr>
        <p:spPr>
          <a:xfrm>
            <a:off x="324763" y="970214"/>
            <a:ext cx="6925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IPFS</a:t>
            </a:r>
            <a:r>
              <a:rPr lang="zh-CN" altLang="en-US" sz="40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技术在该平台中的应用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9F4C97-2416-4146-9224-8B8F0B3D9A93}"/>
              </a:ext>
            </a:extLst>
          </p:cNvPr>
          <p:cNvSpPr txBox="1"/>
          <p:nvPr/>
        </p:nvSpPr>
        <p:spPr>
          <a:xfrm>
            <a:off x="409430" y="1776231"/>
            <a:ext cx="165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应用与分析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229D48-65F3-4C86-A7CC-4FA4C3AC98BD}"/>
              </a:ext>
            </a:extLst>
          </p:cNvPr>
          <p:cNvSpPr txBox="1"/>
          <p:nvPr/>
        </p:nvSpPr>
        <p:spPr>
          <a:xfrm>
            <a:off x="2283884" y="1793192"/>
            <a:ext cx="457623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将来会内置一个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标准的文件系统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1AE361-B499-4BC7-B604-32C0E11E05D3}"/>
              </a:ext>
            </a:extLst>
          </p:cNvPr>
          <p:cNvSpPr txBox="1"/>
          <p:nvPr/>
        </p:nvSpPr>
        <p:spPr>
          <a:xfrm>
            <a:off x="324762" y="2472162"/>
            <a:ext cx="535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i="0" u="none" strike="noStrike" baseline="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i="0" u="none" strike="noStrike" baseline="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 </a:t>
            </a:r>
            <a:r>
              <a:rPr lang="zh-CN" altLang="en-US" sz="1800" b="1" i="0" u="none" strike="noStrike" baseline="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的物流交易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zh-CN" altLang="en-US" sz="1800" b="1" i="0" u="none" strike="noStrike" baseline="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非常大</a:t>
            </a:r>
            <a:r>
              <a:rPr lang="zh-CN" altLang="en-US" sz="1800" b="1" i="0" u="none" strike="noStrike" baseline="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i="0" u="none" strike="noStrike" baseline="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i="0" u="none" strike="noStrike" baseline="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区块</a:t>
            </a:r>
            <a:r>
              <a:rPr lang="en-US" altLang="zh-CN" sz="1800" b="1" i="0" u="none" strike="noStrike" baseline="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1800" b="1" i="0" u="none" strike="noStrike" baseline="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CE2D9-CC0C-4819-9119-8C3C91618573}"/>
              </a:ext>
            </a:extLst>
          </p:cNvPr>
          <p:cNvSpPr txBox="1"/>
          <p:nvPr/>
        </p:nvSpPr>
        <p:spPr>
          <a:xfrm>
            <a:off x="1725709" y="2953910"/>
            <a:ext cx="590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可以极大地降低主链本身的数据存储成本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946C5B-0904-4296-B67E-C522E09961C6}"/>
              </a:ext>
            </a:extLst>
          </p:cNvPr>
          <p:cNvSpPr txBox="1"/>
          <p:nvPr/>
        </p:nvSpPr>
        <p:spPr>
          <a:xfrm>
            <a:off x="324762" y="3392261"/>
            <a:ext cx="2801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现今前端文件的中心化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F34C51-6F53-4D5D-A062-C3B20833D939}"/>
              </a:ext>
            </a:extLst>
          </p:cNvPr>
          <p:cNvSpPr txBox="1"/>
          <p:nvPr/>
        </p:nvSpPr>
        <p:spPr>
          <a:xfrm>
            <a:off x="1725709" y="3862528"/>
            <a:ext cx="713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前端程序</a:t>
            </a: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网站前端</a:t>
            </a:r>
            <a:r>
              <a:rPr lang="zh-TW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TW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件存储</a:t>
            </a: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服务去中心化和低成本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8D4343-C140-42F9-B71D-60EC5C0FE166}"/>
              </a:ext>
            </a:extLst>
          </p:cNvPr>
          <p:cNvSpPr txBox="1"/>
          <p:nvPr/>
        </p:nvSpPr>
        <p:spPr>
          <a:xfrm>
            <a:off x="324762" y="4382457"/>
            <a:ext cx="457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传统的数据中心化、难备份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CFCDD-E81C-456E-93BD-F02E97CD72FE}"/>
              </a:ext>
            </a:extLst>
          </p:cNvPr>
          <p:cNvSpPr txBox="1"/>
          <p:nvPr/>
        </p:nvSpPr>
        <p:spPr>
          <a:xfrm>
            <a:off x="1725709" y="4879763"/>
            <a:ext cx="457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能够永久的、去中心化保存和共享文件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D86048-EA1B-4F7F-8D0E-6290815F3471}"/>
              </a:ext>
            </a:extLst>
          </p:cNvPr>
          <p:cNvSpPr txBox="1"/>
          <p:nvPr/>
        </p:nvSpPr>
        <p:spPr>
          <a:xfrm>
            <a:off x="324763" y="5475741"/>
            <a:ext cx="5978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传统的区块链需要下载所有历史的区块，节点负载大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403FED-EE16-44B7-AE23-2277B437DB23}"/>
              </a:ext>
            </a:extLst>
          </p:cNvPr>
          <p:cNvSpPr txBox="1"/>
          <p:nvPr/>
        </p:nvSpPr>
        <p:spPr>
          <a:xfrm>
            <a:off x="1725710" y="6027585"/>
            <a:ext cx="5226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节点的所有者可以自由选择想要维持的数据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5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1A2E3-8DBD-49D5-AC2D-3A79F767C1F1}"/>
              </a:ext>
            </a:extLst>
          </p:cNvPr>
          <p:cNvSpPr/>
          <p:nvPr/>
        </p:nvSpPr>
        <p:spPr>
          <a:xfrm>
            <a:off x="324764" y="970214"/>
            <a:ext cx="48483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模型建立与推荐算法</a:t>
            </a:r>
            <a:endParaRPr lang="zh-CN" altLang="en-US" sz="4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BFB64A-35E9-43D2-B598-27B6CF7B50FD}"/>
              </a:ext>
            </a:extLst>
          </p:cNvPr>
          <p:cNvSpPr txBox="1"/>
          <p:nvPr/>
        </p:nvSpPr>
        <p:spPr>
          <a:xfrm>
            <a:off x="409429" y="1776231"/>
            <a:ext cx="2807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基础条件模型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690552-F13E-4D4F-93FD-F5C48CAB5C95}"/>
              </a:ext>
            </a:extLst>
          </p:cNvPr>
          <p:cNvSpPr txBox="1"/>
          <p:nvPr/>
        </p:nvSpPr>
        <p:spPr>
          <a:xfrm>
            <a:off x="1583401" y="2374996"/>
            <a:ext cx="11388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2F2AF5-66D5-4F8F-BDC4-D56715251BB4}"/>
              </a:ext>
            </a:extLst>
          </p:cNvPr>
          <p:cNvSpPr txBox="1"/>
          <p:nvPr/>
        </p:nvSpPr>
        <p:spPr>
          <a:xfrm>
            <a:off x="3616305" y="2833876"/>
            <a:ext cx="1587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信息去重处理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004F2D-3BAC-4EAF-B624-CF9DE731AEF2}"/>
              </a:ext>
            </a:extLst>
          </p:cNvPr>
          <p:cNvSpPr txBox="1"/>
          <p:nvPr/>
        </p:nvSpPr>
        <p:spPr>
          <a:xfrm>
            <a:off x="6147128" y="3441012"/>
            <a:ext cx="1587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车辆类型校验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28BCC6-7CEB-4541-BEE4-74FB341D945C}"/>
              </a:ext>
            </a:extLst>
          </p:cNvPr>
          <p:cNvSpPr txBox="1"/>
          <p:nvPr/>
        </p:nvSpPr>
        <p:spPr>
          <a:xfrm>
            <a:off x="3616305" y="4048149"/>
            <a:ext cx="1587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司机电话校验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5DF73A-474E-482C-81D1-BDADF006FD5D}"/>
              </a:ext>
            </a:extLst>
          </p:cNvPr>
          <p:cNvSpPr txBox="1"/>
          <p:nvPr/>
        </p:nvSpPr>
        <p:spPr>
          <a:xfrm>
            <a:off x="915383" y="4741101"/>
            <a:ext cx="296030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车辆基本信息进行画像处理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5C8A57-0AE2-4D58-A8D7-216969EE671E}"/>
              </a:ext>
            </a:extLst>
          </p:cNvPr>
          <p:cNvSpPr txBox="1"/>
          <p:nvPr/>
        </p:nvSpPr>
        <p:spPr>
          <a:xfrm>
            <a:off x="3830865" y="5440700"/>
            <a:ext cx="11717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6FC11-0430-4A8C-8CCC-D0E98A42324D}"/>
              </a:ext>
            </a:extLst>
          </p:cNvPr>
          <p:cNvSpPr txBox="1"/>
          <p:nvPr/>
        </p:nvSpPr>
        <p:spPr>
          <a:xfrm rot="1209588">
            <a:off x="2821679" y="2380288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BDEA9-428E-49D2-8339-CF261DA75336}"/>
              </a:ext>
            </a:extLst>
          </p:cNvPr>
          <p:cNvSpPr txBox="1"/>
          <p:nvPr/>
        </p:nvSpPr>
        <p:spPr>
          <a:xfrm rot="1209588">
            <a:off x="5356702" y="2969590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BE1442-3EAC-4BDA-AFDE-DCFD5FD1E9B7}"/>
              </a:ext>
            </a:extLst>
          </p:cNvPr>
          <p:cNvSpPr txBox="1"/>
          <p:nvPr/>
        </p:nvSpPr>
        <p:spPr>
          <a:xfrm rot="9113262">
            <a:off x="5650829" y="3623402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119003-C5A1-4AA1-817B-0578A6C8E20D}"/>
              </a:ext>
            </a:extLst>
          </p:cNvPr>
          <p:cNvSpPr txBox="1"/>
          <p:nvPr/>
        </p:nvSpPr>
        <p:spPr>
          <a:xfrm rot="9113262">
            <a:off x="3167803" y="4102474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CF7037-F508-4D10-A5AC-53B43F3F9753}"/>
              </a:ext>
            </a:extLst>
          </p:cNvPr>
          <p:cNvSpPr txBox="1"/>
          <p:nvPr/>
        </p:nvSpPr>
        <p:spPr>
          <a:xfrm rot="1756339">
            <a:off x="3037035" y="4979690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40947A-D495-408F-9E35-8944AD3C3642}"/>
              </a:ext>
            </a:extLst>
          </p:cNvPr>
          <p:cNvSpPr txBox="1"/>
          <p:nvPr/>
        </p:nvSpPr>
        <p:spPr>
          <a:xfrm rot="1756339">
            <a:off x="5229612" y="5486866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F0C87-AECE-4698-A148-A7582252AF1B}"/>
              </a:ext>
            </a:extLst>
          </p:cNvPr>
          <p:cNvSpPr txBox="1"/>
          <p:nvPr/>
        </p:nvSpPr>
        <p:spPr>
          <a:xfrm>
            <a:off x="5992991" y="5955633"/>
            <a:ext cx="113343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1A2E3-8DBD-49D5-AC2D-3A79F767C1F1}"/>
              </a:ext>
            </a:extLst>
          </p:cNvPr>
          <p:cNvSpPr/>
          <p:nvPr/>
        </p:nvSpPr>
        <p:spPr>
          <a:xfrm>
            <a:off x="324764" y="970214"/>
            <a:ext cx="48483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模型建立与推荐算法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477C17-9975-4ED7-9CC5-1D7BE2FA6143}"/>
              </a:ext>
            </a:extLst>
          </p:cNvPr>
          <p:cNvSpPr txBox="1"/>
          <p:nvPr/>
        </p:nvSpPr>
        <p:spPr>
          <a:xfrm>
            <a:off x="2568719" y="3450811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BFB64A-35E9-43D2-B598-27B6CF7B50FD}"/>
              </a:ext>
            </a:extLst>
          </p:cNvPr>
          <p:cNvSpPr txBox="1"/>
          <p:nvPr/>
        </p:nvSpPr>
        <p:spPr>
          <a:xfrm>
            <a:off x="409429" y="1776231"/>
            <a:ext cx="277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线路选择模型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704CBD-D3D0-4054-8D09-7065A8AEC599}"/>
              </a:ext>
            </a:extLst>
          </p:cNvPr>
          <p:cNvSpPr txBox="1"/>
          <p:nvPr/>
        </p:nvSpPr>
        <p:spPr>
          <a:xfrm>
            <a:off x="2018696" y="2779827"/>
            <a:ext cx="203864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历史订单进行分析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560C2C-F3C6-418C-96F1-AF84A060E884}"/>
              </a:ext>
            </a:extLst>
          </p:cNvPr>
          <p:cNvSpPr txBox="1"/>
          <p:nvPr/>
        </p:nvSpPr>
        <p:spPr>
          <a:xfrm>
            <a:off x="4714387" y="3266145"/>
            <a:ext cx="207419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运输路线画像处理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875D96-2128-443B-B2FB-7C9A12F56F95}"/>
              </a:ext>
            </a:extLst>
          </p:cNvPr>
          <p:cNvSpPr txBox="1"/>
          <p:nvPr/>
        </p:nvSpPr>
        <p:spPr>
          <a:xfrm>
            <a:off x="1656611" y="3946278"/>
            <a:ext cx="248588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途径城市进行画像处理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7ECBFE-CC63-4595-8DD2-440DCD133094}"/>
              </a:ext>
            </a:extLst>
          </p:cNvPr>
          <p:cNvSpPr txBox="1"/>
          <p:nvPr/>
        </p:nvSpPr>
        <p:spPr>
          <a:xfrm>
            <a:off x="4714387" y="4512992"/>
            <a:ext cx="186479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建立相似度地图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EA42BF-FD30-4969-AC1A-F9CE649B1B2A}"/>
              </a:ext>
            </a:extLst>
          </p:cNvPr>
          <p:cNvSpPr txBox="1"/>
          <p:nvPr/>
        </p:nvSpPr>
        <p:spPr>
          <a:xfrm>
            <a:off x="1919165" y="5112615"/>
            <a:ext cx="223770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匹配计算</a:t>
            </a: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线路选择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844589-6E1A-41A1-A8A2-63D3F54FF79E}"/>
              </a:ext>
            </a:extLst>
          </p:cNvPr>
          <p:cNvSpPr txBox="1"/>
          <p:nvPr/>
        </p:nvSpPr>
        <p:spPr>
          <a:xfrm rot="1209588">
            <a:off x="4044042" y="2805258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071DF1-C89F-490D-80B1-32A378B62985}"/>
              </a:ext>
            </a:extLst>
          </p:cNvPr>
          <p:cNvSpPr txBox="1"/>
          <p:nvPr/>
        </p:nvSpPr>
        <p:spPr>
          <a:xfrm rot="9113262">
            <a:off x="4271959" y="3396009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52B642-7090-43D7-90D5-DC0D362A07DA}"/>
              </a:ext>
            </a:extLst>
          </p:cNvPr>
          <p:cNvSpPr txBox="1"/>
          <p:nvPr/>
        </p:nvSpPr>
        <p:spPr>
          <a:xfrm rot="9113262">
            <a:off x="4338171" y="4748265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39873D-808A-46B6-B53A-33CAAD42905A}"/>
              </a:ext>
            </a:extLst>
          </p:cNvPr>
          <p:cNvSpPr txBox="1"/>
          <p:nvPr/>
        </p:nvSpPr>
        <p:spPr>
          <a:xfrm rot="1209588">
            <a:off x="4122102" y="4067570"/>
            <a:ext cx="389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705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1A2E3-8DBD-49D5-AC2D-3A79F767C1F1}"/>
              </a:ext>
            </a:extLst>
          </p:cNvPr>
          <p:cNvSpPr/>
          <p:nvPr/>
        </p:nvSpPr>
        <p:spPr>
          <a:xfrm>
            <a:off x="324764" y="970214"/>
            <a:ext cx="48483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模型建立与推荐算法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477C17-9975-4ED7-9CC5-1D7BE2FA6143}"/>
              </a:ext>
            </a:extLst>
          </p:cNvPr>
          <p:cNvSpPr txBox="1"/>
          <p:nvPr/>
        </p:nvSpPr>
        <p:spPr>
          <a:xfrm>
            <a:off x="2279650" y="3244334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BFB64A-35E9-43D2-B598-27B6CF7B50FD}"/>
              </a:ext>
            </a:extLst>
          </p:cNvPr>
          <p:cNvSpPr txBox="1"/>
          <p:nvPr/>
        </p:nvSpPr>
        <p:spPr>
          <a:xfrm>
            <a:off x="409429" y="1776231"/>
            <a:ext cx="353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合作关系模型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07C0C-EBEA-4BBB-87D3-A8EFB0A9DDAD}"/>
              </a:ext>
            </a:extLst>
          </p:cNvPr>
          <p:cNvSpPr txBox="1"/>
          <p:nvPr/>
        </p:nvSpPr>
        <p:spPr>
          <a:xfrm>
            <a:off x="409428" y="3897068"/>
            <a:ext cx="353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隐性资源模型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15D0-CB81-499D-A5D8-D8CE31E301EC}"/>
              </a:ext>
            </a:extLst>
          </p:cNvPr>
          <p:cNvSpPr txBox="1"/>
          <p:nvPr/>
        </p:nvSpPr>
        <p:spPr>
          <a:xfrm>
            <a:off x="409429" y="2276551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合作关系强度映射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49C920-AD0A-4807-863D-C4C50F104AB2}"/>
              </a:ext>
            </a:extLst>
          </p:cNvPr>
          <p:cNvSpPr txBox="1"/>
          <p:nvPr/>
        </p:nvSpPr>
        <p:spPr>
          <a:xfrm>
            <a:off x="409429" y="2744014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司机综合评分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C9AC5-5740-4925-95DF-6E8A71E9A580}"/>
              </a:ext>
            </a:extLst>
          </p:cNvPr>
          <p:cNvSpPr txBox="1"/>
          <p:nvPr/>
        </p:nvSpPr>
        <p:spPr>
          <a:xfrm>
            <a:off x="409429" y="3226023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推荐集合综合总排序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AE02B-5D5D-40E7-B2D3-EA23B6F69D91}"/>
              </a:ext>
            </a:extLst>
          </p:cNvPr>
          <p:cNvSpPr txBox="1"/>
          <p:nvPr/>
        </p:nvSpPr>
        <p:spPr>
          <a:xfrm>
            <a:off x="409429" y="4310248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判断车辆位置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AB2E79-619F-4C1B-AB63-E653D88A7BA3}"/>
              </a:ext>
            </a:extLst>
          </p:cNvPr>
          <p:cNvSpPr txBox="1"/>
          <p:nvPr/>
        </p:nvSpPr>
        <p:spPr>
          <a:xfrm>
            <a:off x="409429" y="4767277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获取未占用车辆信息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4F5D45-7747-433C-BF2C-28464348B263}"/>
              </a:ext>
            </a:extLst>
          </p:cNvPr>
          <p:cNvSpPr txBox="1"/>
          <p:nvPr/>
        </p:nvSpPr>
        <p:spPr>
          <a:xfrm>
            <a:off x="409429" y="5222438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连续判断位置信息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934BA-1DEC-4DC2-91F9-B62CCF655ED5}"/>
              </a:ext>
            </a:extLst>
          </p:cNvPr>
          <p:cNvSpPr txBox="1"/>
          <p:nvPr/>
        </p:nvSpPr>
        <p:spPr>
          <a:xfrm>
            <a:off x="409429" y="5677599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非静止车辆集中性筛选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7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C29D0C3-AF69-486B-854B-95D704CF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17" r="20154" b="-2199"/>
          <a:stretch/>
        </p:blipFill>
        <p:spPr>
          <a:xfrm>
            <a:off x="5735597" y="4684266"/>
            <a:ext cx="3229199" cy="4621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E1A2E3-8DBD-49D5-AC2D-3A79F767C1F1}"/>
              </a:ext>
            </a:extLst>
          </p:cNvPr>
          <p:cNvSpPr/>
          <p:nvPr/>
        </p:nvSpPr>
        <p:spPr>
          <a:xfrm>
            <a:off x="324764" y="970214"/>
            <a:ext cx="48483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模型建立与推荐算法</a:t>
            </a:r>
            <a:endParaRPr lang="zh-CN" altLang="en-US" sz="4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BFB64A-35E9-43D2-B598-27B6CF7B50FD}"/>
              </a:ext>
            </a:extLst>
          </p:cNvPr>
          <p:cNvSpPr txBox="1"/>
          <p:nvPr/>
        </p:nvSpPr>
        <p:spPr>
          <a:xfrm>
            <a:off x="409429" y="1776231"/>
            <a:ext cx="353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2F48B4-6910-4473-BBC5-5839C592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68" y="2145563"/>
            <a:ext cx="3049628" cy="10432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124D9F-2358-4F9F-96C8-9FEF8BCE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962" b="31811"/>
          <a:stretch/>
        </p:blipFill>
        <p:spPr>
          <a:xfrm>
            <a:off x="3082251" y="4436371"/>
            <a:ext cx="3550260" cy="923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263E7E-7DA1-48BA-8EA1-D499158D9F81}"/>
                  </a:ext>
                </a:extLst>
              </p:cNvPr>
              <p:cNvSpPr txBox="1"/>
              <p:nvPr/>
            </p:nvSpPr>
            <p:spPr>
              <a:xfrm>
                <a:off x="700549" y="2654523"/>
                <a:ext cx="83136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让所选城市的每一个周边城市对应一个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扩圈法确定坐标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计算每个向量与标准向量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(1,1,…,1)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夹角的余弦值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越接近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，余弦相似度越高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建立城市相似度地图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263E7E-7DA1-48BA-8EA1-D499158D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9" y="2654523"/>
                <a:ext cx="8313665" cy="1200329"/>
              </a:xfrm>
              <a:prstGeom prst="rect">
                <a:avLst/>
              </a:prstGeom>
              <a:blipFill>
                <a:blip r:embed="rId5"/>
                <a:stretch>
                  <a:fillRect l="-66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7AABC88-8D6E-4883-ADB4-13F4C03A91DC}"/>
              </a:ext>
            </a:extLst>
          </p:cNvPr>
          <p:cNvSpPr txBox="1"/>
          <p:nvPr/>
        </p:nvSpPr>
        <p:spPr>
          <a:xfrm>
            <a:off x="409429" y="4831276"/>
            <a:ext cx="353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A99D9-3C67-488B-A43A-342942CF4CCB}"/>
              </a:ext>
            </a:extLst>
          </p:cNvPr>
          <p:cNvSpPr txBox="1"/>
          <p:nvPr/>
        </p:nvSpPr>
        <p:spPr>
          <a:xfrm>
            <a:off x="700549" y="5250425"/>
            <a:ext cx="5897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拟合车辆运动轨迹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将轨迹向量与其到目标地连线向量进行余弦相似度计算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判定运动趋势</a:t>
            </a:r>
          </a:p>
        </p:txBody>
      </p:sp>
    </p:spTree>
    <p:extLst>
      <p:ext uri="{BB962C8B-B14F-4D97-AF65-F5344CB8AC3E}">
        <p14:creationId xmlns:p14="http://schemas.microsoft.com/office/powerpoint/2010/main" val="414138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1A2E3-8DBD-49D5-AC2D-3A79F767C1F1}"/>
              </a:ext>
            </a:extLst>
          </p:cNvPr>
          <p:cNvSpPr/>
          <p:nvPr/>
        </p:nvSpPr>
        <p:spPr>
          <a:xfrm>
            <a:off x="324764" y="970214"/>
            <a:ext cx="48483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模型建立与推荐算法</a:t>
            </a:r>
            <a:endParaRPr lang="zh-CN" altLang="en-US" sz="4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BFB64A-35E9-43D2-B598-27B6CF7B50FD}"/>
              </a:ext>
            </a:extLst>
          </p:cNvPr>
          <p:cNvSpPr txBox="1"/>
          <p:nvPr/>
        </p:nvSpPr>
        <p:spPr>
          <a:xfrm>
            <a:off x="409429" y="1776231"/>
            <a:ext cx="353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整体算法流程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80F15-F59C-4703-8A20-CD042AEFFE17}"/>
              </a:ext>
            </a:extLst>
          </p:cNvPr>
          <p:cNvSpPr txBox="1"/>
          <p:nvPr/>
        </p:nvSpPr>
        <p:spPr>
          <a:xfrm>
            <a:off x="495712" y="2847398"/>
            <a:ext cx="183511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推荐数据初始化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9EE338-F895-45D2-AB0C-D95EACC47526}"/>
              </a:ext>
            </a:extLst>
          </p:cNvPr>
          <p:cNvSpPr txBox="1"/>
          <p:nvPr/>
        </p:nvSpPr>
        <p:spPr>
          <a:xfrm>
            <a:off x="3091089" y="2847398"/>
            <a:ext cx="235884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形成候选集中名单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9D7BE4-9D58-4776-9FD0-15E3105C5187}"/>
              </a:ext>
            </a:extLst>
          </p:cNvPr>
          <p:cNvSpPr txBox="1"/>
          <p:nvPr/>
        </p:nvSpPr>
        <p:spPr>
          <a:xfrm>
            <a:off x="6019716" y="2847398"/>
            <a:ext cx="21803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基础条件模型筛选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8C9658-2F99-4F9C-90A5-0E9186551ED2}"/>
              </a:ext>
            </a:extLst>
          </p:cNvPr>
          <p:cNvSpPr txBox="1"/>
          <p:nvPr/>
        </p:nvSpPr>
        <p:spPr>
          <a:xfrm>
            <a:off x="6019716" y="4021061"/>
            <a:ext cx="21803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隐性资源模型筛选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3297B-8972-4130-8204-208A2C947A0F}"/>
              </a:ext>
            </a:extLst>
          </p:cNvPr>
          <p:cNvSpPr txBox="1"/>
          <p:nvPr/>
        </p:nvSpPr>
        <p:spPr>
          <a:xfrm>
            <a:off x="3091089" y="4021061"/>
            <a:ext cx="223542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合作关系模型筛选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F5F7D9-5960-4E45-80E3-F3447C4A9466}"/>
              </a:ext>
            </a:extLst>
          </p:cNvPr>
          <p:cNvSpPr txBox="1"/>
          <p:nvPr/>
        </p:nvSpPr>
        <p:spPr>
          <a:xfrm>
            <a:off x="478147" y="4021061"/>
            <a:ext cx="208807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线路选择模型筛选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744CF8-BD51-4E6C-8C11-6215ADFA83CA}"/>
              </a:ext>
            </a:extLst>
          </p:cNvPr>
          <p:cNvSpPr txBox="1"/>
          <p:nvPr/>
        </p:nvSpPr>
        <p:spPr>
          <a:xfrm>
            <a:off x="626668" y="5241656"/>
            <a:ext cx="179103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形成最终推荐集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3DDE4A-F8B6-48AA-B42B-B541BC8EFFDE}"/>
              </a:ext>
            </a:extLst>
          </p:cNvPr>
          <p:cNvSpPr txBox="1"/>
          <p:nvPr/>
        </p:nvSpPr>
        <p:spPr>
          <a:xfrm>
            <a:off x="3435798" y="5241656"/>
            <a:ext cx="156095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信息返回用户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DA02BAA-E3D6-4E72-AC91-5B4B4A752057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330830" y="3032064"/>
            <a:ext cx="76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D96A5E-E461-49DC-9E92-C4885C9ECEB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49933" y="3032064"/>
            <a:ext cx="5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7C029F-D3E5-4382-9CB5-BA049DF89ED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109910" y="3216730"/>
            <a:ext cx="0" cy="8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D55D4D-DCE8-442F-9167-C63841FBA5A7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5326517" y="4205727"/>
            <a:ext cx="693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E8317-3DC6-487D-9FE3-D071AADE6A9F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2566219" y="4205727"/>
            <a:ext cx="52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F7C7FF2-8F0E-43C5-A960-3A384B9A9AF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1522183" y="4390393"/>
            <a:ext cx="0" cy="85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551978-7816-42C1-8C4D-14BB63CB1766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2417698" y="5426322"/>
            <a:ext cx="10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6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1" descr="D:\360data\重要数据\桌面\6666666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1809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2" descr="D:\360data\重要数据\桌面\555555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1809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3" descr="D:\360data\重要数据\桌面\44444444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1809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4" descr="D:\360data\重要数据\桌面\333333333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1809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5" descr="D:\360data\重要数据\桌面\22222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1809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6" descr="D:\360data\重要数据\桌面\1111111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0" y="1166387"/>
            <a:ext cx="2591099" cy="2591099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6149" y="1903399"/>
            <a:ext cx="1005472" cy="100547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4540164" y="2155862"/>
            <a:ext cx="301036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EEC865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en-US" altLang="zh-CN" sz="3600" b="1" dirty="0">
              <a:solidFill>
                <a:srgbClr val="EEC8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00252" y="4875582"/>
            <a:ext cx="6711710" cy="867733"/>
            <a:chOff x="1733669" y="5357775"/>
            <a:chExt cx="8948947" cy="11569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669" y="5357775"/>
              <a:ext cx="8948947" cy="106070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6584" y="5609670"/>
              <a:ext cx="1638300" cy="4191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6961" y="6095652"/>
              <a:ext cx="1638300" cy="419100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4040522" y="5101828"/>
            <a:ext cx="2684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350" b="1" spc="-75" dirty="0">
                <a:solidFill>
                  <a:srgbClr val="EEC865"/>
                </a:solidFill>
                <a:latin typeface="微软雅黑" panose="020B0503020204020204" charset="-122"/>
                <a:ea typeface="微软雅黑" panose="020B0503020204020204" charset="-122"/>
              </a:rPr>
              <a:t>电子科技大学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70071" y="5481860"/>
            <a:ext cx="34758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zh-CN" altLang="en-US" sz="1350" b="1" spc="-75" dirty="0">
                <a:solidFill>
                  <a:srgbClr val="EEC865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计算机科学与工程学院（网络空间安全学院）</a:t>
            </a:r>
          </a:p>
        </p:txBody>
      </p:sp>
    </p:spTree>
    <p:extLst>
      <p:ext uri="{BB962C8B-B14F-4D97-AF65-F5344CB8AC3E}">
        <p14:creationId xmlns:p14="http://schemas.microsoft.com/office/powerpoint/2010/main" val="37172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2AAE92-DB25-444C-91CD-51F5BFEAB5A7}"/>
              </a:ext>
            </a:extLst>
          </p:cNvPr>
          <p:cNvSpPr/>
          <p:nvPr/>
        </p:nvSpPr>
        <p:spPr>
          <a:xfrm>
            <a:off x="-75286" y="894014"/>
            <a:ext cx="18792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EFE069-9351-4A32-BF9D-722E9B7D0068}"/>
              </a:ext>
            </a:extLst>
          </p:cNvPr>
          <p:cNvSpPr txBox="1"/>
          <p:nvPr/>
        </p:nvSpPr>
        <p:spPr>
          <a:xfrm>
            <a:off x="2973700" y="2389010"/>
            <a:ext cx="91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“跑腿”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D8CFAE-183D-4D40-A3DA-155A598BDBD7}"/>
              </a:ext>
            </a:extLst>
          </p:cNvPr>
          <p:cNvSpPr txBox="1"/>
          <p:nvPr/>
        </p:nvSpPr>
        <p:spPr>
          <a:xfrm>
            <a:off x="996051" y="2710954"/>
            <a:ext cx="30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跨市、跨省的长途运输服务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34CE1-DAD4-4268-B2A6-DB45332792D3}"/>
              </a:ext>
            </a:extLst>
          </p:cNvPr>
          <p:cNvSpPr txBox="1"/>
          <p:nvPr/>
        </p:nvSpPr>
        <p:spPr>
          <a:xfrm>
            <a:off x="4447521" y="2400961"/>
            <a:ext cx="119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迅速发展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3C7BC-10F1-4974-A727-3DE0022B747E}"/>
              </a:ext>
            </a:extLst>
          </p:cNvPr>
          <p:cNvSpPr txBox="1"/>
          <p:nvPr/>
        </p:nvSpPr>
        <p:spPr>
          <a:xfrm>
            <a:off x="2206740" y="3408676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“人找好车难”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AE266A-51CD-45CC-A588-9B39CE8F6988}"/>
              </a:ext>
            </a:extLst>
          </p:cNvPr>
          <p:cNvSpPr txBox="1"/>
          <p:nvPr/>
        </p:nvSpPr>
        <p:spPr>
          <a:xfrm>
            <a:off x="2206740" y="3756217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“车找货难”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65DC4-5832-4CDE-BD39-210DC468F6E8}"/>
              </a:ext>
            </a:extLst>
          </p:cNvPr>
          <p:cNvSpPr txBox="1"/>
          <p:nvPr/>
        </p:nvSpPr>
        <p:spPr>
          <a:xfrm>
            <a:off x="2206740" y="4078270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“空车返回”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D4F561-D7C3-41AA-A5D6-58784A83E358}"/>
              </a:ext>
            </a:extLst>
          </p:cNvPr>
          <p:cNvSpPr txBox="1"/>
          <p:nvPr/>
        </p:nvSpPr>
        <p:spPr>
          <a:xfrm>
            <a:off x="4447521" y="357155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资源闲置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AA6C4B-7480-48B8-99BB-B54F3F439334}"/>
              </a:ext>
            </a:extLst>
          </p:cNvPr>
          <p:cNvSpPr txBox="1"/>
          <p:nvPr/>
        </p:nvSpPr>
        <p:spPr>
          <a:xfrm>
            <a:off x="4447521" y="3910374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运输费用成倍增加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8F002A-B831-42E2-87F2-33A057371495}"/>
              </a:ext>
            </a:extLst>
          </p:cNvPr>
          <p:cNvSpPr txBox="1"/>
          <p:nvPr/>
        </p:nvSpPr>
        <p:spPr>
          <a:xfrm>
            <a:off x="883339" y="4772242"/>
            <a:ext cx="328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用户与送货者之间的信任问题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75ACCD-743A-48DC-96D1-7ECA5D25A454}"/>
              </a:ext>
            </a:extLst>
          </p:cNvPr>
          <p:cNvSpPr txBox="1"/>
          <p:nvPr/>
        </p:nvSpPr>
        <p:spPr>
          <a:xfrm>
            <a:off x="864334" y="5466214"/>
            <a:ext cx="536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国务院关于印发“十三五”国家信息化规划通知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BE205A-026A-41EE-8BBF-E83D7DE354B8}"/>
              </a:ext>
            </a:extLst>
          </p:cNvPr>
          <p:cNvSpPr txBox="1"/>
          <p:nvPr/>
        </p:nvSpPr>
        <p:spPr>
          <a:xfrm>
            <a:off x="2973700" y="2061354"/>
            <a:ext cx="91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“外卖”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392268A-A9BB-481E-8938-8D7BCFDEF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59826"/>
              </p:ext>
            </p:extLst>
          </p:nvPr>
        </p:nvGraphicFramePr>
        <p:xfrm>
          <a:off x="3844870" y="1808275"/>
          <a:ext cx="642904" cy="150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101520" imgH="203040" progId="Equation.DSMT4">
                  <p:embed/>
                </p:oleObj>
              </mc:Choice>
              <mc:Fallback>
                <p:oleObj name="Equation" r:id="rId3" imgW="10152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2BD63C-C018-44B8-8E04-303FE77024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4870" y="1808275"/>
                        <a:ext cx="642904" cy="150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F31C77F-5034-4799-8C34-7C78C0E69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94981"/>
              </p:ext>
            </p:extLst>
          </p:nvPr>
        </p:nvGraphicFramePr>
        <p:xfrm>
          <a:off x="3844837" y="3153205"/>
          <a:ext cx="64293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5" imgW="643368" imgH="1504494" progId="Equation.DSMT4">
                  <p:embed/>
                </p:oleObj>
              </mc:Choice>
              <mc:Fallback>
                <p:oleObj name="Equation" r:id="rId5" imgW="643368" imgH="15044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4837" y="3153205"/>
                        <a:ext cx="642937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B6A45DA-721E-4314-935A-4D38AEDF95DD}"/>
              </a:ext>
            </a:extLst>
          </p:cNvPr>
          <p:cNvSpPr txBox="1"/>
          <p:nvPr/>
        </p:nvSpPr>
        <p:spPr>
          <a:xfrm>
            <a:off x="1803955" y="2863334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355292-8DBD-46F4-9C55-E4A10DF1A956}"/>
              </a:ext>
            </a:extLst>
          </p:cNvPr>
          <p:cNvSpPr/>
          <p:nvPr/>
        </p:nvSpPr>
        <p:spPr>
          <a:xfrm>
            <a:off x="-75286" y="894014"/>
            <a:ext cx="18792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24E164-4333-4289-99D9-F2AB7C46A263}"/>
              </a:ext>
            </a:extLst>
          </p:cNvPr>
          <p:cNvSpPr txBox="1"/>
          <p:nvPr/>
        </p:nvSpPr>
        <p:spPr>
          <a:xfrm>
            <a:off x="1807130" y="3388684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809F7-9F0F-40CB-843B-B44CEC31D868}"/>
              </a:ext>
            </a:extLst>
          </p:cNvPr>
          <p:cNvSpPr txBox="1"/>
          <p:nvPr/>
        </p:nvSpPr>
        <p:spPr>
          <a:xfrm>
            <a:off x="1863688" y="3914034"/>
            <a:ext cx="130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推荐算法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222CD8-4617-447A-A47D-58FBE7D4201D}"/>
              </a:ext>
            </a:extLst>
          </p:cNvPr>
          <p:cNvSpPr txBox="1"/>
          <p:nvPr/>
        </p:nvSpPr>
        <p:spPr>
          <a:xfrm>
            <a:off x="4406580" y="2863334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作为底层技术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929E00-8B5B-4539-80BB-2FB625B5FC45}"/>
              </a:ext>
            </a:extLst>
          </p:cNvPr>
          <p:cNvSpPr txBox="1"/>
          <p:nvPr/>
        </p:nvSpPr>
        <p:spPr>
          <a:xfrm>
            <a:off x="4406580" y="3355922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作为存储方式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30013C-6478-40B2-BF99-0A0F04758CC7}"/>
              </a:ext>
            </a:extLst>
          </p:cNvPr>
          <p:cNvSpPr txBox="1"/>
          <p:nvPr/>
        </p:nvSpPr>
        <p:spPr>
          <a:xfrm>
            <a:off x="3866116" y="3875418"/>
            <a:ext cx="4416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硬匹配和软匹配相结合的推荐算法</a:t>
            </a:r>
          </a:p>
        </p:txBody>
      </p:sp>
    </p:spTree>
    <p:extLst>
      <p:ext uri="{BB962C8B-B14F-4D97-AF65-F5344CB8AC3E}">
        <p14:creationId xmlns:p14="http://schemas.microsoft.com/office/powerpoint/2010/main" val="295960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EBAC66E-0E83-4B8B-8E8E-C5AA53D1B7DD}"/>
              </a:ext>
            </a:extLst>
          </p:cNvPr>
          <p:cNvSpPr/>
          <p:nvPr/>
        </p:nvSpPr>
        <p:spPr>
          <a:xfrm>
            <a:off x="324764" y="970214"/>
            <a:ext cx="60823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新型平台模式设计与介绍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EBB8F-8441-4856-AC4B-8780C95548ED}"/>
              </a:ext>
            </a:extLst>
          </p:cNvPr>
          <p:cNvSpPr txBox="1"/>
          <p:nvPr/>
        </p:nvSpPr>
        <p:spPr>
          <a:xfrm>
            <a:off x="324764" y="1783834"/>
            <a:ext cx="163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643086-A55E-45FF-89C2-001A4D73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" y="2294204"/>
            <a:ext cx="8966661" cy="2736991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9B56B370-2D38-43CE-A3C6-BCB784AB168E}"/>
              </a:ext>
            </a:extLst>
          </p:cNvPr>
          <p:cNvSpPr/>
          <p:nvPr/>
        </p:nvSpPr>
        <p:spPr>
          <a:xfrm>
            <a:off x="6108700" y="4127915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5044F0-0659-4FD3-B778-25568EC76A8D}"/>
              </a:ext>
            </a:extLst>
          </p:cNvPr>
          <p:cNvSpPr/>
          <p:nvPr/>
        </p:nvSpPr>
        <p:spPr>
          <a:xfrm>
            <a:off x="4699000" y="3034668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748932A-CA35-4C27-89EB-9C3632EC6CE4}"/>
              </a:ext>
            </a:extLst>
          </p:cNvPr>
          <p:cNvSpPr/>
          <p:nvPr/>
        </p:nvSpPr>
        <p:spPr>
          <a:xfrm>
            <a:off x="6108700" y="3034668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30F516-5862-4E36-BDA7-8F998F74C4F1}"/>
              </a:ext>
            </a:extLst>
          </p:cNvPr>
          <p:cNvSpPr/>
          <p:nvPr/>
        </p:nvSpPr>
        <p:spPr>
          <a:xfrm>
            <a:off x="8223250" y="4154023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89BB9A-0A01-47BC-BB1E-76C033A16798}"/>
              </a:ext>
            </a:extLst>
          </p:cNvPr>
          <p:cNvSpPr/>
          <p:nvPr/>
        </p:nvSpPr>
        <p:spPr>
          <a:xfrm>
            <a:off x="8223250" y="3794031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3B7795-6C89-44CC-9492-A2E88F18082B}"/>
              </a:ext>
            </a:extLst>
          </p:cNvPr>
          <p:cNvSpPr/>
          <p:nvPr/>
        </p:nvSpPr>
        <p:spPr>
          <a:xfrm>
            <a:off x="8223250" y="4495635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B0C7C0-A02A-4B1C-80D0-D0440AE3B146}"/>
              </a:ext>
            </a:extLst>
          </p:cNvPr>
          <p:cNvSpPr/>
          <p:nvPr/>
        </p:nvSpPr>
        <p:spPr>
          <a:xfrm>
            <a:off x="7105650" y="3447215"/>
            <a:ext cx="635000" cy="24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386A8D-80A2-4CD6-8F84-3BE4D57EB8B5}"/>
              </a:ext>
            </a:extLst>
          </p:cNvPr>
          <p:cNvSpPr/>
          <p:nvPr/>
        </p:nvSpPr>
        <p:spPr>
          <a:xfrm>
            <a:off x="7096240" y="4181038"/>
            <a:ext cx="635000" cy="24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448092-B410-4DD5-BDA3-475E739997D7}"/>
              </a:ext>
            </a:extLst>
          </p:cNvPr>
          <p:cNvSpPr/>
          <p:nvPr/>
        </p:nvSpPr>
        <p:spPr>
          <a:xfrm>
            <a:off x="7105650" y="4542590"/>
            <a:ext cx="635000" cy="24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653CF53-D0DD-4AF8-9A2B-FA3C021ED778}"/>
              </a:ext>
            </a:extLst>
          </p:cNvPr>
          <p:cNvSpPr/>
          <p:nvPr/>
        </p:nvSpPr>
        <p:spPr>
          <a:xfrm>
            <a:off x="7105650" y="3781961"/>
            <a:ext cx="635000" cy="24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F7CD37-0C94-42D8-9419-C6A36ACB6808}"/>
              </a:ext>
            </a:extLst>
          </p:cNvPr>
          <p:cNvSpPr txBox="1"/>
          <p:nvPr/>
        </p:nvSpPr>
        <p:spPr>
          <a:xfrm>
            <a:off x="324764" y="5703120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算法需要建立在智能合约的基础上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7B0E0A-BF0C-4AA5-9E5A-D1ABB46E0397}"/>
              </a:ext>
            </a:extLst>
          </p:cNvPr>
          <p:cNvSpPr txBox="1"/>
          <p:nvPr/>
        </p:nvSpPr>
        <p:spPr>
          <a:xfrm>
            <a:off x="324764" y="5337911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需要使用代币功能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4CFB1-9BC0-4623-96A6-D3461FEE28A9}"/>
              </a:ext>
            </a:extLst>
          </p:cNvPr>
          <p:cNvSpPr txBox="1"/>
          <p:nvPr/>
        </p:nvSpPr>
        <p:spPr>
          <a:xfrm>
            <a:off x="324764" y="6044789"/>
            <a:ext cx="550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交易速度应该够快以满足平台的计算和交易需求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57D1AE-6FD0-44F0-93B7-A827044906F0}"/>
              </a:ext>
            </a:extLst>
          </p:cNvPr>
          <p:cNvSpPr txBox="1"/>
          <p:nvPr/>
        </p:nvSpPr>
        <p:spPr>
          <a:xfrm>
            <a:off x="324764" y="4997337"/>
            <a:ext cx="324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需要保证平台数据安全性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0619A14-ECA2-4671-AB48-5DA4F58714E1}"/>
              </a:ext>
            </a:extLst>
          </p:cNvPr>
          <p:cNvSpPr/>
          <p:nvPr/>
        </p:nvSpPr>
        <p:spPr>
          <a:xfrm>
            <a:off x="4699000" y="3404392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3685E37-67C1-4593-9058-0FBCBBEFB216}"/>
              </a:ext>
            </a:extLst>
          </p:cNvPr>
          <p:cNvSpPr/>
          <p:nvPr/>
        </p:nvSpPr>
        <p:spPr>
          <a:xfrm>
            <a:off x="4699000" y="3761866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8D041B6-E0AB-4BDF-A537-7B3E33D2896B}"/>
              </a:ext>
            </a:extLst>
          </p:cNvPr>
          <p:cNvSpPr/>
          <p:nvPr/>
        </p:nvSpPr>
        <p:spPr>
          <a:xfrm>
            <a:off x="4699000" y="4130482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4BFD30-D4A5-4BCC-8180-B8FDEE746B57}"/>
              </a:ext>
            </a:extLst>
          </p:cNvPr>
          <p:cNvSpPr/>
          <p:nvPr/>
        </p:nvSpPr>
        <p:spPr>
          <a:xfrm>
            <a:off x="6108700" y="3423235"/>
            <a:ext cx="29845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31AD94E-14BB-4157-A4BE-72E7EF448AD7}"/>
              </a:ext>
            </a:extLst>
          </p:cNvPr>
          <p:cNvSpPr/>
          <p:nvPr/>
        </p:nvSpPr>
        <p:spPr>
          <a:xfrm>
            <a:off x="324764" y="970214"/>
            <a:ext cx="60823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新型平台模式设计与介绍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EEED8D-6906-4C78-B0EF-3C0FF64CBC94}"/>
              </a:ext>
            </a:extLst>
          </p:cNvPr>
          <p:cNvSpPr txBox="1"/>
          <p:nvPr/>
        </p:nvSpPr>
        <p:spPr>
          <a:xfrm>
            <a:off x="324764" y="1783834"/>
            <a:ext cx="354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订单发布与接受部分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F7FE84-0853-4724-A242-AD73BBDF7C5C}"/>
              </a:ext>
            </a:extLst>
          </p:cNvPr>
          <p:cNvSpPr txBox="1"/>
          <p:nvPr/>
        </p:nvSpPr>
        <p:spPr>
          <a:xfrm>
            <a:off x="324764" y="2874148"/>
            <a:ext cx="302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有送货需求的用户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3C7A6A-64F0-4D44-BBA9-2B5E9E4C4DA1}"/>
              </a:ext>
            </a:extLst>
          </p:cNvPr>
          <p:cNvSpPr txBox="1"/>
          <p:nvPr/>
        </p:nvSpPr>
        <p:spPr>
          <a:xfrm>
            <a:off x="324764" y="4142511"/>
            <a:ext cx="95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传输者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83C4C29-1B7C-47F4-B5A3-5AA1C45C8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50494"/>
              </p:ext>
            </p:extLst>
          </p:nvPr>
        </p:nvGraphicFramePr>
        <p:xfrm>
          <a:off x="5508864" y="324663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864" y="3246632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E2BD63C-C018-44B8-8E04-303FE7702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19048"/>
              </p:ext>
            </p:extLst>
          </p:nvPr>
        </p:nvGraphicFramePr>
        <p:xfrm>
          <a:off x="1084060" y="3575501"/>
          <a:ext cx="751676" cy="150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5" imgW="101520" imgH="203040" progId="Equation.DSMT4">
                  <p:embed/>
                </p:oleObj>
              </mc:Choice>
              <mc:Fallback>
                <p:oleObj name="Equation" r:id="rId5" imgW="101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060" y="3575501"/>
                        <a:ext cx="751676" cy="150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6E96F4D-E8F9-46F9-8CA1-CC187C86ADE0}"/>
              </a:ext>
            </a:extLst>
          </p:cNvPr>
          <p:cNvSpPr txBox="1"/>
          <p:nvPr/>
        </p:nvSpPr>
        <p:spPr>
          <a:xfrm>
            <a:off x="1681617" y="3773179"/>
            <a:ext cx="293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发布或更改自己的车辆信息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F5AA4F-7EB4-4240-A482-D6DDB5E6FAD4}"/>
              </a:ext>
            </a:extLst>
          </p:cNvPr>
          <p:cNvSpPr txBox="1"/>
          <p:nvPr/>
        </p:nvSpPr>
        <p:spPr>
          <a:xfrm>
            <a:off x="1743771" y="4497716"/>
            <a:ext cx="67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接单：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60BEDB-B67A-4F4B-BFD8-BD3A284FCF40}"/>
              </a:ext>
            </a:extLst>
          </p:cNvPr>
          <p:cNvSpPr txBox="1"/>
          <p:nvPr/>
        </p:nvSpPr>
        <p:spPr>
          <a:xfrm>
            <a:off x="4905983" y="3773179"/>
            <a:ext cx="2361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更快更合适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4A1A1C-405E-4A23-A36B-E837B54CE1FD}"/>
              </a:ext>
            </a:extLst>
          </p:cNvPr>
          <p:cNvSpPr txBox="1"/>
          <p:nvPr/>
        </p:nvSpPr>
        <p:spPr>
          <a:xfrm>
            <a:off x="2495447" y="4498128"/>
            <a:ext cx="204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车货匹配推荐算法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B60631-292E-47EC-A890-07835614AEAB}"/>
              </a:ext>
            </a:extLst>
          </p:cNvPr>
          <p:cNvGrpSpPr/>
          <p:nvPr/>
        </p:nvGrpSpPr>
        <p:grpSpPr>
          <a:xfrm>
            <a:off x="4573909" y="4259496"/>
            <a:ext cx="4660490" cy="898241"/>
            <a:chOff x="4555529" y="4268686"/>
            <a:chExt cx="4660490" cy="89824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1844002-2843-4D01-AF27-B83F63D95075}"/>
                </a:ext>
              </a:extLst>
            </p:cNvPr>
            <p:cNvSpPr txBox="1"/>
            <p:nvPr/>
          </p:nvSpPr>
          <p:spPr>
            <a:xfrm>
              <a:off x="4555529" y="4268686"/>
              <a:ext cx="2926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</a:t>
              </a:r>
              <a:r>
                <a:rPr lang="zh-CN" altLang="en-US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订单发布者接单申请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6A63A3B-5C99-4A65-9A5D-CB977B864B0C}"/>
                </a:ext>
              </a:extLst>
            </p:cNvPr>
            <p:cNvSpPr txBox="1"/>
            <p:nvPr/>
          </p:nvSpPr>
          <p:spPr>
            <a:xfrm>
              <a:off x="4555529" y="4797595"/>
              <a:ext cx="46604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订单发布者</a:t>
              </a:r>
              <a:r>
                <a:rPr lang="zh-CN" altLang="en-US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司机接单申请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221DB11-AD64-4427-9E5F-2511200BA1B7}"/>
              </a:ext>
            </a:extLst>
          </p:cNvPr>
          <p:cNvSpPr txBox="1"/>
          <p:nvPr/>
        </p:nvSpPr>
        <p:spPr>
          <a:xfrm>
            <a:off x="7902858" y="4253519"/>
            <a:ext cx="1177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+</a:t>
            </a: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56F182-09F7-4572-9CF8-37C29CB1C528}"/>
              </a:ext>
            </a:extLst>
          </p:cNvPr>
          <p:cNvSpPr txBox="1"/>
          <p:nvPr/>
        </p:nvSpPr>
        <p:spPr>
          <a:xfrm>
            <a:off x="4559970" y="3769607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F5184B2-63E0-4EC4-9F4B-154F758B4960}"/>
              </a:ext>
            </a:extLst>
          </p:cNvPr>
          <p:cNvSpPr txBox="1"/>
          <p:nvPr/>
        </p:nvSpPr>
        <p:spPr>
          <a:xfrm>
            <a:off x="7485052" y="4562600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7ECDAF3-8B3F-4ADD-9770-97796889E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15184"/>
              </p:ext>
            </p:extLst>
          </p:nvPr>
        </p:nvGraphicFramePr>
        <p:xfrm>
          <a:off x="4282030" y="4253519"/>
          <a:ext cx="464288" cy="92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5" imgW="101520" imgH="203040" progId="Equation.DSMT4">
                  <p:embed/>
                </p:oleObj>
              </mc:Choice>
              <mc:Fallback>
                <p:oleObj name="Equation" r:id="rId5" imgW="10152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2BD63C-C018-44B8-8E04-303FE77024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2030" y="4253519"/>
                        <a:ext cx="464288" cy="92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05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31AD94E-14BB-4157-A4BE-72E7EF448AD7}"/>
              </a:ext>
            </a:extLst>
          </p:cNvPr>
          <p:cNvSpPr/>
          <p:nvPr/>
        </p:nvSpPr>
        <p:spPr>
          <a:xfrm>
            <a:off x="324764" y="970214"/>
            <a:ext cx="60823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新型平台模式设计与介绍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EEED8D-6906-4C78-B0EF-3C0FF64CBC94}"/>
              </a:ext>
            </a:extLst>
          </p:cNvPr>
          <p:cNvSpPr txBox="1"/>
          <p:nvPr/>
        </p:nvSpPr>
        <p:spPr>
          <a:xfrm>
            <a:off x="324764" y="1783834"/>
            <a:ext cx="357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运输与信息共享部分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F04C6-4DD6-44A6-AE39-84D6FCA845C6}"/>
              </a:ext>
            </a:extLst>
          </p:cNvPr>
          <p:cNvSpPr txBox="1"/>
          <p:nvPr/>
        </p:nvSpPr>
        <p:spPr>
          <a:xfrm>
            <a:off x="3898900" y="2153166"/>
            <a:ext cx="131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货物装载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B79AA-933D-4094-95FF-02F1CE9AA798}"/>
              </a:ext>
            </a:extLst>
          </p:cNvPr>
          <p:cNvSpPr txBox="1"/>
          <p:nvPr/>
        </p:nvSpPr>
        <p:spPr>
          <a:xfrm>
            <a:off x="3898900" y="2625732"/>
            <a:ext cx="353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检查订单状态：实时位置更新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0CEAE4-40D6-4264-A149-F920BCA8EC05}"/>
              </a:ext>
            </a:extLst>
          </p:cNvPr>
          <p:cNvSpPr txBox="1"/>
          <p:nvPr/>
        </p:nvSpPr>
        <p:spPr>
          <a:xfrm>
            <a:off x="3898900" y="3098298"/>
            <a:ext cx="2703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收货人验收：数字签名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0422F2-FCB8-43BF-8FC1-EE9F4B816A2E}"/>
              </a:ext>
            </a:extLst>
          </p:cNvPr>
          <p:cNvSpPr txBox="1"/>
          <p:nvPr/>
        </p:nvSpPr>
        <p:spPr>
          <a:xfrm>
            <a:off x="3898900" y="3570864"/>
            <a:ext cx="204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交易部分：转账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D77679-12D7-41E1-A99E-26A0921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20" y="2153166"/>
            <a:ext cx="2040769" cy="2373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B87EF0-5AEC-450B-8AFD-E2C8AA3E5E1D}"/>
              </a:ext>
            </a:extLst>
          </p:cNvPr>
          <p:cNvSpPr txBox="1"/>
          <p:nvPr/>
        </p:nvSpPr>
        <p:spPr>
          <a:xfrm>
            <a:off x="324764" y="4526191"/>
            <a:ext cx="354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交易与评分模块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31E501-1708-460E-A022-13F678BC2772}"/>
              </a:ext>
            </a:extLst>
          </p:cNvPr>
          <p:cNvSpPr txBox="1"/>
          <p:nvPr/>
        </p:nvSpPr>
        <p:spPr>
          <a:xfrm>
            <a:off x="324764" y="5370005"/>
            <a:ext cx="11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安全送达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F2E613-BABC-4D2A-AF79-181B59A0821F}"/>
              </a:ext>
            </a:extLst>
          </p:cNvPr>
          <p:cNvSpPr txBox="1"/>
          <p:nvPr/>
        </p:nvSpPr>
        <p:spPr>
          <a:xfrm>
            <a:off x="1575195" y="5370005"/>
            <a:ext cx="11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转账申请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AFC77-DF1D-44CF-BB38-C4CD6D6B34AF}"/>
              </a:ext>
            </a:extLst>
          </p:cNvPr>
          <p:cNvSpPr txBox="1"/>
          <p:nvPr/>
        </p:nvSpPr>
        <p:spPr>
          <a:xfrm>
            <a:off x="2891360" y="5518454"/>
            <a:ext cx="3235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发布者的对应的地址余额充足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646DFA-2C8A-4CDF-90E2-866FBB8C2DD1}"/>
              </a:ext>
            </a:extLst>
          </p:cNvPr>
          <p:cNvSpPr txBox="1"/>
          <p:nvPr/>
        </p:nvSpPr>
        <p:spPr>
          <a:xfrm>
            <a:off x="6280348" y="5370005"/>
            <a:ext cx="180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数字签名并广播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3C66C4-F0AF-4CEA-AE29-45F0F2EEE655}"/>
              </a:ext>
            </a:extLst>
          </p:cNvPr>
          <p:cNvSpPr txBox="1"/>
          <p:nvPr/>
        </p:nvSpPr>
        <p:spPr>
          <a:xfrm>
            <a:off x="3190198" y="5149122"/>
            <a:ext cx="247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用户同意进行转账操作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7E9867-2185-4E2E-8264-636FA0EBFE3D}"/>
              </a:ext>
            </a:extLst>
          </p:cNvPr>
          <p:cNvSpPr txBox="1"/>
          <p:nvPr/>
        </p:nvSpPr>
        <p:spPr>
          <a:xfrm>
            <a:off x="1285102" y="5370005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8918BD-3A9F-4AE6-A377-245A2965EFF9}"/>
              </a:ext>
            </a:extLst>
          </p:cNvPr>
          <p:cNvSpPr txBox="1"/>
          <p:nvPr/>
        </p:nvSpPr>
        <p:spPr>
          <a:xfrm>
            <a:off x="2571879" y="5370005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A9E5E9-8B6D-42BE-AB05-9A65D4DA19BC}"/>
              </a:ext>
            </a:extLst>
          </p:cNvPr>
          <p:cNvSpPr txBox="1"/>
          <p:nvPr/>
        </p:nvSpPr>
        <p:spPr>
          <a:xfrm>
            <a:off x="5939669" y="5371003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98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31AD94E-14BB-4157-A4BE-72E7EF448AD7}"/>
              </a:ext>
            </a:extLst>
          </p:cNvPr>
          <p:cNvSpPr/>
          <p:nvPr/>
        </p:nvSpPr>
        <p:spPr>
          <a:xfrm>
            <a:off x="324763" y="970214"/>
            <a:ext cx="6925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区块链技术在该平台中的应用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EEED8D-6906-4C78-B0EF-3C0FF64CBC94}"/>
              </a:ext>
            </a:extLst>
          </p:cNvPr>
          <p:cNvSpPr txBox="1"/>
          <p:nvPr/>
        </p:nvSpPr>
        <p:spPr>
          <a:xfrm>
            <a:off x="324764" y="1783834"/>
            <a:ext cx="117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5F423-4293-4D31-9BFB-D70434816DFF}"/>
              </a:ext>
            </a:extLst>
          </p:cNvPr>
          <p:cNvSpPr txBox="1"/>
          <p:nvPr/>
        </p:nvSpPr>
        <p:spPr>
          <a:xfrm>
            <a:off x="318862" y="2830181"/>
            <a:ext cx="177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并行链和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7E6692-4B76-4885-9FBE-27C9126D786F}"/>
              </a:ext>
            </a:extLst>
          </p:cNvPr>
          <p:cNvSpPr txBox="1"/>
          <p:nvPr/>
        </p:nvSpPr>
        <p:spPr>
          <a:xfrm>
            <a:off x="342175" y="3266955"/>
            <a:ext cx="232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免费加入与执行合约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80608-5CD6-4974-8718-822339CCC6C9}"/>
              </a:ext>
            </a:extLst>
          </p:cNvPr>
          <p:cNvSpPr txBox="1"/>
          <p:nvPr/>
        </p:nvSpPr>
        <p:spPr>
          <a:xfrm>
            <a:off x="324763" y="2392767"/>
            <a:ext cx="7373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：作为操作系统的底层，构建各种各样智能合约应用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EFCAF-CAC6-40A7-8199-029F1F0A102C}"/>
              </a:ext>
            </a:extLst>
          </p:cNvPr>
          <p:cNvSpPr txBox="1"/>
          <p:nvPr/>
        </p:nvSpPr>
        <p:spPr>
          <a:xfrm>
            <a:off x="2287176" y="2830840"/>
            <a:ext cx="255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延迟小，数据吞吐量大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89ACD2-1EF9-41F5-83F3-90F38D2BD257}"/>
              </a:ext>
            </a:extLst>
          </p:cNvPr>
          <p:cNvSpPr txBox="1"/>
          <p:nvPr/>
        </p:nvSpPr>
        <p:spPr>
          <a:xfrm>
            <a:off x="1993099" y="2830181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ADC281-6A4E-4DF8-ADE0-EB59FEA341EB}"/>
              </a:ext>
            </a:extLst>
          </p:cNvPr>
          <p:cNvSpPr txBox="1"/>
          <p:nvPr/>
        </p:nvSpPr>
        <p:spPr>
          <a:xfrm>
            <a:off x="5091747" y="2838904"/>
            <a:ext cx="2364750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突破传统低效率难题！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BEC447-B072-4F9D-8FB1-5DC85D620E78}"/>
              </a:ext>
            </a:extLst>
          </p:cNvPr>
          <p:cNvSpPr txBox="1"/>
          <p:nvPr/>
        </p:nvSpPr>
        <p:spPr>
          <a:xfrm>
            <a:off x="2866950" y="3266955"/>
            <a:ext cx="3297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大大降低了部署与运行的成本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84DA39-75F3-4A56-94CB-C3D879E04FDE}"/>
              </a:ext>
            </a:extLst>
          </p:cNvPr>
          <p:cNvSpPr txBox="1"/>
          <p:nvPr/>
        </p:nvSpPr>
        <p:spPr>
          <a:xfrm>
            <a:off x="2540199" y="3266955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D72252-1DDA-4582-BE05-F08E2A95668D}"/>
              </a:ext>
            </a:extLst>
          </p:cNvPr>
          <p:cNvSpPr txBox="1"/>
          <p:nvPr/>
        </p:nvSpPr>
        <p:spPr>
          <a:xfrm>
            <a:off x="342175" y="3809071"/>
            <a:ext cx="117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3F1F74-AF0D-4280-8C3F-37D5C97E6920}"/>
              </a:ext>
            </a:extLst>
          </p:cNvPr>
          <p:cNvSpPr txBox="1"/>
          <p:nvPr/>
        </p:nvSpPr>
        <p:spPr>
          <a:xfrm>
            <a:off x="342173" y="4187837"/>
            <a:ext cx="490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基于角色权限管理和账户恢复功能的账户体系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DDCEC6-C0B7-4262-A9A6-0D51B7292F09}"/>
              </a:ext>
            </a:extLst>
          </p:cNvPr>
          <p:cNvSpPr txBox="1"/>
          <p:nvPr/>
        </p:nvSpPr>
        <p:spPr>
          <a:xfrm>
            <a:off x="333473" y="4769723"/>
            <a:ext cx="117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F9792C-88B1-4B27-B00B-18C84E2A7E03}"/>
              </a:ext>
            </a:extLst>
          </p:cNvPr>
          <p:cNvSpPr txBox="1"/>
          <p:nvPr/>
        </p:nvSpPr>
        <p:spPr>
          <a:xfrm>
            <a:off x="92839" y="5367587"/>
            <a:ext cx="334858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传统（如以太坊和比特币）：采用地址识别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2325A2-3A47-4F83-99C8-472E1C61A5EF}"/>
              </a:ext>
            </a:extLst>
          </p:cNvPr>
          <p:cNvSpPr txBox="1"/>
          <p:nvPr/>
        </p:nvSpPr>
        <p:spPr>
          <a:xfrm rot="5400000">
            <a:off x="918998" y="5006724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BE4DA2-978E-429B-AFBC-1899CD983481}"/>
              </a:ext>
            </a:extLst>
          </p:cNvPr>
          <p:cNvSpPr txBox="1"/>
          <p:nvPr/>
        </p:nvSpPr>
        <p:spPr>
          <a:xfrm>
            <a:off x="1819593" y="4769723"/>
            <a:ext cx="3424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的部署优势：权限（私钥）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714111-E10E-4373-BBFF-D6B95429E890}"/>
              </a:ext>
            </a:extLst>
          </p:cNvPr>
          <p:cNvSpPr txBox="1"/>
          <p:nvPr/>
        </p:nvSpPr>
        <p:spPr>
          <a:xfrm>
            <a:off x="1432485" y="4769723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F3B3399-46C5-4736-82FA-F3B4BA436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61231"/>
              </p:ext>
            </p:extLst>
          </p:nvPr>
        </p:nvGraphicFramePr>
        <p:xfrm>
          <a:off x="4953628" y="4483426"/>
          <a:ext cx="471948" cy="94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4" imgW="101520" imgH="203040" progId="Equation.DSMT4">
                  <p:embed/>
                </p:oleObj>
              </mc:Choice>
              <mc:Fallback>
                <p:oleObj name="Equation" r:id="rId4" imgW="10152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2BD63C-C018-44B8-8E04-303FE77024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628" y="4483426"/>
                        <a:ext cx="471948" cy="943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953696BA-90BE-4E1D-8117-9DA458C3A301}"/>
              </a:ext>
            </a:extLst>
          </p:cNvPr>
          <p:cNvSpPr txBox="1"/>
          <p:nvPr/>
        </p:nvSpPr>
        <p:spPr>
          <a:xfrm>
            <a:off x="5362713" y="4528037"/>
            <a:ext cx="15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FCCFA2-7EF8-4249-BAA0-F9896868E656}"/>
              </a:ext>
            </a:extLst>
          </p:cNvPr>
          <p:cNvSpPr txBox="1"/>
          <p:nvPr/>
        </p:nvSpPr>
        <p:spPr>
          <a:xfrm>
            <a:off x="5362713" y="4964811"/>
            <a:ext cx="15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DCE448-7668-4A4B-9B15-A9F796D4361A}"/>
              </a:ext>
            </a:extLst>
          </p:cNvPr>
          <p:cNvSpPr txBox="1"/>
          <p:nvPr/>
        </p:nvSpPr>
        <p:spPr>
          <a:xfrm>
            <a:off x="6382710" y="4507049"/>
            <a:ext cx="457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可以对账户进行任何修改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F2F5DA-1FDC-4D55-9707-5378C7C2A330}"/>
              </a:ext>
            </a:extLst>
          </p:cNvPr>
          <p:cNvSpPr txBox="1"/>
          <p:nvPr/>
        </p:nvSpPr>
        <p:spPr>
          <a:xfrm>
            <a:off x="5362713" y="5743731"/>
            <a:ext cx="209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真实性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FF82EA-B4F4-426A-9B4E-D94A37A2D1C7}"/>
              </a:ext>
            </a:extLst>
          </p:cNvPr>
          <p:cNvSpPr txBox="1"/>
          <p:nvPr/>
        </p:nvSpPr>
        <p:spPr>
          <a:xfrm>
            <a:off x="3921495" y="5733690"/>
            <a:ext cx="118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阈值机制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CDC734-9CC5-4138-B4B2-4D26256B15EA}"/>
              </a:ext>
            </a:extLst>
          </p:cNvPr>
          <p:cNvSpPr txBox="1"/>
          <p:nvPr/>
        </p:nvSpPr>
        <p:spPr>
          <a:xfrm rot="5400000">
            <a:off x="4092627" y="5107034"/>
            <a:ext cx="606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3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F04690-0D25-4207-8DF8-43845D14DF6E}"/>
              </a:ext>
            </a:extLst>
          </p:cNvPr>
          <p:cNvSpPr txBox="1"/>
          <p:nvPr/>
        </p:nvSpPr>
        <p:spPr>
          <a:xfrm>
            <a:off x="4994923" y="5736734"/>
            <a:ext cx="38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075D3E9-B401-4344-8BDA-D81F5EA72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99360"/>
              </p:ext>
            </p:extLst>
          </p:nvPr>
        </p:nvGraphicFramePr>
        <p:xfrm>
          <a:off x="6061424" y="4770221"/>
          <a:ext cx="371873" cy="90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101520" imgH="203040" progId="Equation.DSMT4">
                  <p:embed/>
                </p:oleObj>
              </mc:Choice>
              <mc:Fallback>
                <p:oleObj name="Equation" r:id="rId4" imgW="101520" imgH="2030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F3B3399-46C5-4736-82FA-F3B4BA436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1424" y="4770221"/>
                        <a:ext cx="371873" cy="906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6C8146B-D3E0-4094-9E1A-2652C60063C2}"/>
              </a:ext>
            </a:extLst>
          </p:cNvPr>
          <p:cNvGrpSpPr/>
          <p:nvPr/>
        </p:nvGrpSpPr>
        <p:grpSpPr>
          <a:xfrm>
            <a:off x="6410002" y="4819865"/>
            <a:ext cx="5790216" cy="948859"/>
            <a:chOff x="7324407" y="4829055"/>
            <a:chExt cx="5790216" cy="94885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63C4AC4-6B04-4253-8C24-AB848BC053E8}"/>
                </a:ext>
              </a:extLst>
            </p:cNvPr>
            <p:cNvSpPr txBox="1"/>
            <p:nvPr/>
          </p:nvSpPr>
          <p:spPr>
            <a:xfrm>
              <a:off x="7324407" y="5123076"/>
              <a:ext cx="57902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执行智能合约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EB84277-8111-48D0-B102-0542569017D2}"/>
                </a:ext>
              </a:extLst>
            </p:cNvPr>
            <p:cNvSpPr txBox="1"/>
            <p:nvPr/>
          </p:nvSpPr>
          <p:spPr>
            <a:xfrm>
              <a:off x="7324407" y="4829055"/>
              <a:ext cx="5386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转移资金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5A5901-5312-4356-91ED-FF52311761CF}"/>
                </a:ext>
              </a:extLst>
            </p:cNvPr>
            <p:cNvSpPr txBox="1"/>
            <p:nvPr/>
          </p:nvSpPr>
          <p:spPr>
            <a:xfrm>
              <a:off x="7324407" y="5408582"/>
              <a:ext cx="34169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为区块生产者投票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75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58642-4630-4F22-8C38-E3FD559A534F}"/>
              </a:ext>
            </a:extLst>
          </p:cNvPr>
          <p:cNvSpPr/>
          <p:nvPr/>
        </p:nvSpPr>
        <p:spPr>
          <a:xfrm>
            <a:off x="324763" y="970214"/>
            <a:ext cx="6925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区块链技术在该平台中的应用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8F7FBE-742F-4B9D-87D8-C9FDF7EB9B90}"/>
              </a:ext>
            </a:extLst>
          </p:cNvPr>
          <p:cNvSpPr txBox="1"/>
          <p:nvPr/>
        </p:nvSpPr>
        <p:spPr>
          <a:xfrm>
            <a:off x="324764" y="1783834"/>
            <a:ext cx="117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CE4228-A7E3-441A-8EE0-E74FB96B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" y="2258900"/>
            <a:ext cx="5345700" cy="3988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145B0-9907-4607-BCAC-181099FDB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81" y="1678100"/>
            <a:ext cx="3545717" cy="2113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D9DE6-5F12-42E8-9A14-78A6660D7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113" y="3791954"/>
            <a:ext cx="958034" cy="2148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E2967B-FA90-4876-A502-301314DF1115}"/>
              </a:ext>
            </a:extLst>
          </p:cNvPr>
          <p:cNvSpPr txBox="1"/>
          <p:nvPr/>
        </p:nvSpPr>
        <p:spPr>
          <a:xfrm>
            <a:off x="6285713" y="4054693"/>
            <a:ext cx="1701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数字摘要化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8750C2-285C-447A-BA42-D931F2857A08}"/>
              </a:ext>
            </a:extLst>
          </p:cNvPr>
          <p:cNvSpPr txBox="1"/>
          <p:nvPr/>
        </p:nvSpPr>
        <p:spPr>
          <a:xfrm>
            <a:off x="6282433" y="4414549"/>
            <a:ext cx="179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使用私钥加密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5DB868-9F37-43E5-9D97-D9B30B20B956}"/>
              </a:ext>
            </a:extLst>
          </p:cNvPr>
          <p:cNvSpPr txBox="1"/>
          <p:nvPr/>
        </p:nvSpPr>
        <p:spPr>
          <a:xfrm>
            <a:off x="6269497" y="4762507"/>
            <a:ext cx="19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向其他节点广播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AE176C-EC87-42BB-B23B-AAB19236E489}"/>
              </a:ext>
            </a:extLst>
          </p:cNvPr>
          <p:cNvSpPr txBox="1"/>
          <p:nvPr/>
        </p:nvSpPr>
        <p:spPr>
          <a:xfrm>
            <a:off x="6270234" y="5228168"/>
            <a:ext cx="399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发送者公钥解密数字签名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0ECAFA-AA98-4313-8B6C-3C654618AB96}"/>
              </a:ext>
            </a:extLst>
          </p:cNvPr>
          <p:cNvSpPr txBox="1"/>
          <p:nvPr/>
        </p:nvSpPr>
        <p:spPr>
          <a:xfrm>
            <a:off x="6271212" y="5570236"/>
            <a:ext cx="16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散列值对比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EE24B0-7007-420B-917B-7C76EDF8DC52}"/>
              </a:ext>
            </a:extLst>
          </p:cNvPr>
          <p:cNvSpPr txBox="1"/>
          <p:nvPr/>
        </p:nvSpPr>
        <p:spPr>
          <a:xfrm>
            <a:off x="6269497" y="5936130"/>
            <a:ext cx="2058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通过签名验证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0B2574-3FC3-410B-AE42-0555F1770815}"/>
              </a:ext>
            </a:extLst>
          </p:cNvPr>
          <p:cNvCxnSpPr>
            <a:cxnSpLocks/>
          </p:cNvCxnSpPr>
          <p:nvPr/>
        </p:nvCxnSpPr>
        <p:spPr>
          <a:xfrm>
            <a:off x="6038391" y="5163728"/>
            <a:ext cx="30038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D786274-8987-4BAC-9E54-54869E8E3CC7}"/>
              </a:ext>
            </a:extLst>
          </p:cNvPr>
          <p:cNvSpPr txBox="1"/>
          <p:nvPr/>
        </p:nvSpPr>
        <p:spPr>
          <a:xfrm>
            <a:off x="5537733" y="5228168"/>
            <a:ext cx="6463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57B9C0-C6C9-476F-A630-F88B4FC260FD}"/>
              </a:ext>
            </a:extLst>
          </p:cNvPr>
          <p:cNvSpPr txBox="1"/>
          <p:nvPr/>
        </p:nvSpPr>
        <p:spPr>
          <a:xfrm>
            <a:off x="5537954" y="4058852"/>
            <a:ext cx="6463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355861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1A948A-1BFA-4C96-8DA6-E07347880096}"/>
              </a:ext>
            </a:extLst>
          </p:cNvPr>
          <p:cNvSpPr/>
          <p:nvPr/>
        </p:nvSpPr>
        <p:spPr>
          <a:xfrm>
            <a:off x="324763" y="970214"/>
            <a:ext cx="6925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IPFS</a:t>
            </a:r>
            <a:r>
              <a:rPr lang="zh-CN" altLang="en-US" sz="40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技术在该平台中的应用</a:t>
            </a:r>
            <a:endParaRPr lang="zh-CN" altLang="en-US" sz="4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33C3CB-F444-416A-8082-F0E07646577B}"/>
              </a:ext>
            </a:extLst>
          </p:cNvPr>
          <p:cNvSpPr txBox="1"/>
          <p:nvPr/>
        </p:nvSpPr>
        <p:spPr>
          <a:xfrm>
            <a:off x="389507" y="1759172"/>
            <a:ext cx="117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E2BAD5-F54D-46EB-A34B-94F79440FB80}"/>
              </a:ext>
            </a:extLst>
          </p:cNvPr>
          <p:cNvSpPr txBox="1"/>
          <p:nvPr/>
        </p:nvSpPr>
        <p:spPr>
          <a:xfrm>
            <a:off x="389507" y="2209576"/>
            <a:ext cx="541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星际文件系统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,Inter Planetary File System)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4D6F7E-DAE5-43E3-8C35-03AB74CBD1E1}"/>
              </a:ext>
            </a:extLst>
          </p:cNvPr>
          <p:cNvSpPr txBox="1"/>
          <p:nvPr/>
        </p:nvSpPr>
        <p:spPr>
          <a:xfrm>
            <a:off x="2254973" y="2659980"/>
            <a:ext cx="49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持久且分布式存储和共享文件的网络传输协议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695ADB-CE85-47BB-9E44-3E105BD99F26}"/>
              </a:ext>
            </a:extLst>
          </p:cNvPr>
          <p:cNvSpPr txBox="1"/>
          <p:nvPr/>
        </p:nvSpPr>
        <p:spPr>
          <a:xfrm>
            <a:off x="2254973" y="3011971"/>
            <a:ext cx="368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内容可寻址的对等超媒体分发协议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0C7DE0-84B0-4675-B59B-1CD5A4052717}"/>
              </a:ext>
            </a:extLst>
          </p:cNvPr>
          <p:cNvSpPr txBox="1"/>
          <p:nvPr/>
        </p:nvSpPr>
        <p:spPr>
          <a:xfrm>
            <a:off x="2254973" y="3363961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BC2391-4BA1-4FFF-B8BE-18FAA9FB8C14}"/>
              </a:ext>
            </a:extLst>
          </p:cNvPr>
          <p:cNvSpPr txBox="1"/>
          <p:nvPr/>
        </p:nvSpPr>
        <p:spPr>
          <a:xfrm>
            <a:off x="2156212" y="4391474"/>
            <a:ext cx="1119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永久存储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011DD-1B22-47E7-A7AA-A8A9F8CE9A7C}"/>
              </a:ext>
            </a:extLst>
          </p:cNvPr>
          <p:cNvSpPr txBox="1"/>
          <p:nvPr/>
        </p:nvSpPr>
        <p:spPr>
          <a:xfrm>
            <a:off x="389507" y="3825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储存状态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1347E2-F595-428E-97F0-75FE94B00CBE}"/>
              </a:ext>
            </a:extLst>
          </p:cNvPr>
          <p:cNvSpPr txBox="1"/>
          <p:nvPr/>
        </p:nvSpPr>
        <p:spPr>
          <a:xfrm>
            <a:off x="4876261" y="4391474"/>
            <a:ext cx="1119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047183-4B2D-4936-9C8B-A34A103014B9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3276061" y="4576140"/>
            <a:ext cx="16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784CFCC-CF71-4FF5-BCCE-33CEDF7E49F6}"/>
              </a:ext>
            </a:extLst>
          </p:cNvPr>
          <p:cNvSpPr txBox="1"/>
          <p:nvPr/>
        </p:nvSpPr>
        <p:spPr>
          <a:xfrm>
            <a:off x="3773438" y="4342274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D6F2C8-3424-43EB-B3FE-4D3AF30595C6}"/>
              </a:ext>
            </a:extLst>
          </p:cNvPr>
          <p:cNvSpPr txBox="1"/>
          <p:nvPr/>
        </p:nvSpPr>
        <p:spPr>
          <a:xfrm>
            <a:off x="389507" y="4925869"/>
            <a:ext cx="117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D73C68-C00F-41FD-96F8-22DB0DF6CE4E}"/>
              </a:ext>
            </a:extLst>
          </p:cNvPr>
          <p:cNvSpPr txBox="1"/>
          <p:nvPr/>
        </p:nvSpPr>
        <p:spPr>
          <a:xfrm>
            <a:off x="2146763" y="5431342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寻址（不可变内容寻址）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4A792C-D892-400F-87FE-0527D082BBC6}"/>
              </a:ext>
            </a:extLst>
          </p:cNvPr>
          <p:cNvSpPr txBox="1"/>
          <p:nvPr/>
        </p:nvSpPr>
        <p:spPr>
          <a:xfrm>
            <a:off x="2146763" y="5864405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SHIPNS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寻址（可变内容寻址）</a:t>
            </a:r>
          </a:p>
        </p:txBody>
      </p:sp>
    </p:spTree>
    <p:extLst>
      <p:ext uri="{BB962C8B-B14F-4D97-AF65-F5344CB8AC3E}">
        <p14:creationId xmlns:p14="http://schemas.microsoft.com/office/powerpoint/2010/main" val="257526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913</Words>
  <Application>Microsoft Office PowerPoint</Application>
  <PresentationFormat>全屏显示(4:3)</PresentationFormat>
  <Paragraphs>181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等线 Light</vt:lpstr>
      <vt:lpstr>方正大黑简体</vt:lpstr>
      <vt:lpstr>方正兰亭黑简体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24k 咸鱼</dc:creator>
  <cp:lastModifiedBy>郑 力文</cp:lastModifiedBy>
  <cp:revision>71</cp:revision>
  <dcterms:created xsi:type="dcterms:W3CDTF">2022-01-08T10:15:11Z</dcterms:created>
  <dcterms:modified xsi:type="dcterms:W3CDTF">2022-01-09T14:25:25Z</dcterms:modified>
</cp:coreProperties>
</file>