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viewer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0" r:id="rId2"/>
    <p:sldId id="478" r:id="rId3"/>
    <p:sldId id="486" r:id="rId4"/>
    <p:sldId id="487" r:id="rId5"/>
    <p:sldId id="488" r:id="rId6"/>
    <p:sldId id="489" r:id="rId7"/>
    <p:sldId id="491" r:id="rId8"/>
    <p:sldId id="494" r:id="rId9"/>
    <p:sldId id="492" r:id="rId10"/>
    <p:sldId id="495" r:id="rId11"/>
    <p:sldId id="493" r:id="rId12"/>
    <p:sldId id="498" r:id="rId13"/>
    <p:sldId id="499" r:id="rId14"/>
    <p:sldId id="501" r:id="rId15"/>
    <p:sldId id="503" r:id="rId16"/>
    <p:sldId id="504" r:id="rId17"/>
    <p:sldId id="496" r:id="rId18"/>
    <p:sldId id="497" r:id="rId19"/>
    <p:sldId id="485" r:id="rId20"/>
  </p:sldIdLst>
  <p:sldSz cx="12190413" cy="6859588"/>
  <p:notesSz cx="6797675" cy="9926638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968"/>
    <a:srgbClr val="1F4E79"/>
    <a:srgbClr val="1C80A0"/>
    <a:srgbClr val="3099B8"/>
    <a:srgbClr val="068E76"/>
    <a:srgbClr val="DD665E"/>
    <a:srgbClr val="509D8B"/>
    <a:srgbClr val="142D40"/>
    <a:srgbClr val="D98360"/>
    <a:srgbClr val="329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A2250-BAAF-46C2-B3D8-0F55D8594750}" v="1" dt="2023-05-05T06:34:45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76287" autoAdjust="0"/>
  </p:normalViewPr>
  <p:slideViewPr>
    <p:cSldViewPr snapToGrid="0" showGuides="1">
      <p:cViewPr>
        <p:scale>
          <a:sx n="75" d="100"/>
          <a:sy n="75" d="100"/>
        </p:scale>
        <p:origin x="220" y="236"/>
      </p:cViewPr>
      <p:guideLst>
        <p:guide orient="horz" pos="201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42" y="-84"/>
      </p:cViewPr>
      <p:guideLst>
        <p:guide orient="horz" pos="291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昌 史" userId="b9fe03b13ebc03ff" providerId="LiveId" clId="{B4DA2250-BAAF-46C2-B3D8-0F55D8594750}"/>
    <pc:docChg chg="undo custSel modSld">
      <pc:chgData name="金昌 史" userId="b9fe03b13ebc03ff" providerId="LiveId" clId="{B4DA2250-BAAF-46C2-B3D8-0F55D8594750}" dt="2023-05-05T07:02:53.657" v="21" actId="20577"/>
      <pc:docMkLst>
        <pc:docMk/>
      </pc:docMkLst>
      <pc:sldChg chg="modNotesTx">
        <pc:chgData name="金昌 史" userId="b9fe03b13ebc03ff" providerId="LiveId" clId="{B4DA2250-BAAF-46C2-B3D8-0F55D8594750}" dt="2023-05-05T06:33:14.958" v="0" actId="20577"/>
        <pc:sldMkLst>
          <pc:docMk/>
          <pc:sldMk cId="0" sldId="470"/>
        </pc:sldMkLst>
      </pc:sldChg>
      <pc:sldChg chg="modNotesTx">
        <pc:chgData name="金昌 史" userId="b9fe03b13ebc03ff" providerId="LiveId" clId="{B4DA2250-BAAF-46C2-B3D8-0F55D8594750}" dt="2023-05-05T06:35:05.086" v="17" actId="20577"/>
        <pc:sldMkLst>
          <pc:docMk/>
          <pc:sldMk cId="0" sldId="478"/>
        </pc:sldMkLst>
      </pc:sldChg>
      <pc:sldChg chg="modNotesTx">
        <pc:chgData name="金昌 史" userId="b9fe03b13ebc03ff" providerId="LiveId" clId="{B4DA2250-BAAF-46C2-B3D8-0F55D8594750}" dt="2023-05-05T06:33:17.334" v="1" actId="20577"/>
        <pc:sldMkLst>
          <pc:docMk/>
          <pc:sldMk cId="0" sldId="484"/>
        </pc:sldMkLst>
      </pc:sldChg>
      <pc:sldChg chg="modNotesTx">
        <pc:chgData name="金昌 史" userId="b9fe03b13ebc03ff" providerId="LiveId" clId="{B4DA2250-BAAF-46C2-B3D8-0F55D8594750}" dt="2023-05-05T06:34:54.610" v="7" actId="20577"/>
        <pc:sldMkLst>
          <pc:docMk/>
          <pc:sldMk cId="2078161716" sldId="486"/>
        </pc:sldMkLst>
      </pc:sldChg>
      <pc:sldChg chg="modSp mod">
        <pc:chgData name="金昌 史" userId="b9fe03b13ebc03ff" providerId="LiveId" clId="{B4DA2250-BAAF-46C2-B3D8-0F55D8594750}" dt="2023-05-05T07:02:53.657" v="21" actId="20577"/>
        <pc:sldMkLst>
          <pc:docMk/>
          <pc:sldMk cId="3174674167" sldId="494"/>
        </pc:sldMkLst>
        <pc:spChg chg="mod">
          <ac:chgData name="金昌 史" userId="b9fe03b13ebc03ff" providerId="LiveId" clId="{B4DA2250-BAAF-46C2-B3D8-0F55D8594750}" dt="2023-05-05T07:02:53.657" v="21" actId="20577"/>
          <ac:spMkLst>
            <pc:docMk/>
            <pc:sldMk cId="3174674167" sldId="494"/>
            <ac:spMk id="4" creationId="{93A2D661-AFB3-1A84-325C-E0FFFD1D7C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31E97-FB9B-4F3E-8D40-C6E032B959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8FCED-04B1-40E3-A8D9-148EB513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1425"/>
            <a:ext cx="59499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9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设计从资源占用上来看，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512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并行度的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DPU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在容错设计之后，整个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阵列的资源占用约是之前的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1.4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倍，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1024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并行度的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DPU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中有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，资源占用更低，约是之前的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1.3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倍。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76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这是我做过的一个课程项目，其中会用到很多三角函数和除法运算，这些都用硬件来实现</a:t>
                </a:r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首先三角函数我使用的是</a:t>
                </a:r>
                <a:r>
                  <a:rPr lang="en-US" altLang="zh-CN" sz="1800" dirty="0" err="1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cordic</a:t>
                </a:r>
                <a:r>
                  <a:rPr lang="zh-CN" altLang="zh-CN" sz="18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</a:t>
                </a:r>
                <a:endParaRPr lang="en-US" altLang="zh-CN" sz="18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p1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的坐标及旋转的夹角，我们可以得到</a:t>
                </a:r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P2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点的坐标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FPGA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Verilog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语言不支持三角函数运算。先考虑将旋转角</a:t>
                </a:r>
                <a:r>
                  <a:rPr lang="en-US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θ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细化成若干分固定大小的角度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66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66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66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zh-CN" altLang="zh-CN" sz="54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这是我做过的一个课程项目，当时老师给了我们一些选题，这些选题都是一些竞赛的题目</a:t>
                </a:r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我们组的选题是一个电机系统，这个系统中会用到很多三角函数和除法运算，这些都用硬件来实现</a:t>
                </a:r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我负责的部分是硬件加速的设计</a:t>
                </a:r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首先三角函数我使用的是</a:t>
                </a:r>
                <a:r>
                  <a:rPr lang="en-US" altLang="zh-CN" sz="1800" dirty="0" err="1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cordic</a:t>
                </a:r>
                <a:r>
                  <a:rPr lang="zh-CN" altLang="zh-CN" sz="18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</a:t>
                </a:r>
                <a:endParaRPr lang="en-US" altLang="zh-CN" sz="18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p1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的坐标及旋转的夹角，我们可以得到</a:t>
                </a:r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P2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点的坐标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(𝑥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〗_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2,𝑦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2)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FPGA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Verilog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语言不支持三角函数运算。先考虑将旋转角</a:t>
                </a:r>
                <a:r>
                  <a:rPr lang="en-US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θ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细化成若干分固定大小的角度</a:t>
                </a:r>
                <a:r>
                  <a:rPr lang="en-US" altLang="zh-CN" sz="66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zh-CN" altLang="zh-CN" sz="66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66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zh-CN" altLang="zh-CN" sz="54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3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根据该算法可以推导出这样的迭代公式，其中每次旋转的角度是固定的，使用时按需查表</a:t>
                </a:r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最终计算误差在</a:t>
                </a:r>
                <a:r>
                  <a:rPr lang="en-US" altLang="zh-CN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10^-4</a:t>
                </a:r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量级</a:t>
                </a:r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这是我做过的一个课程项目，当时老师给了我们一些选题，这些选题都是一些竞赛的题目</a:t>
                </a:r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我们组的选题是一个电机系统，这个系统中会用到很多三角函数和除法运算，这些都用硬件来实现</a:t>
                </a:r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我负责的部分是硬件加速的设计</a:t>
                </a:r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sz="66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首先三角函数我使用的是</a:t>
                </a:r>
                <a:r>
                  <a:rPr lang="en-US" altLang="zh-CN" sz="1800" dirty="0" err="1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cordic</a:t>
                </a:r>
                <a:r>
                  <a:rPr lang="zh-CN" altLang="zh-CN" sz="18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</a:t>
                </a:r>
                <a:endParaRPr lang="en-US" altLang="zh-CN" sz="18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p1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的坐标及旋转的夹角，我们可以得到</a:t>
                </a:r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P2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点的坐标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(𝑥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〗_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2,𝑦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2)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FPGA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Verilog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语言不支持三角函数运算。先考虑将旋转角</a:t>
                </a:r>
                <a:r>
                  <a:rPr lang="en-US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θ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细化成若干分固定大小的角度</a:t>
                </a:r>
                <a:r>
                  <a:rPr lang="en-US" altLang="zh-CN" sz="66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zh-CN" altLang="zh-CN" sz="66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66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zh-CN" altLang="zh-CN" sz="6600" kern="100" dirty="0">
                    <a:effectLst/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zh-CN" altLang="zh-CN" sz="54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sz="6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59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反正切函数：已知坐标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，求其向量对应的相角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（反正切），同样采用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cordic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算法，原理与上述相同。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6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蜂鸟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E203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RISC-V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架构，有一些预留的指令集。所以我将加速器模块通过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nice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接口，挂载到协处理器上，通过指令来调用相应的模块。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蜂鸟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E203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预定义了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Custom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指令类型，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custom-0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custom-1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custom-2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custom-3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，每种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Custom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Opcode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字段不同。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我使用预留的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custom3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指令组进行编码</a:t>
            </a:r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inst[6:0]=1111011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inst[14:12]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位为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Func3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字段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xd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xs1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xs2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比特位分别用于控制是否需要写目标寄存器</a:t>
            </a:r>
            <a:r>
              <a:rPr lang="en-US" altLang="zh-CN" sz="18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读源寄存器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rs1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rs2</a:t>
            </a:r>
          </a:p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指令的第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[31:25]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位为额外的编码空间，用于编码更多的指令，因此一种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Custom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指令组可以使用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funct7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区间编码出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条指令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我设计了三条指令，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sin cos </a:t>
            </a:r>
            <a:r>
              <a:rPr lang="en-US" altLang="zh-CN" sz="18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atan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92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将加速器接到协处理器的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nice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接口上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，通过一个简单的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valid-ready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握手信号，对指令进行解析，并进行相应的运算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0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最开始我参与了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Transactions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流程文档的编写</a:t>
            </a:r>
            <a:endParaRPr lang="en-US" altLang="zh-CN" sz="8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画了一些上述这样的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Transactions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流程图</a:t>
            </a:r>
            <a:endParaRPr lang="en-US" altLang="zh-CN" sz="8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RN0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发起一次</a:t>
            </a:r>
            <a:r>
              <a:rPr lang="en-US" altLang="zh-CN" sz="8800" b="0" i="0" dirty="0" err="1">
                <a:solidFill>
                  <a:srgbClr val="1F2328"/>
                </a:solidFill>
                <a:effectLst/>
                <a:latin typeface="-apple-system"/>
              </a:rPr>
              <a:t>ReadUnique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请求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，如果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HN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节点的字典中记录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RN1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节点的状态是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SC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（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share clean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）的</a:t>
            </a:r>
            <a:endParaRPr lang="en-US" altLang="zh-CN" sz="8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那么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HN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就会向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RN1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发送一个</a:t>
            </a:r>
            <a:r>
              <a:rPr lang="en-US" altLang="zh-CN" sz="8800" b="0" i="0" dirty="0" err="1">
                <a:solidFill>
                  <a:srgbClr val="1F2328"/>
                </a:solidFill>
                <a:effectLst/>
                <a:latin typeface="-apple-system"/>
              </a:rPr>
              <a:t>SnpUniqueFwd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的请求，但是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RN1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的节点状态其实是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Invalid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的</a:t>
            </a:r>
            <a:endParaRPr lang="en-US" altLang="zh-CN" sz="8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就会回一个</a:t>
            </a:r>
            <a:r>
              <a:rPr lang="en-US" altLang="zh-CN" sz="8800" b="0" i="0" dirty="0" err="1">
                <a:solidFill>
                  <a:srgbClr val="1F2328"/>
                </a:solidFill>
                <a:effectLst/>
                <a:latin typeface="-apple-system"/>
              </a:rPr>
              <a:t>SnpResp_I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，此时就需要向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SN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节点发送</a:t>
            </a:r>
            <a:r>
              <a:rPr lang="en-US" altLang="zh-CN" sz="8800" b="0" i="0" dirty="0" err="1">
                <a:solidFill>
                  <a:srgbClr val="1F2328"/>
                </a:solidFill>
                <a:effectLst/>
                <a:latin typeface="-apple-system"/>
              </a:rPr>
              <a:t>ReadNoSnp</a:t>
            </a:r>
            <a:endParaRPr lang="en-US" altLang="zh-CN" sz="8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如果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REQ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通道字段中</a:t>
            </a:r>
            <a:r>
              <a:rPr lang="en-US" altLang="zh-CN" sz="8800" b="0" i="0" dirty="0" err="1">
                <a:solidFill>
                  <a:srgbClr val="1F2328"/>
                </a:solidFill>
                <a:effectLst/>
                <a:latin typeface="-apple-system"/>
              </a:rPr>
              <a:t>AllowRetry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，且之前的</a:t>
            </a:r>
            <a:r>
              <a:rPr lang="en-US" altLang="zh-CN" sz="8800" b="0" i="0" dirty="0" err="1">
                <a:solidFill>
                  <a:srgbClr val="1F2328"/>
                </a:solidFill>
                <a:effectLst/>
                <a:latin typeface="-apple-system"/>
              </a:rPr>
              <a:t>ReadNoSnp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不成功的话，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SN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节点还会发送</a:t>
            </a:r>
            <a:r>
              <a:rPr lang="en-US" altLang="zh-CN" sz="8800" b="0" i="0" dirty="0" err="1">
                <a:solidFill>
                  <a:srgbClr val="1F2328"/>
                </a:solidFill>
                <a:effectLst/>
                <a:latin typeface="-apple-system"/>
              </a:rPr>
              <a:t>RetryAck</a:t>
            </a:r>
            <a:endParaRPr lang="en-US" altLang="zh-CN" sz="8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当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SN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节点可以被读取的时候，会发送</a:t>
            </a:r>
            <a:r>
              <a:rPr lang="en-US" altLang="zh-CN" sz="8800" b="0" i="0" dirty="0" err="1">
                <a:solidFill>
                  <a:srgbClr val="1F2328"/>
                </a:solidFill>
                <a:effectLst/>
                <a:latin typeface="-apple-system"/>
              </a:rPr>
              <a:t>PCrdGrant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，然后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HN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节点再重新发送</a:t>
            </a:r>
            <a:r>
              <a:rPr lang="en-US" altLang="zh-CN" sz="8800" b="0" i="0" dirty="0" err="1">
                <a:solidFill>
                  <a:srgbClr val="1F2328"/>
                </a:solidFill>
                <a:effectLst/>
                <a:latin typeface="-apple-system"/>
              </a:rPr>
              <a:t>ReadNoSnp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，之后返回数据给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RN0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同时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RN0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节点的状态变成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UC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，</a:t>
            </a:r>
            <a:r>
              <a:rPr lang="en-US" altLang="zh-CN" sz="8800" b="0" i="0" dirty="0">
                <a:solidFill>
                  <a:srgbClr val="1F2328"/>
                </a:solidFill>
                <a:effectLst/>
                <a:latin typeface="-apple-system"/>
              </a:rPr>
              <a:t>HN</a:t>
            </a:r>
            <a:r>
              <a:rPr lang="zh-CN" altLang="en-US" sz="8800" b="0" i="0" dirty="0">
                <a:solidFill>
                  <a:srgbClr val="1F2328"/>
                </a:solidFill>
                <a:effectLst/>
                <a:latin typeface="-apple-system"/>
              </a:rPr>
              <a:t>节点中的字典状态也发生改变</a:t>
            </a:r>
            <a:endParaRPr lang="en-US" altLang="zh-CN" sz="8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8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75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后来考虑到我在学校做过一些可靠性加固的工作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让我来负责完成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reference ram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模块，实现的功能比如说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RN0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在进行写数据的时候，会同时写一份数据存到</a:t>
            </a:r>
            <a:r>
              <a:rPr lang="en-US" altLang="zh-CN" sz="6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ref_ram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里面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RN1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想要读取存在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RN0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中的某个地址的数据的时候，会将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RN1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读到的数据和</a:t>
            </a:r>
            <a:r>
              <a:rPr lang="en-US" altLang="zh-CN" sz="6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ref_ram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中的对应的数据做一个比较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如果不一致就会报错，但是在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RN0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发生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silent change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的时候会出现一些错误误报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之后完善了一下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silent change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的功能，比如说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RN0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处于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UD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的状态，但是他发生了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silent change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，变成了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invalid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状态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这时候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RN1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读取对应的数据就需要向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HN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节点发起请求，但是因为之前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RN0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UD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状态，新的数据没有写回给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HN</a:t>
            </a: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这时候从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HN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节点读回来的数据和</a:t>
            </a:r>
            <a:r>
              <a:rPr lang="en-US" altLang="zh-CN" sz="6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ref_ram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中的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UD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数据不一致，就会报错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然后我就在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节点发生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UD=&gt;I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Silent change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的时候，将</a:t>
            </a:r>
            <a:r>
              <a:rPr lang="en-US" altLang="zh-CN" sz="6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ref_ram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中对应的数据给</a:t>
            </a:r>
            <a:r>
              <a:rPr lang="en-US" altLang="zh-CN" sz="6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byte_disable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掉，让系统在这种情况下不去进行比较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2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4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之前做过调研，在太空环境中，辐射粒子会使</a:t>
            </a:r>
            <a:r>
              <a:rPr lang="en-US" altLang="zh-CN" sz="4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FPGA</a:t>
            </a:r>
            <a:r>
              <a:rPr lang="zh-CN" altLang="en-US" sz="4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中的配置逻辑或数据发生改变，从而导致持续的故障或者暂时的软错误，最常导致系统故障的就是单粒子翻转</a:t>
            </a:r>
            <a:r>
              <a:rPr lang="en-US" altLang="zh-CN" sz="4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SEU</a:t>
            </a:r>
            <a:r>
              <a:rPr lang="zh-CN" altLang="en-US" sz="4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pPr algn="l"/>
            <a:r>
              <a:rPr lang="zh-CN" altLang="en-US" sz="4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同时即使是在地面环境，器件老化、电磁干扰等因素，也会导致</a:t>
            </a:r>
            <a:r>
              <a:rPr lang="en-US" altLang="zh-CN" sz="4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FPGA</a:t>
            </a:r>
            <a:r>
              <a:rPr lang="zh-CN" altLang="en-US" sz="4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抵抗单粒子翻转的能力降低。</a:t>
            </a:r>
            <a:endParaRPr lang="en-US" altLang="zh-CN" sz="48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这时候就需要进行容错处理（如三模冗余）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测试方法：使用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IP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的配置存储中引入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，随后回读待测模块的运行结果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然后基于测试结果设计容错算法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实验室开发的故障注入平台是用来模拟单粒子翻转的。</a:t>
            </a:r>
            <a:endParaRPr lang="en-US" altLang="zh-CN" sz="2400" kern="1200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kern="1200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这是我们故障注入平台的大致结构</a:t>
            </a:r>
            <a:endParaRPr lang="en-US" altLang="zh-CN" sz="2400" kern="1200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我们的故障注入平台分为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PS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端和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PL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端，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PS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部分包括一块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ARM-A9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架构双核处理器，还有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ARM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周边的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UART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AXI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总线、片上存储等资源。</a:t>
            </a:r>
            <a:endParaRPr lang="en-US" altLang="zh-CN" sz="3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ARM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通过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UART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接口与上位机相连，接收上位机的指令并将测试结果传回上位机。</a:t>
            </a:r>
            <a:endParaRPr lang="en-US" altLang="zh-CN" sz="3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PL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部分需要使用支持部分重配置技术的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FPGA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，我们实验室使用的有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系列的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7020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7030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7045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，还有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UltraScale+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系列的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xczu9eg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en-US" altLang="zh-CN" sz="3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在平台</a:t>
            </a:r>
            <a:r>
              <a:rPr lang="en-US" altLang="zh-CN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PL</a:t>
            </a:r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侧有一块可重配置区域用来放待测模块，</a:t>
            </a:r>
            <a:r>
              <a:rPr lang="en-US" altLang="zh-CN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AXI</a:t>
            </a:r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总线从</a:t>
            </a:r>
            <a:r>
              <a:rPr lang="en-US" altLang="zh-CN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BRAM_CTRL</a:t>
            </a:r>
            <a:r>
              <a:rPr lang="zh-CN" altLang="en-US" sz="2400" b="0" i="0" kern="1200" dirty="0">
                <a:solidFill>
                  <a:srgbClr val="1F4E7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中读取待测模块的输出结果</a:t>
            </a:r>
            <a:endParaRPr lang="en-US" altLang="zh-CN" sz="2400" b="0" i="0" kern="1200" dirty="0">
              <a:solidFill>
                <a:srgbClr val="1F4E79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可以通过</a:t>
            </a:r>
            <a:r>
              <a:rPr lang="en-US" altLang="zh-CN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HWICAP</a:t>
            </a:r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ICAP</a:t>
            </a:r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接口交互来访问配置空间，进而可以获取配置空间的地址，进而生成故障注入字典</a:t>
            </a:r>
            <a:endParaRPr lang="en-US" altLang="zh-CN" sz="3600" b="0" i="0" kern="1200" dirty="0">
              <a:solidFill>
                <a:srgbClr val="333333"/>
              </a:solidFill>
              <a:effectLst/>
              <a:latin typeface="Open Sans" panose="020B0606030504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在进行故障注入时，</a:t>
            </a:r>
            <a:r>
              <a:rPr lang="en-US" altLang="zh-CN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通过控制</a:t>
            </a:r>
            <a:r>
              <a:rPr lang="en-US" altLang="zh-CN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SEM IP</a:t>
            </a:r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来实现对可重配置区域的故障注入，通过故障注入字典进行逐比特的测试</a:t>
            </a:r>
            <a:endParaRPr lang="en-US" altLang="zh-CN" sz="3600" b="0" i="0" kern="1200" dirty="0">
              <a:solidFill>
                <a:srgbClr val="333333"/>
              </a:solidFill>
              <a:effectLst/>
              <a:latin typeface="Open Sans" panose="020B0606030504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在每个比特故障注入之后，都会将可重配置区域进行重配置</a:t>
            </a:r>
            <a:endParaRPr lang="en-US" altLang="zh-CN" sz="3600" b="0" i="0" kern="1200" dirty="0">
              <a:solidFill>
                <a:srgbClr val="333333"/>
              </a:solidFill>
              <a:effectLst/>
              <a:latin typeface="Open Sans" panose="020B0606030504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2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zh-CN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纠删码</a:t>
            </a:r>
            <a:r>
              <a:rPr lang="zh-CN" alt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的编译码过程以</a:t>
            </a:r>
            <a:r>
              <a:rPr lang="en-US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zh-CN" alt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3,3</a:t>
            </a:r>
            <a:r>
              <a:rPr lang="zh-CN" alt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）码为例，即译码器接收到的包括</a:t>
            </a:r>
            <a:r>
              <a:rPr lang="en-US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个数据块，其中</a:t>
            </a:r>
            <a:r>
              <a:rPr lang="en-US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个数据块为数据位，</a:t>
            </a:r>
            <a:r>
              <a:rPr lang="en-US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个为校验位</a:t>
            </a:r>
            <a:endParaRPr lang="en-US" altLang="zh-CN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编码过程比较简单：即将数据位与生成矩阵</a:t>
            </a:r>
            <a:r>
              <a:rPr lang="en-US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相乘得到校验位，然后将数据位和校验位拼接在一起，进行传输</a:t>
            </a:r>
            <a:endParaRPr lang="en-US" altLang="zh-CN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这里采用的生成矩阵</a:t>
            </a:r>
            <a:r>
              <a:rPr lang="en-US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是范德蒙矩阵，并且运算都是基于有限域的。这样可以使运算结果都集中在有限的大小范围内</a:t>
            </a:r>
            <a:endParaRPr lang="en-US" altLang="zh-CN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4800" dirty="0"/>
              <a:t>假设在信息传输过程中，数据块</a:t>
            </a:r>
            <a:r>
              <a:rPr lang="en-US" altLang="zh-CN" sz="4800" dirty="0"/>
              <a:t>D1</a:t>
            </a:r>
            <a:r>
              <a:rPr lang="zh-CN" altLang="en-US" sz="4800" dirty="0"/>
              <a:t>和数据块</a:t>
            </a:r>
            <a:r>
              <a:rPr lang="en-US" altLang="zh-CN" sz="4800" dirty="0"/>
              <a:t>D3</a:t>
            </a:r>
            <a:r>
              <a:rPr lang="zh-CN" altLang="en-US" sz="4800" dirty="0"/>
              <a:t>丢失了，则译码器可以进行一系列的译码运算</a:t>
            </a:r>
            <a:endParaRPr lang="en-US" altLang="zh-CN" sz="4800" dirty="0"/>
          </a:p>
          <a:p>
            <a:r>
              <a:rPr lang="zh-CN" alt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包括矩阵相乘、矩阵求逆、向量加减等</a:t>
            </a:r>
            <a:endParaRPr lang="en-US" altLang="zh-CN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4800" dirty="0"/>
              <a:t>最后我们可以看到，矩阵</a:t>
            </a:r>
            <a:r>
              <a:rPr lang="en-US" altLang="zh-CN" sz="4800" dirty="0" err="1"/>
              <a:t>Mr</a:t>
            </a:r>
            <a:r>
              <a:rPr lang="zh-CN" altLang="en-US" sz="4800" dirty="0"/>
              <a:t>中包含着译码恢复的数据块</a:t>
            </a:r>
            <a:r>
              <a:rPr lang="en-US" altLang="zh-CN" sz="4800" dirty="0"/>
              <a:t>D1</a:t>
            </a:r>
            <a:r>
              <a:rPr lang="zh-CN" altLang="en-US" sz="4800" dirty="0"/>
              <a:t>和</a:t>
            </a:r>
            <a:r>
              <a:rPr lang="en-US" altLang="zh-CN" sz="4800" dirty="0"/>
              <a:t>D3</a:t>
            </a:r>
            <a:endParaRPr lang="en-US" altLang="zh-CN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4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8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其中矩阵求逆运算用到了</a:t>
            </a:r>
            <a:r>
              <a:rPr lang="en-US" altLang="zh-CN" sz="48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LU</a:t>
            </a:r>
            <a:r>
              <a:rPr lang="zh-CN" altLang="en-US" sz="48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分解算法</a:t>
            </a:r>
            <a:endParaRPr lang="en-US" altLang="zh-CN" sz="4800" b="0" i="0" kern="1200" dirty="0">
              <a:solidFill>
                <a:srgbClr val="333333"/>
              </a:solidFill>
              <a:effectLst/>
              <a:latin typeface="Open Sans" panose="020B0606030504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48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将矩阵转换成一个上三角矩阵和下三角矩阵相乘</a:t>
            </a:r>
            <a:endParaRPr lang="en-US" altLang="zh-CN" sz="4800" b="0" i="0" kern="1200" dirty="0">
              <a:solidFill>
                <a:srgbClr val="333333"/>
              </a:solidFill>
              <a:effectLst/>
              <a:latin typeface="Open Sans" panose="020B0606030504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48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然后通过一系列的运算得到矩阵求逆的结果</a:t>
            </a:r>
            <a:endParaRPr lang="en-US" altLang="zh-CN" sz="4800" b="0" i="0" kern="1200" dirty="0">
              <a:solidFill>
                <a:srgbClr val="333333"/>
              </a:solidFill>
              <a:effectLst/>
              <a:latin typeface="Open Sans" panose="020B0606030504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4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为了进行容错设计，我采用了一种双模冗余的思想，例化两个译码器，每个译码器都会输出译码结果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以及一个标志位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，当两个译码器的译码结果不同时，故障检测逻辑中就会进行一些相应的运算，得到一个新的标志位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，之后再将新生成的标志位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和两个译码器生成的标志位进行比较，如果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S=S1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，那么认为第一个译码器结果正确。</a:t>
            </a:r>
            <a:endParaRPr lang="en-US" altLang="zh-CN" sz="4800" b="0" i="0" kern="1200" dirty="0">
              <a:solidFill>
                <a:srgbClr val="333333"/>
              </a:solidFill>
              <a:effectLst/>
              <a:latin typeface="Open Sans" panose="020B0606030504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65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48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DPU</a:t>
            </a:r>
            <a:r>
              <a:rPr lang="zh-CN" altLang="en-US" sz="48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48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Xilinx</a:t>
            </a:r>
            <a:r>
              <a:rPr lang="zh-CN" altLang="en-US" sz="4800" b="0" i="0" kern="12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深度学习应用处理单元，大致分为指令分发模块、数据搬运模块、以及计算模块等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卷积模块中包含若干个并行处理单元，简称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</a:t>
            </a:r>
          </a:p>
          <a:p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DPU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支持多种并行度的运算，如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512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1024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，不同并行度的运算中，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的数量也各不相同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0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经过前期的故障注入实验，我们发现卷积模块占用了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DPU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中的较大一部分资源，同时受到单粒子翻转效应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SEU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的影响比较大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所以就着手对卷积模块进行容错设计，</a:t>
            </a:r>
            <a:r>
              <a:rPr lang="zh-CN" alt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不同并行度的情况下，均有</a:t>
            </a: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CN" alt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左右的配置比特翻转会导致最终的分类结果错误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我还参与了使用开源仿真器</a:t>
            </a:r>
            <a:r>
              <a:rPr lang="en-US" altLang="zh-CN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Verilator</a:t>
            </a:r>
            <a:r>
              <a:rPr lang="zh-CN" alt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搭建了仿真平台，替换掉了原有逻辑中使用到的</a:t>
            </a: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Xilinx</a:t>
            </a:r>
            <a:r>
              <a:rPr lang="zh-CN" alt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和原语</a:t>
            </a:r>
            <a:endParaRPr lang="en-US" altLang="zh-C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2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我针对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阵列的特性设计了一种容错方案，这里以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512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并行度的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DPU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为例进行介绍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中的计算可以抽象成上图所示的矩阵向量相乘运算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我通过增加这样的一部分冗余逻辑，可以对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的运算结果进行实时检测，并在检测到出错的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之后，使用备用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替换掉出错的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我在进行可靠性实验时，将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中的其中一个进行了故障注入测试。</a:t>
            </a:r>
          </a:p>
          <a:p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测试结果符合预期，受到单粒子翻转效应影响后分类准确率在，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10%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50%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左右的这些点，在容错设计后都可以达到</a:t>
            </a:r>
            <a:r>
              <a:rPr lang="en-US" altLang="zh-CN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93%</a:t>
            </a:r>
            <a:r>
              <a:rPr lang="zh-CN" altLang="en-US" sz="6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的准确率</a:t>
            </a:r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sz="6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6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package" Target="../embeddings/Microsoft_Visio___.vsdx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12773"/>
          <a:stretch>
            <a:fillRect/>
          </a:stretch>
        </p:blipFill>
        <p:spPr>
          <a:xfrm>
            <a:off x="8816741" y="4304252"/>
            <a:ext cx="3373672" cy="255533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2060137"/>
            <a:ext cx="12190413" cy="141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4091884"/>
            <a:ext cx="12190413" cy="141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280807"/>
            <a:ext cx="12190413" cy="1723302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7713" y="4831137"/>
            <a:ext cx="55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史金昌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8355" y="2847667"/>
            <a:ext cx="11953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项目简介</a:t>
            </a:r>
          </a:p>
          <a:p>
            <a:pPr algn="ctr"/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DPU</a:t>
            </a: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638A2E-2FF4-6D37-CD04-F2BAE6457177}"/>
              </a:ext>
            </a:extLst>
          </p:cNvPr>
          <p:cNvSpPr txBox="1"/>
          <p:nvPr/>
        </p:nvSpPr>
        <p:spPr>
          <a:xfrm>
            <a:off x="1069158" y="1532341"/>
            <a:ext cx="203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比较判断模块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9F98FF-6772-8C58-E5BC-1E7EE79FDB9F}"/>
                  </a:ext>
                </a:extLst>
              </p:cNvPr>
              <p:cNvSpPr txBox="1"/>
              <p:nvPr/>
            </p:nvSpPr>
            <p:spPr>
              <a:xfrm>
                <a:off x="1161738" y="2353950"/>
                <a:ext cx="1607235" cy="810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9F98FF-6772-8C58-E5BC-1E7EE79FD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38" y="2353950"/>
                <a:ext cx="1607235" cy="810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CEADB1-0358-E817-C5A4-BC3C7B957DD2}"/>
                  </a:ext>
                </a:extLst>
              </p:cNvPr>
              <p:cNvSpPr txBox="1"/>
              <p:nvPr/>
            </p:nvSpPr>
            <p:spPr>
              <a:xfrm>
                <a:off x="1161738" y="3695545"/>
                <a:ext cx="1903085" cy="810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CEADB1-0358-E817-C5A4-BC3C7B95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38" y="3695545"/>
                <a:ext cx="1903085" cy="810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A1BDD4-3123-A8B6-1A5B-761365FD9428}"/>
                  </a:ext>
                </a:extLst>
              </p:cNvPr>
              <p:cNvSpPr txBox="1"/>
              <p:nvPr/>
            </p:nvSpPr>
            <p:spPr>
              <a:xfrm>
                <a:off x="6199991" y="1496626"/>
                <a:ext cx="2827020" cy="435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出错</m:t>
                    </m:r>
                  </m:oMath>
                </a14:m>
                <a:r>
                  <a:rPr lang="zh-CN" altLang="en-US" dirty="0"/>
                  <a:t>变成了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A1BDD4-3123-A8B6-1A5B-761365FD9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991" y="1496626"/>
                <a:ext cx="2827020" cy="435825"/>
              </a:xfrm>
              <a:prstGeom prst="rect">
                <a:avLst/>
              </a:prstGeom>
              <a:blipFill>
                <a:blip r:embed="rId5"/>
                <a:stretch>
                  <a:fillRect l="-1724" b="-19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69ECB35-06C5-87B9-73B3-781BB1611BC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13501" y="1932451"/>
            <a:ext cx="0" cy="457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D75442-216C-23BC-8A9C-6F85F30FF40A}"/>
                  </a:ext>
                </a:extLst>
              </p:cNvPr>
              <p:cNvSpPr txBox="1"/>
              <p:nvPr/>
            </p:nvSpPr>
            <p:spPr>
              <a:xfrm>
                <a:off x="4436086" y="2455591"/>
                <a:ext cx="3177415" cy="810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D75442-216C-23BC-8A9C-6F85F30F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86" y="2455591"/>
                <a:ext cx="3177415" cy="810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FCC0510-A52B-8BBF-F55F-D86130BE38E3}"/>
                  </a:ext>
                </a:extLst>
              </p:cNvPr>
              <p:cNvSpPr txBox="1"/>
              <p:nvPr/>
            </p:nvSpPr>
            <p:spPr>
              <a:xfrm>
                <a:off x="7531220" y="2461246"/>
                <a:ext cx="3639699" cy="810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FCC0510-A52B-8BBF-F55F-D86130BE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220" y="2461246"/>
                <a:ext cx="3639699" cy="810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52950F-C0A7-61F6-A0DE-04CC832020E0}"/>
              </a:ext>
            </a:extLst>
          </p:cNvPr>
          <p:cNvCxnSpPr>
            <a:cxnSpLocks/>
          </p:cNvCxnSpPr>
          <p:nvPr/>
        </p:nvCxnSpPr>
        <p:spPr>
          <a:xfrm>
            <a:off x="7614622" y="3164044"/>
            <a:ext cx="0" cy="457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C25F64C-6889-8DEE-F123-7DADBE83303C}"/>
                  </a:ext>
                </a:extLst>
              </p:cNvPr>
              <p:cNvSpPr txBox="1"/>
              <p:nvPr/>
            </p:nvSpPr>
            <p:spPr>
              <a:xfrm>
                <a:off x="5678083" y="3769898"/>
                <a:ext cx="17666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C25F64C-6889-8DEE-F123-7DADBE833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83" y="3769898"/>
                <a:ext cx="1766657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A3BBDD0-4A39-5EEF-3527-783D73F06C39}"/>
                  </a:ext>
                </a:extLst>
              </p:cNvPr>
              <p:cNvSpPr txBox="1"/>
              <p:nvPr/>
            </p:nvSpPr>
            <p:spPr>
              <a:xfrm>
                <a:off x="8024981" y="3758591"/>
                <a:ext cx="16524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A3BBDD0-4A39-5EEF-3527-783D73F06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981" y="3758591"/>
                <a:ext cx="1652419" cy="276999"/>
              </a:xfrm>
              <a:prstGeom prst="rect">
                <a:avLst/>
              </a:prstGeom>
              <a:blipFill>
                <a:blip r:embed="rId9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30AFD2D-4614-1914-2057-69CBF54B308E}"/>
              </a:ext>
            </a:extLst>
          </p:cNvPr>
          <p:cNvCxnSpPr>
            <a:cxnSpLocks/>
          </p:cNvCxnSpPr>
          <p:nvPr/>
        </p:nvCxnSpPr>
        <p:spPr>
          <a:xfrm>
            <a:off x="7613501" y="4194963"/>
            <a:ext cx="0" cy="457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B2A21FF-5B4D-0BB0-DA19-F2100084B7D8}"/>
                  </a:ext>
                </a:extLst>
              </p:cNvPr>
              <p:cNvSpPr txBox="1"/>
              <p:nvPr/>
            </p:nvSpPr>
            <p:spPr>
              <a:xfrm>
                <a:off x="6787291" y="4954444"/>
                <a:ext cx="1652419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𝑥𝑑𝑖𝑓𝑓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B2A21FF-5B4D-0BB0-DA19-F2100084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91" y="4954444"/>
                <a:ext cx="1652419" cy="5751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6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DPU</a:t>
            </a: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952EA4-83C9-0F52-5834-12A8D889A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07" b="12262"/>
          <a:stretch/>
        </p:blipFill>
        <p:spPr>
          <a:xfrm>
            <a:off x="463550" y="1484290"/>
            <a:ext cx="5261665" cy="18840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8C2045-E9E4-C8C7-A9E4-F20A2CBACB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696" b="12979"/>
          <a:stretch/>
        </p:blipFill>
        <p:spPr>
          <a:xfrm>
            <a:off x="463549" y="3853891"/>
            <a:ext cx="5261665" cy="1838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2B67A0-DE97-9329-6491-422697451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762" y="1295860"/>
            <a:ext cx="6088835" cy="2558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F664AF9-0460-36BE-3BE4-F5F241E21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947" y="4112991"/>
            <a:ext cx="5099312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69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的三角函数协处理器实现</a:t>
            </a:r>
            <a:endParaRPr lang="en-US" altLang="zh-CN" sz="3600" b="1" dirty="0">
              <a:solidFill>
                <a:srgbClr val="1F4E7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25D8F-B5BB-9003-AACD-DE9E346C44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0"/>
          <a:stretch/>
        </p:blipFill>
        <p:spPr bwMode="auto">
          <a:xfrm>
            <a:off x="363989" y="1918255"/>
            <a:ext cx="3062116" cy="25951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478037-844D-561F-CBAA-05C42F65EC9D}"/>
                  </a:ext>
                </a:extLst>
              </p:cNvPr>
              <p:cNvSpPr txBox="1"/>
              <p:nvPr/>
            </p:nvSpPr>
            <p:spPr>
              <a:xfrm>
                <a:off x="3097606" y="1885180"/>
                <a:ext cx="8038454" cy="460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p1</a:t>
                </a:r>
                <a:r>
                  <a:rPr lang="zh-CN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的坐标及旋转的夹角，我们可以得到</a:t>
                </a:r>
                <a:r>
                  <a:rPr lang="en-US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P2</a:t>
                </a:r>
                <a:r>
                  <a:rPr lang="zh-CN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点的坐标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4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478037-844D-561F-CBAA-05C42F65E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06" y="1885180"/>
                <a:ext cx="8038454" cy="460960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33CDE998-3D5E-E604-D575-4194CA811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954" y="2465966"/>
            <a:ext cx="3755475" cy="599755"/>
          </a:xfrm>
          <a:prstGeom prst="rect">
            <a:avLst/>
          </a:prstGeom>
        </p:spPr>
      </p:pic>
      <p:sp>
        <p:nvSpPr>
          <p:cNvPr id="22" name="左大括号 21">
            <a:extLst>
              <a:ext uri="{FF2B5EF4-FFF2-40B4-BE49-F238E27FC236}">
                <a16:creationId xmlns:a16="http://schemas.microsoft.com/office/drawing/2014/main" id="{47993934-DF93-A60C-987C-2F889487C5DB}"/>
              </a:ext>
            </a:extLst>
          </p:cNvPr>
          <p:cNvSpPr/>
          <p:nvPr/>
        </p:nvSpPr>
        <p:spPr>
          <a:xfrm>
            <a:off x="3717678" y="2431878"/>
            <a:ext cx="175647" cy="69742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F13007-05A5-4949-E3AD-247B778E234A}"/>
              </a:ext>
            </a:extLst>
          </p:cNvPr>
          <p:cNvSpPr txBox="1"/>
          <p:nvPr/>
        </p:nvSpPr>
        <p:spPr>
          <a:xfrm>
            <a:off x="307690" y="1399936"/>
            <a:ext cx="3156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CORDIC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（坐标旋转数字算法）</a:t>
            </a:r>
            <a:endParaRPr lang="en-US" altLang="zh-CN" sz="18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7765A1-5783-15AA-55B3-2393EF26EDF5}"/>
                  </a:ext>
                </a:extLst>
              </p:cNvPr>
              <p:cNvSpPr txBox="1"/>
              <p:nvPr/>
            </p:nvSpPr>
            <p:spPr>
              <a:xfrm>
                <a:off x="3454133" y="3249127"/>
                <a:ext cx="8273278" cy="372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zh-CN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旋转角</a:t>
                </a:r>
                <a:r>
                  <a:rPr lang="en-US" alt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zh-CN" alt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细化成若干分固定大小的角度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7765A1-5783-15AA-55B3-2393EF26E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33" y="3249127"/>
                <a:ext cx="8273278" cy="372859"/>
              </a:xfrm>
              <a:prstGeom prst="rect">
                <a:avLst/>
              </a:prstGeom>
              <a:blipFill>
                <a:blip r:embed="rId6"/>
                <a:stretch>
                  <a:fillRect l="-663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47EDA89-D56F-7EDB-E2D1-177CECFAB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945" y="3691431"/>
            <a:ext cx="2848464" cy="1341106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16C0B5DA-5551-3CA6-BA04-6D4933FC9ACC}"/>
              </a:ext>
            </a:extLst>
          </p:cNvPr>
          <p:cNvSpPr/>
          <p:nvPr/>
        </p:nvSpPr>
        <p:spPr>
          <a:xfrm>
            <a:off x="3717678" y="3764178"/>
            <a:ext cx="175648" cy="120749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D7DD38-5212-9BE2-9CCD-08D72E9F1586}"/>
                  </a:ext>
                </a:extLst>
              </p:cNvPr>
              <p:cNvSpPr txBox="1"/>
              <p:nvPr/>
            </p:nvSpPr>
            <p:spPr>
              <a:xfrm>
                <a:off x="3454131" y="5190384"/>
                <a:ext cx="81835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设定一个方向值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，则表示下次旋转为逆时针，每次旋转角度为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D7DD38-5212-9BE2-9CCD-08D72E9F1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31" y="5190384"/>
                <a:ext cx="8183524" cy="369332"/>
              </a:xfrm>
              <a:prstGeom prst="rect">
                <a:avLst/>
              </a:prstGeom>
              <a:blipFill>
                <a:blip r:embed="rId8"/>
                <a:stretch>
                  <a:fillRect l="-671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54B05D-415A-B883-41DE-DA3707AAC835}"/>
                  </a:ext>
                </a:extLst>
              </p:cNvPr>
              <p:cNvSpPr txBox="1"/>
              <p:nvPr/>
            </p:nvSpPr>
            <p:spPr>
              <a:xfrm>
                <a:off x="3454131" y="5639203"/>
                <a:ext cx="8273279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设角度剩余值为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54B05D-415A-B883-41DE-DA3707AAC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31" y="5639203"/>
                <a:ext cx="8273279" cy="378245"/>
              </a:xfrm>
              <a:prstGeom prst="rect">
                <a:avLst/>
              </a:prstGeom>
              <a:blipFill>
                <a:blip r:embed="rId9"/>
                <a:stretch>
                  <a:fillRect l="-663" t="-12903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30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69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的三角函数协处理器实现</a:t>
            </a:r>
            <a:endParaRPr lang="en-US" altLang="zh-CN" sz="3600" b="1" dirty="0">
              <a:solidFill>
                <a:srgbClr val="1F4E7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F13007-05A5-4949-E3AD-247B778E234A}"/>
              </a:ext>
            </a:extLst>
          </p:cNvPr>
          <p:cNvSpPr txBox="1"/>
          <p:nvPr/>
        </p:nvSpPr>
        <p:spPr>
          <a:xfrm>
            <a:off x="657838" y="1424118"/>
            <a:ext cx="3156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CORDIC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（坐标旋转数字算法）</a:t>
            </a:r>
            <a:endParaRPr lang="en-US" altLang="zh-CN" sz="18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16C0B5DA-5551-3CA6-BA04-6D4933FC9ACC}"/>
              </a:ext>
            </a:extLst>
          </p:cNvPr>
          <p:cNvSpPr/>
          <p:nvPr/>
        </p:nvSpPr>
        <p:spPr>
          <a:xfrm>
            <a:off x="4089827" y="2494368"/>
            <a:ext cx="170243" cy="184252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184848-4ED1-CBB5-64A3-EFC48140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73" y="2486613"/>
            <a:ext cx="1994002" cy="1625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48CCB7-462C-09CD-B5A2-4EE3C88BEFBB}"/>
                  </a:ext>
                </a:extLst>
              </p:cNvPr>
              <p:cNvSpPr txBox="1"/>
              <p:nvPr/>
            </p:nvSpPr>
            <p:spPr>
              <a:xfrm>
                <a:off x="4151018" y="2116266"/>
                <a:ext cx="3571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提取出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cosθ</m:t>
                    </m:r>
                  </m:oMath>
                </a14:m>
                <a:r>
                  <a:rPr lang="zh-CN" altLang="en-US" sz="16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600" b="1" dirty="0">
                    <a:effectLst/>
                    <a:highlight>
                      <a:srgbClr val="FFFF00"/>
                    </a:highlight>
                    <a:ea typeface="宋体" panose="02010600030101010101" pitchFamily="2" charset="-122"/>
                    <a:cs typeface="Times New Roman" panose="02020603050405020304" pitchFamily="18" charset="0"/>
                  </a:rPr>
                  <a:t>迭代公式</a:t>
                </a:r>
                <a:r>
                  <a:rPr lang="zh-CN" altLang="zh-CN" sz="16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可化简为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48CCB7-462C-09CD-B5A2-4EE3C88BE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8" y="2116266"/>
                <a:ext cx="3571388" cy="338554"/>
              </a:xfrm>
              <a:prstGeom prst="rect">
                <a:avLst/>
              </a:prstGeom>
              <a:blipFill>
                <a:blip r:embed="rId4"/>
                <a:stretch>
                  <a:fillRect l="-1024"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B212331-0EC4-A487-6CFD-F514C33DA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102" y="1342682"/>
            <a:ext cx="3755475" cy="599755"/>
          </a:xfrm>
          <a:prstGeom prst="rect">
            <a:avLst/>
          </a:prstGeom>
        </p:spPr>
      </p:pic>
      <p:sp>
        <p:nvSpPr>
          <p:cNvPr id="23" name="左大括号 22">
            <a:extLst>
              <a:ext uri="{FF2B5EF4-FFF2-40B4-BE49-F238E27FC236}">
                <a16:creationId xmlns:a16="http://schemas.microsoft.com/office/drawing/2014/main" id="{25E2F2ED-9BB1-E7D8-F578-EDA7548F78D2}"/>
              </a:ext>
            </a:extLst>
          </p:cNvPr>
          <p:cNvSpPr/>
          <p:nvPr/>
        </p:nvSpPr>
        <p:spPr>
          <a:xfrm>
            <a:off x="4089827" y="1308594"/>
            <a:ext cx="170243" cy="73471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FB268DB4-D4B5-86BA-B245-F6B990356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102" y="4118109"/>
            <a:ext cx="1215151" cy="2320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2D8F520-E949-02F2-6CD2-01CF181E7A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0"/>
          <a:stretch/>
        </p:blipFill>
        <p:spPr bwMode="auto">
          <a:xfrm>
            <a:off x="657838" y="2646766"/>
            <a:ext cx="3062116" cy="259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在这里插入图片描述">
            <a:extLst>
              <a:ext uri="{FF2B5EF4-FFF2-40B4-BE49-F238E27FC236}">
                <a16:creationId xmlns:a16="http://schemas.microsoft.com/office/drawing/2014/main" id="{119E3F59-EEC4-4471-B9DA-3816174371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68" y="2749897"/>
            <a:ext cx="5148350" cy="3387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96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69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的三角函数协处理器实现</a:t>
            </a:r>
            <a:endParaRPr lang="en-US" altLang="zh-CN" sz="3600" b="1" dirty="0">
              <a:solidFill>
                <a:srgbClr val="1F4E7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55E056-1925-B1FB-934F-B4F2F27AD852}"/>
              </a:ext>
            </a:extLst>
          </p:cNvPr>
          <p:cNvSpPr txBox="1"/>
          <p:nvPr/>
        </p:nvSpPr>
        <p:spPr>
          <a:xfrm>
            <a:off x="968496" y="1674732"/>
            <a:ext cx="10805050" cy="1527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设置迭代次数为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然后将每个</a:t>
            </a:r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角度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变量都放大了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倍</a:t>
            </a:r>
            <a:endParaRPr lang="en-US" altLang="zh-CN" sz="16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另有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角度象限转化模块转换，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负责将该模块的输入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进行处理，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使得输入角度在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度范围内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[17:16]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为象限位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第一象限，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第二象限，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第三象限，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第四象限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E1F058-4407-7C4B-A40B-33A67CD74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58" y="3645026"/>
            <a:ext cx="4512807" cy="21634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78A7FD-A694-F128-740E-E95B8B184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401" y="3645026"/>
            <a:ext cx="4564341" cy="24279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EA1873-D1D1-E8CA-1DA5-2D479F68A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81" y="4178598"/>
            <a:ext cx="2362321" cy="895396"/>
          </a:xfrm>
          <a:prstGeom prst="rect">
            <a:avLst/>
          </a:prstGeom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CBF00E7F-061E-B065-A553-E9D8E7D37FFC}"/>
              </a:ext>
            </a:extLst>
          </p:cNvPr>
          <p:cNvSpPr/>
          <p:nvPr/>
        </p:nvSpPr>
        <p:spPr>
          <a:xfrm>
            <a:off x="8203836" y="4345841"/>
            <a:ext cx="148176" cy="10753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BD770C-FC72-6F0B-F55B-C67B3B76AB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8" t="3940" r="1"/>
          <a:stretch/>
        </p:blipFill>
        <p:spPr>
          <a:xfrm>
            <a:off x="8479486" y="5271769"/>
            <a:ext cx="1852393" cy="2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7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69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的三角函数协处理器实现</a:t>
            </a:r>
            <a:endParaRPr lang="en-US" altLang="zh-CN" sz="3600" b="1" dirty="0">
              <a:solidFill>
                <a:srgbClr val="1F4E7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190FBB-8BE4-A72C-1418-818C8C06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49" y="2184502"/>
            <a:ext cx="9487767" cy="9342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C94177-040E-3CF2-2B34-E3BDF2FF42D3}"/>
              </a:ext>
            </a:extLst>
          </p:cNvPr>
          <p:cNvSpPr txBox="1"/>
          <p:nvPr/>
        </p:nvSpPr>
        <p:spPr>
          <a:xfrm>
            <a:off x="673100" y="1658307"/>
            <a:ext cx="6096000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指令编码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inst</a:t>
            </a:r>
            <a:r>
              <a:rPr lang="zh-CN" altLang="en-US" sz="16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格式为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692D71-9864-3376-84BE-4BFBB6220DC9}"/>
              </a:ext>
            </a:extLst>
          </p:cNvPr>
          <p:cNvSpPr txBox="1"/>
          <p:nvPr/>
        </p:nvSpPr>
        <p:spPr>
          <a:xfrm>
            <a:off x="1069158" y="3092156"/>
            <a:ext cx="7041622" cy="298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opcode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inst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[6:0]=1111011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，对应指令类型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Custom3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inst[14:12]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Func3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字段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xd</a:t>
            </a:r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xs1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xs2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比特位分别用于控制是否需要写目标寄存器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en-US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读源寄存器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rs1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rs2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指令的第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[31:25]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位为额外的编码空间，用于编码更多的指令，因此一种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Custom 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指令组可以使用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funct7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区间编码出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条指令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指令： 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funct7 = 000001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func3 = 110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指令：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funct7 = 000010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func3 = 110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atan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funct7 = 000110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func3 = 111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D06911-3D9F-B7BC-737D-25A82A68D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540" y="5104351"/>
            <a:ext cx="5776283" cy="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69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的三角函数协处理器实现</a:t>
            </a:r>
            <a:endParaRPr lang="en-US" altLang="zh-CN" sz="3600" b="1" dirty="0">
              <a:solidFill>
                <a:srgbClr val="1F4E7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167A1-25F6-4C75-3BCF-2FF2921F596D}"/>
              </a:ext>
            </a:extLst>
          </p:cNvPr>
          <p:cNvSpPr txBox="1"/>
          <p:nvPr/>
        </p:nvSpPr>
        <p:spPr>
          <a:xfrm>
            <a:off x="1181100" y="156044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将加速器接到协处理器的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nice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接口上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6AE236-DF19-BE4C-230E-8DE4FEEE1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304934"/>
            <a:ext cx="7125983" cy="24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05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6439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北京开源芯片研究院 实习工作</a:t>
            </a:r>
            <a:endParaRPr lang="en-US" altLang="zh-CN" sz="3600" b="1" dirty="0">
              <a:solidFill>
                <a:srgbClr val="1F4E7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761C4B-6A4B-1C62-41F9-18FAC094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876" y="1117849"/>
            <a:ext cx="7734100" cy="54220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E55712-9C5E-73F0-791F-BF6E433AD85A}"/>
              </a:ext>
            </a:extLst>
          </p:cNvPr>
          <p:cNvSpPr txBox="1"/>
          <p:nvPr/>
        </p:nvSpPr>
        <p:spPr>
          <a:xfrm>
            <a:off x="202215" y="2195168"/>
            <a:ext cx="4824401" cy="226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RN0(I)-RN1(I)-RN2(I)-RN3(I)-HN(I)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altLang="zh-CN" sz="16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RN0(I)-RN1(UC)-RN2(I)-RN3(I)-HN(I)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altLang="zh-CN" sz="16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RN0(I)-RN1(UD)-RN2(I)-RN3(I)-HN(I)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altLang="zh-CN" sz="16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RN0(I)-RN1(SC)-RN2(I)-RN3(I)-HN(I)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altLang="zh-CN" sz="16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RN0(I)-RN1(SC)-RN2(SC)-RN3(I)-HN(I)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altLang="zh-CN" sz="16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RN0(I)-RN1(SC)-RN2(SC)-RN3(I)-HN(C/D)</a:t>
            </a:r>
          </a:p>
        </p:txBody>
      </p:sp>
    </p:spTree>
    <p:extLst>
      <p:ext uri="{BB962C8B-B14F-4D97-AF65-F5344CB8AC3E}">
        <p14:creationId xmlns:p14="http://schemas.microsoft.com/office/powerpoint/2010/main" val="378528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05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6439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北京开源芯片研究院 实习工作</a:t>
            </a:r>
            <a:endParaRPr lang="en-US" altLang="zh-CN" sz="3600" b="1" dirty="0">
              <a:solidFill>
                <a:srgbClr val="1F4E7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0E8410-57F9-02C9-E7E8-B7418B75C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12" y="1665451"/>
            <a:ext cx="9138120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8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17"/>
          <p:cNvSpPr/>
          <p:nvPr/>
        </p:nvSpPr>
        <p:spPr>
          <a:xfrm>
            <a:off x="640079" y="3217826"/>
            <a:ext cx="10909935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 YOU </a:t>
            </a:r>
            <a:endParaRPr lang="en-US" altLang="zh-CN" sz="4800" b="1" strike="noStrike" noProof="1">
              <a:solidFill>
                <a:srgbClr val="1F4E79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61915" y="930275"/>
            <a:ext cx="1838960" cy="1841500"/>
          </a:xfrm>
          <a:prstGeom prst="ellipse">
            <a:avLst/>
          </a:prstGeom>
          <a:solidFill>
            <a:srgbClr val="42556C"/>
          </a:solidFill>
          <a:ln w="38100">
            <a:solidFill>
              <a:schemeClr val="bg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00" tIns="60950" rIns="121900" bIns="6095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2400" strike="noStrike" noProof="1">
              <a:solidFill>
                <a:schemeClr val="accent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5325872"/>
            <a:ext cx="12190095" cy="1532227"/>
          </a:xfrm>
          <a:prstGeom prst="rect">
            <a:avLst/>
          </a:pr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>
              <a:solidFill>
                <a:schemeClr val="bg1"/>
              </a:solidFill>
            </a:endParaRPr>
          </a:p>
        </p:txBody>
      </p:sp>
      <p:pic>
        <p:nvPicPr>
          <p:cNvPr id="2" name="图片 1" descr="14879095743832654"/>
          <p:cNvPicPr>
            <a:picLocks noChangeAspect="1"/>
          </p:cNvPicPr>
          <p:nvPr/>
        </p:nvPicPr>
        <p:blipFill>
          <a:blip r:embed="rId3"/>
          <a:srcRect l="25795" t="19455" r="25385" b="19968"/>
          <a:stretch>
            <a:fillRect/>
          </a:stretch>
        </p:blipFill>
        <p:spPr>
          <a:xfrm>
            <a:off x="5259070" y="1035050"/>
            <a:ext cx="1644015" cy="163195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故障注入平台简介</a:t>
            </a: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749BB8-AA6E-42EC-BB7A-CA3317332370}"/>
              </a:ext>
            </a:extLst>
          </p:cNvPr>
          <p:cNvSpPr txBox="1"/>
          <p:nvPr/>
        </p:nvSpPr>
        <p:spPr>
          <a:xfrm>
            <a:off x="968496" y="2301367"/>
            <a:ext cx="10573784" cy="235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太空辐射会导致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的配置存储发生单粒子翻转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(Single Event Upsets, SEU)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，引起器件故障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即使是在地面环境，器件老化、电磁干扰等因素，也会导致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抵抗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的能力降低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需要进行容错处理（如三模冗余）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测试方法：使用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的配置存储中引入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，随后回读待测模块的运行结果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基于测试结果设计容错算法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故障注入平台简介</a:t>
            </a: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7C4E39-8490-B3B3-0C6D-2BB82251DD98}"/>
              </a:ext>
            </a:extLst>
          </p:cNvPr>
          <p:cNvGrpSpPr/>
          <p:nvPr/>
        </p:nvGrpSpPr>
        <p:grpSpPr>
          <a:xfrm>
            <a:off x="1420375" y="1471528"/>
            <a:ext cx="9217723" cy="4979798"/>
            <a:chOff x="1486343" y="1443807"/>
            <a:chExt cx="9217723" cy="49797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F0AC4CC-819F-5BBB-4649-5825BFC2A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596"/>
            <a:stretch/>
          </p:blipFill>
          <p:spPr>
            <a:xfrm>
              <a:off x="1486343" y="1443807"/>
              <a:ext cx="9217723" cy="497979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CBD7EF5-8349-65A6-8DE8-9A022371A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8696" y="5187120"/>
              <a:ext cx="1477209" cy="197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816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RS</a:t>
            </a:r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译码器</a:t>
            </a:r>
            <a:endParaRPr lang="en-US" altLang="zh-CN" sz="3600" b="1" dirty="0">
              <a:solidFill>
                <a:srgbClr val="1F4E7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3E0C4E-CD13-1735-DDC5-748687AEEF3F}"/>
              </a:ext>
            </a:extLst>
          </p:cNvPr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A93FEF5-1B4C-C0DC-FD70-61F9921FB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33469"/>
              </p:ext>
            </p:extLst>
          </p:nvPr>
        </p:nvGraphicFramePr>
        <p:xfrm>
          <a:off x="7313997" y="1198781"/>
          <a:ext cx="4185741" cy="505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05010" imgH="3476520" progId="Visio.Drawing.15">
                  <p:embed/>
                </p:oleObj>
              </mc:Choice>
              <mc:Fallback>
                <p:oleObj r:id="rId3" imgW="2905010" imgH="3476520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A93FEF5-1B4C-C0DC-FD70-61F9921FBF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997" y="1198781"/>
                        <a:ext cx="4185741" cy="5055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3906F97-D07D-C6C0-E650-B5000D0BD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72" y="4433859"/>
            <a:ext cx="2728139" cy="14826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986EBE-D46F-2B6A-A2E6-5558455E12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1" t="1981" r="10434"/>
          <a:stretch/>
        </p:blipFill>
        <p:spPr>
          <a:xfrm>
            <a:off x="4793925" y="2708291"/>
            <a:ext cx="447249" cy="23957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9F53EC-D04B-BE5C-3A47-1A10B9FB1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4194" y="3582111"/>
            <a:ext cx="281887" cy="2542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771D49-02BA-44FA-B1B3-B08699CFE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693" y="2810268"/>
            <a:ext cx="290388" cy="2598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41314F-FBBD-6665-6510-4AD1442BDB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856" y="2139852"/>
            <a:ext cx="542456" cy="11202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9B580B-774D-A0A1-5797-F2BFBACEFF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3106" y="2024843"/>
            <a:ext cx="1376376" cy="15906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842F1D-CF93-3418-5894-3742AAC84B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1508" y="2573436"/>
            <a:ext cx="203597" cy="2531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61C7162-F213-3194-B2D5-CEBBF24AEB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6293" y="2616504"/>
            <a:ext cx="248983" cy="25439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3B5A5B3-0CB4-420C-8D61-57401F597C9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191" t="1293" r="23374"/>
          <a:stretch/>
        </p:blipFill>
        <p:spPr>
          <a:xfrm>
            <a:off x="3587976" y="2178501"/>
            <a:ext cx="447249" cy="1123603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D6AC4B8-916B-B272-E7BD-205CA6B0E03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67941" y="3373056"/>
            <a:ext cx="1" cy="106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C2C7AD70-3D08-6F91-F728-1B4B93F1786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893" t="2370" r="7901" b="675"/>
          <a:stretch/>
        </p:blipFill>
        <p:spPr>
          <a:xfrm>
            <a:off x="6348154" y="2710515"/>
            <a:ext cx="495237" cy="2444158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141A197D-E3E8-57AB-A67F-3F2B19DCDDB3}"/>
              </a:ext>
            </a:extLst>
          </p:cNvPr>
          <p:cNvSpPr/>
          <p:nvPr/>
        </p:nvSpPr>
        <p:spPr bwMode="auto">
          <a:xfrm>
            <a:off x="5444335" y="3655639"/>
            <a:ext cx="818726" cy="374601"/>
          </a:xfrm>
          <a:prstGeom prst="rightArrow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309"/>
            <a:endParaRPr lang="zh-CN" altLang="en-US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628EE-00A3-77B5-1EF7-8E5F69AB269B}"/>
              </a:ext>
            </a:extLst>
          </p:cNvPr>
          <p:cNvCxnSpPr/>
          <p:nvPr/>
        </p:nvCxnSpPr>
        <p:spPr>
          <a:xfrm>
            <a:off x="4560711" y="1327543"/>
            <a:ext cx="0" cy="4926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A29CB9B-9A10-EA97-63C7-290AB93C160A}"/>
              </a:ext>
            </a:extLst>
          </p:cNvPr>
          <p:cNvCxnSpPr/>
          <p:nvPr/>
        </p:nvCxnSpPr>
        <p:spPr>
          <a:xfrm>
            <a:off x="7162800" y="1327543"/>
            <a:ext cx="0" cy="4926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9D7D8F8-0482-C955-F36E-9D28EC625FD3}"/>
              </a:ext>
            </a:extLst>
          </p:cNvPr>
          <p:cNvSpPr txBox="1"/>
          <p:nvPr/>
        </p:nvSpPr>
        <p:spPr>
          <a:xfrm>
            <a:off x="1520712" y="6089909"/>
            <a:ext cx="17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编码过程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42D243-8BA2-00D4-3F41-FCECF4508024}"/>
              </a:ext>
            </a:extLst>
          </p:cNvPr>
          <p:cNvSpPr txBox="1"/>
          <p:nvPr/>
        </p:nvSpPr>
        <p:spPr>
          <a:xfrm>
            <a:off x="4997613" y="6140107"/>
            <a:ext cx="17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传输过程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2EA98EC-C06B-02B6-7B51-9BEEF89D3E4A}"/>
              </a:ext>
            </a:extLst>
          </p:cNvPr>
          <p:cNvSpPr txBox="1"/>
          <p:nvPr/>
        </p:nvSpPr>
        <p:spPr>
          <a:xfrm>
            <a:off x="8848827" y="6294270"/>
            <a:ext cx="17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译码过程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ADCC1A-386D-5586-B0CC-091F94F55F96}"/>
              </a:ext>
            </a:extLst>
          </p:cNvPr>
          <p:cNvSpPr txBox="1"/>
          <p:nvPr/>
        </p:nvSpPr>
        <p:spPr>
          <a:xfrm>
            <a:off x="5594856" y="2665340"/>
            <a:ext cx="447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数据丢失</a:t>
            </a:r>
          </a:p>
        </p:txBody>
      </p:sp>
    </p:spTree>
    <p:extLst>
      <p:ext uri="{BB962C8B-B14F-4D97-AF65-F5344CB8AC3E}">
        <p14:creationId xmlns:p14="http://schemas.microsoft.com/office/powerpoint/2010/main" val="240347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RS</a:t>
            </a:r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译码器</a:t>
            </a:r>
            <a:endParaRPr lang="en-US" altLang="zh-CN" sz="3600" b="1" dirty="0">
              <a:solidFill>
                <a:srgbClr val="1F4E7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57F27E-4C6D-BB0E-31C1-F0E0271B1B20}"/>
                  </a:ext>
                </a:extLst>
              </p:cNvPr>
              <p:cNvSpPr txBox="1"/>
              <p:nvPr/>
            </p:nvSpPr>
            <p:spPr>
              <a:xfrm>
                <a:off x="1872254" y="1541940"/>
                <a:ext cx="6096000" cy="1211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/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lim>
                      </m:limLow>
                      <m:limLow>
                        <m:limLow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lim>
                      </m:limLow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57F27E-4C6D-BB0E-31C1-F0E0271B1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254" y="1541940"/>
                <a:ext cx="6096000" cy="1211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5074A3A-8996-FD33-A0DD-71ACC4857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98" y="2968335"/>
            <a:ext cx="7163847" cy="16560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27170E-86B2-5479-7672-369706181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165" y="4943413"/>
            <a:ext cx="7422259" cy="11525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6DDEFE-98A2-5535-9E85-DBE42F20F26A}"/>
              </a:ext>
            </a:extLst>
          </p:cNvPr>
          <p:cNvSpPr txBox="1"/>
          <p:nvPr/>
        </p:nvSpPr>
        <p:spPr>
          <a:xfrm>
            <a:off x="609600" y="1693333"/>
            <a:ext cx="144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LU</a:t>
            </a:r>
            <a:r>
              <a:rPr lang="zh-CN" altLang="en-US" sz="2400" b="1" dirty="0"/>
              <a:t>分解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2735035-8E54-DE77-7541-EFFEF8C0F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801" y="1771413"/>
            <a:ext cx="2519012" cy="598689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DD479AD3-1BCB-F764-0BF2-F99C00AF935E}"/>
              </a:ext>
            </a:extLst>
          </p:cNvPr>
          <p:cNvSpPr/>
          <p:nvPr/>
        </p:nvSpPr>
        <p:spPr bwMode="auto">
          <a:xfrm>
            <a:off x="8023904" y="1924165"/>
            <a:ext cx="818726" cy="374601"/>
          </a:xfrm>
          <a:prstGeom prst="rightArrow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309"/>
            <a:endParaRPr lang="zh-CN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7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RS</a:t>
            </a:r>
            <a:r>
              <a:rPr lang="zh-CN" altLang="en-US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译码器</a:t>
            </a:r>
            <a:endParaRPr lang="en-US" altLang="zh-CN" sz="3600" b="1" dirty="0">
              <a:solidFill>
                <a:srgbClr val="1F4E79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97470C-4161-2E9D-A26A-EB01F4B5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930" y="2112036"/>
            <a:ext cx="7664066" cy="28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9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DPU</a:t>
            </a: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502657-85EF-00B7-3402-E15F1FCB4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92"/>
          <a:stretch/>
        </p:blipFill>
        <p:spPr bwMode="auto">
          <a:xfrm>
            <a:off x="2503075" y="1327543"/>
            <a:ext cx="7184261" cy="4821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946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DPU</a:t>
            </a: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A2D661-AFB3-1A84-325C-E0FFFD1D7C9D}"/>
              </a:ext>
            </a:extLst>
          </p:cNvPr>
          <p:cNvSpPr txBox="1"/>
          <p:nvPr/>
        </p:nvSpPr>
        <p:spPr>
          <a:xfrm>
            <a:off x="1521749" y="2451530"/>
            <a:ext cx="9206428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对卷积模块中的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进行了故障注入实验，不同并行度的情况下，均有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左右的配置比特翻转会导致最终的分类结果错误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使用开源仿真器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Verilator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搭建了仿真平台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替换掉了原有逻辑中使用到的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Xilinx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和原语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阵列进行了容错设计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7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2515" y="965540"/>
            <a:ext cx="11204896" cy="8800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2294" y="388600"/>
            <a:ext cx="1276163" cy="576401"/>
            <a:chOff x="782294" y="698597"/>
            <a:chExt cx="1276163" cy="266404"/>
          </a:xfrm>
          <a:solidFill>
            <a:schemeClr val="bg1">
              <a:lumMod val="85000"/>
            </a:schemeClr>
          </a:solidFill>
        </p:grpSpPr>
        <p:sp>
          <p:nvSpPr>
            <p:cNvPr id="15" name="等腰三角形 14"/>
            <p:cNvSpPr/>
            <p:nvPr/>
          </p:nvSpPr>
          <p:spPr>
            <a:xfrm rot="16200000">
              <a:off x="74219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1832154" y="738697"/>
              <a:ext cx="266404" cy="18620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同侧圆角矩形 16"/>
          <p:cNvSpPr/>
          <p:nvPr/>
        </p:nvSpPr>
        <p:spPr>
          <a:xfrm rot="10800000">
            <a:off x="968497" y="388600"/>
            <a:ext cx="903757" cy="938942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9158" y="473350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Impact" panose="020B0806030902050204" pitchFamily="34" charset="0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7220" y="353633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DPU</a:t>
            </a:r>
          </a:p>
        </p:txBody>
      </p:sp>
      <p:sp>
        <p:nvSpPr>
          <p:cNvPr id="20" name="矩形 19"/>
          <p:cNvSpPr/>
          <p:nvPr/>
        </p:nvSpPr>
        <p:spPr>
          <a:xfrm flipV="1">
            <a:off x="0" y="6813869"/>
            <a:ext cx="12190413" cy="45719"/>
          </a:xfrm>
          <a:prstGeom prst="rect">
            <a:avLst/>
          </a:prstGeom>
          <a:solidFill>
            <a:srgbClr val="3099B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52B6BA-3AD4-756F-86CC-0158989410C4}"/>
              </a:ext>
            </a:extLst>
          </p:cNvPr>
          <p:cNvSpPr txBox="1"/>
          <p:nvPr/>
        </p:nvSpPr>
        <p:spPr>
          <a:xfrm>
            <a:off x="6526633" y="14304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针对PE阵列的容错方案 (以512并行度为例)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1AE940-5EAB-DCAE-CA3A-BF1BC20F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5" y="1804440"/>
            <a:ext cx="10401556" cy="471273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D4C7D2F-B5D8-3D89-D667-26924D4D89D2}"/>
              </a:ext>
            </a:extLst>
          </p:cNvPr>
          <p:cNvGrpSpPr/>
          <p:nvPr/>
        </p:nvGrpSpPr>
        <p:grpSpPr>
          <a:xfrm>
            <a:off x="768389" y="1350236"/>
            <a:ext cx="5123244" cy="1147134"/>
            <a:chOff x="2944077" y="1515650"/>
            <a:chExt cx="7907652" cy="76493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882A56A-DA2A-7C4B-318C-FF20782A0ED6}"/>
                </a:ext>
              </a:extLst>
            </p:cNvPr>
            <p:cNvSpPr/>
            <p:nvPr/>
          </p:nvSpPr>
          <p:spPr bwMode="auto">
            <a:xfrm>
              <a:off x="2944077" y="1515650"/>
              <a:ext cx="7907652" cy="2667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每行对应不同的输出通道（卷积核），包含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个卷积系数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8A64A00-8EC2-B5D1-5FA2-ECE2E0F8DDA9}"/>
                </a:ext>
              </a:extLst>
            </p:cNvPr>
            <p:cNvCxnSpPr>
              <a:cxnSpLocks/>
            </p:cNvCxnSpPr>
            <p:nvPr/>
          </p:nvCxnSpPr>
          <p:spPr>
            <a:xfrm>
              <a:off x="4515406" y="1777688"/>
              <a:ext cx="1859119" cy="5028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309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2376</Words>
  <Application>Microsoft Office PowerPoint</Application>
  <PresentationFormat>自定义</PresentationFormat>
  <Paragraphs>178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-apple-system</vt:lpstr>
      <vt:lpstr>等线</vt:lpstr>
      <vt:lpstr>等线 Light</vt:lpstr>
      <vt:lpstr>黑体</vt:lpstr>
      <vt:lpstr>宋体</vt:lpstr>
      <vt:lpstr>Arial</vt:lpstr>
      <vt:lpstr>Calibri</vt:lpstr>
      <vt:lpstr>Cambria Math</vt:lpstr>
      <vt:lpstr>Impact</vt:lpstr>
      <vt:lpstr>Open Sans</vt:lpstr>
      <vt:lpstr>Times New Roman</vt:lpstr>
      <vt:lpstr>Wingdings</vt:lpstr>
      <vt:lpstr>第一PPT，www.1ppt.com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 ob an.com</Manager>
  <Company>——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史金昌</dc:creator>
  <cp:lastModifiedBy>金昌 史</cp:lastModifiedBy>
  <cp:revision>4047</cp:revision>
  <cp:lastPrinted>2023-09-12T14:47:01Z</cp:lastPrinted>
  <dcterms:created xsi:type="dcterms:W3CDTF">2015-12-01T09:06:00Z</dcterms:created>
  <dcterms:modified xsi:type="dcterms:W3CDTF">2024-08-04T16:31:03Z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9DD6895B7BF040A8AA7E32D928A8F111</vt:lpwstr>
  </property>
  <property fmtid="{D5CDD505-2E9C-101B-9397-08002B2CF9AE}" pid="3" name="KSOProductBuildVer">
    <vt:lpwstr>2052-11.1.0.10700</vt:lpwstr>
  </property>
</Properties>
</file>