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2" r:id="rId5"/>
    <p:sldId id="261" r:id="rId6"/>
    <p:sldId id="262" r:id="rId7"/>
    <p:sldId id="263" r:id="rId8"/>
    <p:sldId id="260" r:id="rId9"/>
    <p:sldId id="265" r:id="rId10"/>
    <p:sldId id="266" r:id="rId11"/>
    <p:sldId id="275" r:id="rId12"/>
    <p:sldId id="267" r:id="rId13"/>
    <p:sldId id="276" r:id="rId14"/>
    <p:sldId id="274" r:id="rId15"/>
    <p:sldId id="269" r:id="rId16"/>
    <p:sldId id="270" r:id="rId17"/>
    <p:sldId id="268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EC1-0874-407D-9419-1B0D7DD3437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3D8-8D9D-4FBC-B43F-5317105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EC1-0874-407D-9419-1B0D7DD3437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3D8-8D9D-4FBC-B43F-5317105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5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EC1-0874-407D-9419-1B0D7DD3437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3D8-8D9D-4FBC-B43F-5317105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39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EC1-0874-407D-9419-1B0D7DD3437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3D8-8D9D-4FBC-B43F-5317105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7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EC1-0874-407D-9419-1B0D7DD3437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3D8-8D9D-4FBC-B43F-5317105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09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EC1-0874-407D-9419-1B0D7DD3437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3D8-8D9D-4FBC-B43F-5317105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19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EC1-0874-407D-9419-1B0D7DD3437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3D8-8D9D-4FBC-B43F-5317105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12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EC1-0874-407D-9419-1B0D7DD3437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3D8-8D9D-4FBC-B43F-5317105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24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EC1-0874-407D-9419-1B0D7DD3437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3D8-8D9D-4FBC-B43F-5317105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EC1-0874-407D-9419-1B0D7DD3437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BEC73D8-8D9D-4FBC-B43F-5317105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9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EC1-0874-407D-9419-1B0D7DD3437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3D8-8D9D-4FBC-B43F-5317105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EC1-0874-407D-9419-1B0D7DD3437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3D8-8D9D-4FBC-B43F-5317105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EC1-0874-407D-9419-1B0D7DD3437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3D8-8D9D-4FBC-B43F-5317105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EC1-0874-407D-9419-1B0D7DD3437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3D8-8D9D-4FBC-B43F-5317105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0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EC1-0874-407D-9419-1B0D7DD3437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3D8-8D9D-4FBC-B43F-5317105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3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EC1-0874-407D-9419-1B0D7DD3437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3D8-8D9D-4FBC-B43F-5317105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0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EC1-0874-407D-9419-1B0D7DD3437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3D8-8D9D-4FBC-B43F-5317105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751EC1-0874-407D-9419-1B0D7DD3437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EC73D8-8D9D-4FBC-B43F-5317105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2154-8451-432C-8DB4-B19624C64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377" y="1058334"/>
            <a:ext cx="6634690" cy="1270000"/>
          </a:xfrm>
        </p:spPr>
        <p:txBody>
          <a:bodyPr>
            <a:normAutofit fontScale="90000"/>
          </a:bodyPr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ANKARA YILDIRIM BEYAZIT UNIVERSITY</a:t>
            </a:r>
            <a:br>
              <a:rPr lang="tr-T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tr-T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tr-T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GRADUATE SCHOOL OF NATURAL AND APPLIED SCIENCES </a:t>
            </a:r>
            <a:b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COMPUTER ENGINEERING DEPARTMENT </a:t>
            </a: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49E67-3CE7-47AA-A2CD-420AC09D0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Simulation of Armed Unmanned Aerial Vehicles Swarm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62BCE-5BCD-4A0F-BA58-E577CFD04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42" y="151949"/>
            <a:ext cx="2112135" cy="1952017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5CCB312D-CEB9-4BD0-A2E4-BA9724DD6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242" y="151949"/>
            <a:ext cx="2112135" cy="211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lane flying in the sky&#10;&#10;Description automatically generated with medium confidence">
            <a:extLst>
              <a:ext uri="{FF2B5EF4-FFF2-40B4-BE49-F238E27FC236}">
                <a16:creationId xmlns:a16="http://schemas.microsoft.com/office/drawing/2014/main" id="{E8417362-47D2-4074-896A-7BB1EC1A0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2" r="9091" b="81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237E4-77F0-4B9D-BB52-81E80DD3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4067"/>
            <a:ext cx="4080932" cy="3310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0" i="0" u="none" strike="noStrike" baseline="0">
                <a:solidFill>
                  <a:schemeClr val="bg1"/>
                </a:solidFill>
              </a:rPr>
              <a:t>Features of UAV’s </a:t>
            </a:r>
            <a:endParaRPr lang="en-US" sz="540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64716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F62DA3-8084-47D0-B7E2-04A92868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9B32CF-BC6E-4949-A43F-2DB088D37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583E40B-3A2D-4790-9F79-3EB4F7819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02" y="1640016"/>
            <a:ext cx="6237359" cy="32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9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ky, outdoor, transport, smoke&#10;&#10;Description automatically generated">
            <a:extLst>
              <a:ext uri="{FF2B5EF4-FFF2-40B4-BE49-F238E27FC236}">
                <a16:creationId xmlns:a16="http://schemas.microsoft.com/office/drawing/2014/main" id="{99B684DC-5DDA-48F0-A2FD-B0D3366DA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6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8515B-E6A0-4794-9D34-7BD9E0A7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4067"/>
            <a:ext cx="4080932" cy="3310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0" i="0" u="none" strike="noStrike" baseline="0">
                <a:solidFill>
                  <a:schemeClr val="bg1"/>
                </a:solidFill>
              </a:rPr>
              <a:t>Features of Air Defense Systems </a:t>
            </a:r>
            <a:endParaRPr lang="en-US" sz="540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32452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FFF1-613D-47D1-B750-BEB0EE68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2566579" cy="553801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FC3781-DD6B-47D0-95D5-09D79D98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927" y="612057"/>
            <a:ext cx="7152608" cy="375346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A788EC3-DF20-49BB-BC13-4EC20A242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508" y="4553084"/>
            <a:ext cx="6422769" cy="168597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9694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FABF4-5805-4E06-B98B-028903524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6781" y="974724"/>
            <a:ext cx="6653166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0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66F1DBA-04A3-4F01-AD53-3BB76E699A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3" b="11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3005669" y="-16933"/>
            <a:ext cx="922020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B07C2F-AEC5-4DFF-912D-63858A84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867" y="558800"/>
            <a:ext cx="7535333" cy="1413933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Code Design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2D3A8-62FE-4602-8C4C-420ADDC2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867" y="2048933"/>
            <a:ext cx="7532156" cy="3742267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Class Diagram</a:t>
            </a:r>
          </a:p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Creating Environment Codes in NetLogo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412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9F2EF4B-46DC-44F3-B11D-C4B005FCCC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3" b="8818"/>
          <a:stretch/>
        </p:blipFill>
        <p:spPr>
          <a:xfrm>
            <a:off x="20" y="-27982"/>
            <a:ext cx="12191980" cy="6857990"/>
          </a:xfrm>
          <a:prstGeom prst="rect">
            <a:avLst/>
          </a:prstGeom>
        </p:spPr>
      </p:pic>
      <p:sp>
        <p:nvSpPr>
          <p:cNvPr id="14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3005669" y="-16933"/>
            <a:ext cx="922020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FEC59B-FCC1-4FCB-B84D-B2153FCD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867" y="558800"/>
            <a:ext cx="7535333" cy="1413933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Result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5FDA91-D25E-419E-ACD9-F323E4A63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867" y="2048933"/>
            <a:ext cx="7532156" cy="3742267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97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7E809C28-BF78-4856-8CC2-D4580ADEA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3F557-A8F8-4C2F-8B7E-368E17CF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4067"/>
            <a:ext cx="4080932" cy="3310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0" i="0" u="none" strike="noStrike" baseline="0">
                <a:solidFill>
                  <a:schemeClr val="bg1"/>
                </a:solidFill>
              </a:rPr>
              <a:t>Interface </a:t>
            </a:r>
            <a:endParaRPr lang="en-US" sz="540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880408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light, black, night, decorated&#10;&#10;Description automatically generated">
            <a:extLst>
              <a:ext uri="{FF2B5EF4-FFF2-40B4-BE49-F238E27FC236}">
                <a16:creationId xmlns:a16="http://schemas.microsoft.com/office/drawing/2014/main" id="{000B0653-53B0-4182-9D51-58DC4D248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6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27897-EAFA-4FC6-AF6E-F1B23E6C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4067"/>
            <a:ext cx="4080932" cy="3310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>
                <a:solidFill>
                  <a:schemeClr val="bg1"/>
                </a:solidFill>
              </a:rPr>
              <a:t>Simulation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731537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outdoor, night, sign&#10;&#10;Description automatically generated">
            <a:extLst>
              <a:ext uri="{FF2B5EF4-FFF2-40B4-BE49-F238E27FC236}">
                <a16:creationId xmlns:a16="http://schemas.microsoft.com/office/drawing/2014/main" id="{CC0A9161-683F-4E70-A798-60E1370B6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1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3CD10-E36C-4E0C-9806-20A566E6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4067"/>
            <a:ext cx="4080932" cy="3310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>
                <a:solidFill>
                  <a:schemeClr val="bg1"/>
                </a:solidFill>
              </a:rPr>
              <a:t>Thank You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85724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E52F-4CC4-4079-BF15-C5A2F1E9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9894889" cy="5858933"/>
          </a:xfrm>
        </p:spPr>
        <p:txBody>
          <a:bodyPr>
            <a:normAutofit/>
          </a:bodyPr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By</a:t>
            </a:r>
            <a:br>
              <a:rPr lang="tr-T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tr-T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Cemil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Uysal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(16050111006)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tr-T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Levent Gümrükçü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(16050111029)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tr-T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Berkay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Kırtıllı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(1605011037)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tr-T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	 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Bilal Emre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Karagöz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(16050111039)</a:t>
            </a:r>
            <a:br>
              <a:rPr lang="tr-T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tr-T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tr-T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tr-T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tr-T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tr-T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Supervised by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Tarık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Ismet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8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E14C18F4-5601-47F7-80A4-87C76E0F1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C32025-ADB0-4D27-99C2-528D9189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0" i="0" u="none" strike="noStrike" baseline="0"/>
              <a:t>Introduction 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72318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8A0BC47-6274-4556-A3F2-42DDAFD8D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70C142-4DFB-4CD3-834E-CB98AEA4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Researches About Project</a:t>
            </a:r>
          </a:p>
        </p:txBody>
      </p:sp>
    </p:spTree>
    <p:extLst>
      <p:ext uri="{BB962C8B-B14F-4D97-AF65-F5344CB8AC3E}">
        <p14:creationId xmlns:p14="http://schemas.microsoft.com/office/powerpoint/2010/main" val="1609085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8C18DE1-6A6E-4227-8394-AC196FD116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Freeform 15">
            <a:extLst>
              <a:ext uri="{FF2B5EF4-FFF2-40B4-BE49-F238E27FC236}">
                <a16:creationId xmlns:a16="http://schemas.microsoft.com/office/drawing/2014/main" id="{AAAE29C6-F6DD-4D29-805A-6C214EA9C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F2F39-E822-4309-80B4-B4469A9D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Complex Systems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040D-2D89-4B4F-9DCF-249B8FA8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88067"/>
            <a:ext cx="7391401" cy="3970866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Nonlinearity</a:t>
            </a:r>
          </a:p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Network</a:t>
            </a:r>
          </a:p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Emergence </a:t>
            </a:r>
            <a:endParaRPr lang="tr-TR" b="0" i="0" u="none" strike="noStrike" baseline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Adaptation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53206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9C544F5-4514-4DA1-AE75-211A026B6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5">
            <a:extLst>
              <a:ext uri="{FF2B5EF4-FFF2-40B4-BE49-F238E27FC236}">
                <a16:creationId xmlns:a16="http://schemas.microsoft.com/office/drawing/2014/main" id="{AAAE29C6-F6DD-4D29-805A-6C214EA9C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C474A-37BE-4CBE-A0DB-FD9579B6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Agent-Based Systems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4BBD5-11D9-4B71-AF90-CFF116FB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88067"/>
            <a:ext cx="7391401" cy="3970866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History</a:t>
            </a:r>
            <a:endParaRPr lang="tr-TR" b="0" i="0" u="none" strike="noStrike" baseline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Theory</a:t>
            </a:r>
          </a:p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Applications</a:t>
            </a:r>
          </a:p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Implementation</a:t>
            </a:r>
          </a:p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Verification and Validation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26992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outdoor object, night sky&#10;&#10;Description automatically generated">
            <a:extLst>
              <a:ext uri="{FF2B5EF4-FFF2-40B4-BE49-F238E27FC236}">
                <a16:creationId xmlns:a16="http://schemas.microsoft.com/office/drawing/2014/main" id="{3ABF7C98-38D7-4374-A450-F213A6053D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 15">
            <a:extLst>
              <a:ext uri="{FF2B5EF4-FFF2-40B4-BE49-F238E27FC236}">
                <a16:creationId xmlns:a16="http://schemas.microsoft.com/office/drawing/2014/main" id="{AAAE29C6-F6DD-4D29-805A-6C214EA9C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08EBA-62AD-4914-9B7D-B60ADFE5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Multi-Agent Systems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FA744-5F3B-4131-9B25-C0338DC5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88067"/>
            <a:ext cx="7391401" cy="3970866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What are Multi-Agent Systems (MAS)</a:t>
            </a:r>
          </a:p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Application Field</a:t>
            </a:r>
          </a:p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Advantages of Multi-Agent Systems</a:t>
            </a:r>
          </a:p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Architecture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02817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arge group of bees&#10;&#10;Description automatically generated with medium confidence">
            <a:extLst>
              <a:ext uri="{FF2B5EF4-FFF2-40B4-BE49-F238E27FC236}">
                <a16:creationId xmlns:a16="http://schemas.microsoft.com/office/drawing/2014/main" id="{F2EBEC73-A04D-40C7-B4EE-1C5AB23196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0" b="49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15">
            <a:extLst>
              <a:ext uri="{FF2B5EF4-FFF2-40B4-BE49-F238E27FC236}">
                <a16:creationId xmlns:a16="http://schemas.microsoft.com/office/drawing/2014/main" id="{AAAE29C6-F6DD-4D29-805A-6C214EA9C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EC29D-E6FC-42B5-9EA0-C0BC603A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Swarm as Cognitive Entity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30241-20FB-4344-AAF3-8E7CFB51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88067"/>
            <a:ext cx="7391401" cy="3970866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Conceptual Framework for Decision Making</a:t>
            </a:r>
          </a:p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The Sensory Transformation in a Swarm</a:t>
            </a:r>
          </a:p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The Decision Transformation in a Swarm</a:t>
            </a:r>
          </a:p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The Action Transformation in a Swarm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33225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88FA4238-19DB-4E6E-82A6-BBC4DA3132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81" b="76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15">
            <a:extLst>
              <a:ext uri="{FF2B5EF4-FFF2-40B4-BE49-F238E27FC236}">
                <a16:creationId xmlns:a16="http://schemas.microsoft.com/office/drawing/2014/main" id="{AAAE29C6-F6DD-4D29-805A-6C214EA9C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389CA-CF2D-4249-A4DB-89E5981C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NetLogo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7DCB-3AD4-47E5-AF27-40A45602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88067"/>
            <a:ext cx="7391401" cy="3970866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Usage and Features of NetLogo</a:t>
            </a:r>
          </a:p>
          <a:p>
            <a:r>
              <a:rPr lang="en-US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Functional Requirements on NetLogo for Project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467979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107</TotalTime>
  <Words>191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Times New Roman</vt:lpstr>
      <vt:lpstr>Parallax</vt:lpstr>
      <vt:lpstr>  ANKARA YILDIRIM BEYAZIT UNIVERSITY     GRADUATE SCHOOL OF NATURAL AND APPLIED SCIENCES  COMPUTER ENGINEERING DEPARTMENT </vt:lpstr>
      <vt:lpstr>  By          Cemil Uysal   (16050111006)          Levent Gümrükçü   (16050111029)     Berkay Kırtıllı   (1605011037)       Bilal Emre Karagöz   (16050111039)        Supervised by  Tarık Ismet Alkan </vt:lpstr>
      <vt:lpstr>Introduction </vt:lpstr>
      <vt:lpstr>Researches About Project</vt:lpstr>
      <vt:lpstr>Complex Systems</vt:lpstr>
      <vt:lpstr>Agent-Based Systems </vt:lpstr>
      <vt:lpstr>Multi-Agent Systems </vt:lpstr>
      <vt:lpstr>Swarm as Cognitive Entity </vt:lpstr>
      <vt:lpstr>NetLogo </vt:lpstr>
      <vt:lpstr>Features of UAV’s </vt:lpstr>
      <vt:lpstr>PowerPoint Presentation</vt:lpstr>
      <vt:lpstr>Features of Air Defense Systems </vt:lpstr>
      <vt:lpstr>PowerPoint Presentation</vt:lpstr>
      <vt:lpstr>PowerPoint Presentation</vt:lpstr>
      <vt:lpstr>Code Design </vt:lpstr>
      <vt:lpstr>Result </vt:lpstr>
      <vt:lpstr>Interface </vt:lpstr>
      <vt:lpstr>Simulation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ANKARA YILDIRIM BEYAZIT UNIVERSITY     GRADUATE SCHOOL OF NATURAL AND APPLIED SCIENCES  COMPUTER ENGINEERING DEPARTMENT </dc:title>
  <dc:creator>Levent Gümrükçü</dc:creator>
  <cp:lastModifiedBy>Levent Gümrükçü</cp:lastModifiedBy>
  <cp:revision>10</cp:revision>
  <dcterms:created xsi:type="dcterms:W3CDTF">2021-06-26T07:13:55Z</dcterms:created>
  <dcterms:modified xsi:type="dcterms:W3CDTF">2021-06-27T20:00:08Z</dcterms:modified>
</cp:coreProperties>
</file>