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42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17EF264-E0E1-4F34-BD74-283E9C8929C9}" type="datetimeFigureOut">
              <a:rPr lang="zh-CN" altLang="en-US"/>
              <a:pPr>
                <a:defRPr/>
              </a:pPr>
              <a:t>2016-5-26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EE93B4-6895-4B1E-B80E-05614FA0D08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50401EC-43AA-4048-A467-0AD584C5B85D}" type="datetimeFigureOut">
              <a:rPr lang="zh-CN" altLang="en-US"/>
              <a:pPr>
                <a:defRPr/>
              </a:pPr>
              <a:t>2016-5-26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58627E-03B7-49AB-8F28-72F22B666C5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0D520B-FB55-4D26-81C6-A03C56535A95}" type="datetimeFigureOut">
              <a:rPr lang="zh-CN" altLang="en-US"/>
              <a:pPr>
                <a:defRPr/>
              </a:pPr>
              <a:t>2016-5-26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644FA2-E033-45BF-A24C-390D08EB80A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13664FA-D829-46A0-BF5D-9AB97ED2FA9D}" type="datetimeFigureOut">
              <a:rPr lang="zh-CN" altLang="en-US"/>
              <a:pPr>
                <a:defRPr/>
              </a:pPr>
              <a:t>2016-5-26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15B0C4-A784-49DF-B9F6-9F651BA0494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C1F5BDB-6C8F-4891-A77D-C2CD7C7C9A3E}" type="datetimeFigureOut">
              <a:rPr lang="zh-CN" altLang="en-US"/>
              <a:pPr>
                <a:defRPr/>
              </a:pPr>
              <a:t>2016-5-26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C81A25-0D83-417D-A50D-2494C3AD696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5438C42-B93E-416B-ACFC-8BB5EC1DFEF6}" type="datetimeFigureOut">
              <a:rPr lang="zh-CN" altLang="en-US"/>
              <a:pPr>
                <a:defRPr/>
              </a:pPr>
              <a:t>2016-5-26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385C57-570E-451F-AE41-C28BF7B4007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9C65EA1-23CD-499B-B982-12917E9DCCD1}" type="datetimeFigureOut">
              <a:rPr lang="zh-CN" altLang="en-US"/>
              <a:pPr>
                <a:defRPr/>
              </a:pPr>
              <a:t>2016-5-26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F592F7A-2E03-4A5B-A5A9-E316E5C675F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4CB1C35-DC2C-4FAF-A2DF-C075F4E3FAD2}" type="datetimeFigureOut">
              <a:rPr lang="zh-CN" altLang="en-US"/>
              <a:pPr>
                <a:defRPr/>
              </a:pPr>
              <a:t>2016-5-26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79A0F22-4970-4B5B-A45F-E90B2D1C9A8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DE8B0EC-F357-4093-8693-FE5D2AAA84E8}" type="datetimeFigureOut">
              <a:rPr lang="zh-CN" altLang="en-US"/>
              <a:pPr>
                <a:defRPr/>
              </a:pPr>
              <a:t>2016-5-26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CE176BC-A660-4AD0-A426-4BAE062DB8D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513C302-67B1-4B0E-84B9-8316B01B7DA5}" type="datetimeFigureOut">
              <a:rPr lang="zh-CN" altLang="en-US"/>
              <a:pPr>
                <a:defRPr/>
              </a:pPr>
              <a:t>2016-5-26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40B71E-701F-4AD2-8AEC-35F479D236F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A4B593-F6E1-44C5-8798-01DC56DE6D1A}" type="datetimeFigureOut">
              <a:rPr lang="zh-CN" altLang="en-US"/>
              <a:pPr>
                <a:defRPr/>
              </a:pPr>
              <a:t>2016-5-26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17D107-B9C9-44F0-AFAE-27E142A0B30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4DBD54F-EF5D-461A-B31D-5DBF5109D51A}" type="datetimeFigureOut">
              <a:rPr lang="zh-CN" altLang="en-US"/>
              <a:pPr>
                <a:defRPr/>
              </a:pPr>
              <a:t>2016-5-26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E95E3B8-1FB8-4545-B691-1A5578A9778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lang="zh-CN" altLang="en-US" smtClean="0"/>
              <a:t>试题讨论</a:t>
            </a:r>
          </a:p>
        </p:txBody>
      </p:sp>
      <p:sp>
        <p:nvSpPr>
          <p:cNvPr id="3" name="副标题 2"/>
          <p:cNvSpPr>
            <a:spLocks noGrp="1"/>
          </p:cNvSpPr>
          <p:nvPr>
            <p:ph type="subTitle" idx="1"/>
          </p:nvPr>
        </p:nvSpPr>
        <p:spPr/>
        <p:txBody>
          <a:bodyPr rtlCol="0">
            <a:normAutofit/>
          </a:bodyPr>
          <a:lstStyle/>
          <a:p>
            <a:pPr fontAlgn="auto">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mtClean="0"/>
              <a:t>算法</a:t>
            </a:r>
            <a:r>
              <a:rPr lang="en-US" altLang="zh-CN" smtClean="0"/>
              <a:t>4</a:t>
            </a:r>
            <a:endParaRPr lang="zh-CN" altLang="en-US" smtClean="0"/>
          </a:p>
        </p:txBody>
      </p:sp>
      <p:sp>
        <p:nvSpPr>
          <p:cNvPr id="3" name="内容占位符 2"/>
          <p:cNvSpPr>
            <a:spLocks noGrp="1"/>
          </p:cNvSpPr>
          <p:nvPr>
            <p:ph idx="1"/>
          </p:nvPr>
        </p:nvSpPr>
        <p:spPr/>
        <p:txBody>
          <a:bodyPr/>
          <a:lstStyle/>
          <a:p>
            <a:r>
              <a:rPr lang="zh-CN" altLang="en-US" smtClean="0"/>
              <a:t>谜之音：你卡我常数。</a:t>
            </a:r>
            <a:endParaRPr lang="en-US" altLang="zh-CN" smtClean="0"/>
          </a:p>
          <a:p>
            <a:r>
              <a:rPr lang="en-US" altLang="zh-CN" smtClean="0"/>
              <a:t>Question</a:t>
            </a:r>
            <a:r>
              <a:rPr lang="zh-CN" altLang="en-US" smtClean="0"/>
              <a:t>：如果已知</a:t>
            </a:r>
            <a:r>
              <a:rPr lang="en-US" altLang="zh-CN" smtClean="0"/>
              <a:t>n,m</a:t>
            </a:r>
            <a:r>
              <a:rPr lang="zh-CN" altLang="en-US" smtClean="0"/>
              <a:t>，那么答案一定是关于</a:t>
            </a:r>
            <a:r>
              <a:rPr lang="en-US" altLang="zh-CN" smtClean="0"/>
              <a:t>k</a:t>
            </a:r>
            <a:r>
              <a:rPr lang="zh-CN" altLang="en-US" smtClean="0"/>
              <a:t>的多项式，显然是可以打表的！</a:t>
            </a:r>
            <a:endParaRPr lang="en-US" altLang="zh-CN" smtClean="0"/>
          </a:p>
          <a:p>
            <a:r>
              <a:rPr lang="zh-CN" altLang="en-US" smtClean="0"/>
              <a:t>谜之音：你卡我常数。</a:t>
            </a:r>
            <a:endParaRPr lang="en-US" altLang="zh-CN" smtClean="0"/>
          </a:p>
          <a:p>
            <a:r>
              <a:rPr lang="en-US" altLang="zh-CN" smtClean="0"/>
              <a:t>Question</a:t>
            </a:r>
            <a:r>
              <a:rPr lang="zh-CN" altLang="en-US" smtClean="0"/>
              <a:t>：</a:t>
            </a:r>
            <a:r>
              <a:rPr lang="en-US" altLang="zh-CN"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en-US" altLang="zh-CN" smtClean="0"/>
              <a:t>graph</a:t>
            </a:r>
            <a:endParaRPr lang="zh-CN" altLang="en-US" smtClean="0"/>
          </a:p>
        </p:txBody>
      </p:sp>
      <p:sp>
        <p:nvSpPr>
          <p:cNvPr id="3" name="内容占位符 2"/>
          <p:cNvSpPr>
            <a:spLocks noGrp="1"/>
          </p:cNvSpPr>
          <p:nvPr>
            <p:ph idx="1"/>
          </p:nvPr>
        </p:nvSpPr>
        <p:spPr/>
        <p:txBody>
          <a:bodyPr/>
          <a:lstStyle/>
          <a:p>
            <a:r>
              <a:rPr lang="zh-CN" altLang="en-US" smtClean="0"/>
              <a:t>题目大意：给定一个网格图，求一个四联通块使得代价之和最小且覆盖至少</a:t>
            </a:r>
            <a:r>
              <a:rPr lang="en-US" altLang="zh-CN" smtClean="0"/>
              <a:t>k</a:t>
            </a:r>
            <a:r>
              <a:rPr lang="zh-CN" altLang="en-US" smtClean="0"/>
              <a:t>种颜色。存在障碍点。</a:t>
            </a:r>
            <a:endParaRPr lang="en-US" altLang="zh-CN" smtClean="0"/>
          </a:p>
          <a:p>
            <a:r>
              <a:rPr lang="zh-CN" altLang="en-US" smtClean="0"/>
              <a:t>数据范围：</a:t>
            </a:r>
            <a:r>
              <a:rPr lang="en-US" altLang="zh-CN" smtClean="0"/>
              <a:t>n,m&lt;=15,k&lt;=7</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smtClean="0"/>
              <a:t>得分情况</a:t>
            </a:r>
          </a:p>
        </p:txBody>
      </p:sp>
      <p:sp>
        <p:nvSpPr>
          <p:cNvPr id="24578" name="内容占位符 2"/>
          <p:cNvSpPr>
            <a:spLocks noGrp="1"/>
          </p:cNvSpPr>
          <p:nvPr>
            <p:ph idx="1"/>
          </p:nvPr>
        </p:nvSpPr>
        <p:spPr/>
        <p:txBody>
          <a:bodyPr/>
          <a:lstStyle/>
          <a:p>
            <a:r>
              <a:rPr lang="en-US" altLang="zh-CN" smtClean="0"/>
              <a:t>100</a:t>
            </a:r>
            <a:r>
              <a:rPr lang="zh-CN" altLang="en-US" smtClean="0"/>
              <a:t>分：</a:t>
            </a:r>
            <a:r>
              <a:rPr lang="en-US" altLang="zh-CN" smtClean="0"/>
              <a:t>faebdc,suxiaobin</a:t>
            </a:r>
          </a:p>
          <a:p>
            <a:r>
              <a:rPr lang="en-US" altLang="zh-CN" smtClean="0"/>
              <a:t>20~50</a:t>
            </a:r>
            <a:r>
              <a:rPr lang="zh-CN" altLang="en-US" smtClean="0"/>
              <a:t>分：若干</a:t>
            </a: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mtClean="0"/>
              <a:t>试题讨论</a:t>
            </a:r>
          </a:p>
        </p:txBody>
      </p:sp>
      <p:sp>
        <p:nvSpPr>
          <p:cNvPr id="25602"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smtClean="0"/>
              <a:t>算法</a:t>
            </a:r>
            <a:r>
              <a:rPr lang="en-US" altLang="zh-CN" smtClean="0"/>
              <a:t>1</a:t>
            </a:r>
            <a:endParaRPr lang="zh-CN" altLang="en-US" smtClean="0"/>
          </a:p>
        </p:txBody>
      </p:sp>
      <p:sp>
        <p:nvSpPr>
          <p:cNvPr id="3" name="内容占位符 2"/>
          <p:cNvSpPr>
            <a:spLocks noGrp="1"/>
          </p:cNvSpPr>
          <p:nvPr>
            <p:ph idx="1"/>
          </p:nvPr>
        </p:nvSpPr>
        <p:spPr/>
        <p:txBody>
          <a:bodyPr/>
          <a:lstStyle/>
          <a:p>
            <a:r>
              <a:rPr lang="zh-CN" altLang="en-US" smtClean="0"/>
              <a:t>枚举每个位置是否选择，判断是否构成四联通块以及是否有至少</a:t>
            </a:r>
            <a:r>
              <a:rPr lang="en-US" altLang="zh-CN" smtClean="0"/>
              <a:t>k</a:t>
            </a:r>
            <a:r>
              <a:rPr lang="zh-CN" altLang="en-US" smtClean="0"/>
              <a:t>种颜色。</a:t>
            </a:r>
            <a:endParaRPr lang="en-US" altLang="zh-CN" smtClean="0"/>
          </a:p>
          <a:p>
            <a:r>
              <a:rPr lang="zh-CN" altLang="en-US" smtClean="0"/>
              <a:t>时间复杂度为</a:t>
            </a:r>
            <a:r>
              <a:rPr lang="en-US" altLang="zh-CN" smtClean="0"/>
              <a:t>2^(nm)*nm</a:t>
            </a:r>
            <a:r>
              <a:rPr lang="zh-CN" altLang="en-US" smtClean="0"/>
              <a:t>。</a:t>
            </a:r>
            <a:endParaRPr lang="en-US" altLang="zh-CN" smtClean="0"/>
          </a:p>
          <a:p>
            <a:r>
              <a:rPr lang="zh-CN" altLang="en-US" smtClean="0"/>
              <a:t>期望得分</a:t>
            </a:r>
            <a:r>
              <a:rPr lang="en-US" altLang="zh-CN" smtClean="0"/>
              <a:t>20</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smtClean="0"/>
              <a:t>算法</a:t>
            </a:r>
            <a:r>
              <a:rPr lang="en-US" altLang="zh-CN" smtClean="0"/>
              <a:t>2</a:t>
            </a:r>
            <a:endParaRPr lang="zh-CN" altLang="en-US" smtClean="0"/>
          </a:p>
        </p:txBody>
      </p:sp>
      <p:sp>
        <p:nvSpPr>
          <p:cNvPr id="3" name="内容占位符 2"/>
          <p:cNvSpPr>
            <a:spLocks noGrp="1"/>
          </p:cNvSpPr>
          <p:nvPr>
            <p:ph idx="1"/>
          </p:nvPr>
        </p:nvSpPr>
        <p:spPr/>
        <p:txBody>
          <a:bodyPr/>
          <a:lstStyle/>
          <a:p>
            <a:r>
              <a:rPr lang="zh-CN" altLang="en-US" smtClean="0"/>
              <a:t>注意到颜色数量至多只有</a:t>
            </a:r>
            <a:r>
              <a:rPr lang="en-US" altLang="zh-CN" smtClean="0"/>
              <a:t>10</a:t>
            </a:r>
            <a:r>
              <a:rPr lang="zh-CN" altLang="en-US" smtClean="0"/>
              <a:t>。</a:t>
            </a:r>
            <a:endParaRPr lang="en-US" altLang="zh-CN" smtClean="0"/>
          </a:p>
          <a:p>
            <a:r>
              <a:rPr lang="zh-CN" altLang="en-US" smtClean="0"/>
              <a:t>令</a:t>
            </a:r>
            <a:r>
              <a:rPr lang="en-US" altLang="zh-CN" smtClean="0"/>
              <a:t>dp[i][j][k]</a:t>
            </a:r>
            <a:r>
              <a:rPr lang="zh-CN" altLang="en-US" smtClean="0"/>
              <a:t>表示包含第</a:t>
            </a:r>
            <a:r>
              <a:rPr lang="en-US" altLang="zh-CN" smtClean="0"/>
              <a:t>i</a:t>
            </a:r>
            <a:r>
              <a:rPr lang="zh-CN" altLang="en-US" smtClean="0"/>
              <a:t>行第</a:t>
            </a:r>
            <a:r>
              <a:rPr lang="en-US" altLang="zh-CN" smtClean="0"/>
              <a:t>j</a:t>
            </a:r>
            <a:r>
              <a:rPr lang="zh-CN" altLang="en-US" smtClean="0"/>
              <a:t>列这个位置且四联通块包含</a:t>
            </a:r>
            <a:r>
              <a:rPr lang="en-US" altLang="zh-CN" smtClean="0"/>
              <a:t>k</a:t>
            </a:r>
            <a:r>
              <a:rPr lang="zh-CN" altLang="en-US" smtClean="0"/>
              <a:t>这个状态的最小代价是多少。</a:t>
            </a:r>
            <a:endParaRPr lang="en-US" altLang="zh-CN" smtClean="0"/>
          </a:p>
          <a:p>
            <a:r>
              <a:rPr lang="zh-CN" altLang="en-US" smtClean="0"/>
              <a:t>经典的斯坦纳树问题。</a:t>
            </a:r>
            <a:endParaRPr lang="en-US" altLang="zh-CN" smtClean="0"/>
          </a:p>
          <a:p>
            <a:r>
              <a:rPr lang="zh-CN" altLang="en-US" smtClean="0"/>
              <a:t>时间复杂度为</a:t>
            </a:r>
            <a:r>
              <a:rPr lang="en-US" altLang="zh-CN" smtClean="0"/>
              <a:t>nm*3^k+SPFA(nm,nm)*2^k</a:t>
            </a:r>
            <a:r>
              <a:rPr lang="zh-CN" altLang="en-US" smtClean="0"/>
              <a:t>。</a:t>
            </a:r>
            <a:endParaRPr lang="en-US" altLang="zh-CN" smtClean="0"/>
          </a:p>
          <a:p>
            <a:r>
              <a:rPr lang="zh-CN" altLang="en-US" smtClean="0"/>
              <a:t>期望得分</a:t>
            </a:r>
            <a:r>
              <a:rPr lang="en-US" altLang="zh-CN" smtClean="0"/>
              <a:t>30</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smtClean="0"/>
              <a:t>算法</a:t>
            </a:r>
            <a:r>
              <a:rPr lang="en-US" altLang="zh-CN" smtClean="0"/>
              <a:t>3</a:t>
            </a:r>
            <a:endParaRPr lang="zh-CN" altLang="en-US" smtClean="0"/>
          </a:p>
        </p:txBody>
      </p:sp>
      <p:sp>
        <p:nvSpPr>
          <p:cNvPr id="3" name="内容占位符 2"/>
          <p:cNvSpPr>
            <a:spLocks noGrp="1"/>
          </p:cNvSpPr>
          <p:nvPr>
            <p:ph idx="1"/>
          </p:nvPr>
        </p:nvSpPr>
        <p:spPr/>
        <p:txBody>
          <a:bodyPr/>
          <a:lstStyle/>
          <a:p>
            <a:r>
              <a:rPr lang="zh-CN" altLang="en-US" smtClean="0"/>
              <a:t>大力出奇迹！</a:t>
            </a:r>
            <a:endParaRPr lang="en-US" altLang="zh-CN" smtClean="0"/>
          </a:p>
          <a:p>
            <a:r>
              <a:rPr lang="zh-CN" altLang="en-US" smtClean="0"/>
              <a:t>在算法</a:t>
            </a:r>
            <a:r>
              <a:rPr lang="en-US" altLang="zh-CN" smtClean="0"/>
              <a:t>1</a:t>
            </a:r>
            <a:r>
              <a:rPr lang="zh-CN" altLang="en-US" smtClean="0"/>
              <a:t>的基础上加上最优性剪枝。</a:t>
            </a:r>
            <a:endParaRPr lang="en-US" altLang="zh-CN" smtClean="0"/>
          </a:p>
          <a:p>
            <a:r>
              <a:rPr lang="zh-CN" altLang="en-US" smtClean="0"/>
              <a:t>秒出答案！</a:t>
            </a:r>
            <a:endParaRPr lang="en-US" altLang="zh-CN" smtClean="0"/>
          </a:p>
          <a:p>
            <a:r>
              <a:rPr lang="zh-CN" altLang="en-US" smtClean="0"/>
              <a:t>期望得分</a:t>
            </a:r>
            <a:r>
              <a:rPr lang="en-US" altLang="zh-CN" smtClean="0"/>
              <a:t>30</a:t>
            </a:r>
            <a:r>
              <a:rPr lang="zh-CN" altLang="en-US" smtClean="0"/>
              <a:t>分。</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smtClean="0"/>
              <a:t>算法</a:t>
            </a:r>
            <a:r>
              <a:rPr lang="en-US" altLang="zh-CN" smtClean="0"/>
              <a:t>4</a:t>
            </a:r>
            <a:endParaRPr lang="zh-CN" altLang="en-US" smtClean="0"/>
          </a:p>
        </p:txBody>
      </p:sp>
      <p:sp>
        <p:nvSpPr>
          <p:cNvPr id="3" name="内容占位符 2"/>
          <p:cNvSpPr>
            <a:spLocks noGrp="1"/>
          </p:cNvSpPr>
          <p:nvPr>
            <p:ph idx="1"/>
          </p:nvPr>
        </p:nvSpPr>
        <p:spPr>
          <a:xfrm>
            <a:off x="457200" y="1600200"/>
            <a:ext cx="8229600" cy="4924425"/>
          </a:xfrm>
        </p:spPr>
        <p:txBody>
          <a:bodyPr/>
          <a:lstStyle/>
          <a:p>
            <a:r>
              <a:rPr lang="zh-CN" altLang="en-US" smtClean="0"/>
              <a:t>在算法</a:t>
            </a:r>
            <a:r>
              <a:rPr lang="en-US" altLang="zh-CN" smtClean="0"/>
              <a:t>2</a:t>
            </a:r>
            <a:r>
              <a:rPr lang="zh-CN" altLang="en-US" smtClean="0"/>
              <a:t>的基础上，如果我们对所有颜色关于</a:t>
            </a:r>
            <a:r>
              <a:rPr lang="en-US" altLang="zh-CN" smtClean="0"/>
              <a:t>k</a:t>
            </a:r>
            <a:r>
              <a:rPr lang="zh-CN" altLang="en-US" smtClean="0"/>
              <a:t>作一个映射。</a:t>
            </a:r>
            <a:endParaRPr lang="en-US" altLang="zh-CN" smtClean="0"/>
          </a:p>
          <a:p>
            <a:r>
              <a:rPr lang="zh-CN" altLang="en-US" smtClean="0"/>
              <a:t>那么恰好枚举到正确答案的概率为</a:t>
            </a:r>
            <a:r>
              <a:rPr lang="en-US" altLang="zh-CN" smtClean="0"/>
              <a:t>k!/(k^k)</a:t>
            </a:r>
            <a:r>
              <a:rPr lang="zh-CN" altLang="en-US" smtClean="0"/>
              <a:t>。</a:t>
            </a:r>
            <a:endParaRPr lang="en-US" altLang="zh-CN" smtClean="0"/>
          </a:p>
          <a:p>
            <a:r>
              <a:rPr lang="zh-CN" altLang="en-US" smtClean="0"/>
              <a:t>我们枚举</a:t>
            </a:r>
            <a:r>
              <a:rPr lang="en-US" altLang="zh-CN" smtClean="0"/>
              <a:t>300</a:t>
            </a:r>
            <a:r>
              <a:rPr lang="zh-CN" altLang="en-US" smtClean="0"/>
              <a:t>次！枚举到正确答案的概率大致为</a:t>
            </a:r>
            <a:r>
              <a:rPr lang="en-US" altLang="zh-CN" smtClean="0"/>
              <a:t>85%</a:t>
            </a:r>
            <a:r>
              <a:rPr lang="zh-CN" altLang="en-US" smtClean="0"/>
              <a:t>。</a:t>
            </a:r>
            <a:endParaRPr lang="en-US" altLang="zh-CN" smtClean="0"/>
          </a:p>
          <a:p>
            <a:r>
              <a:rPr lang="zh-CN" altLang="en-US" smtClean="0"/>
              <a:t>时间复杂度为</a:t>
            </a:r>
            <a:r>
              <a:rPr lang="en-US" altLang="zh-CN" smtClean="0"/>
              <a:t>T*(3^k*nm+2^k*SPFA(nm,nm))</a:t>
            </a:r>
            <a:r>
              <a:rPr lang="zh-CN" altLang="en-US" smtClean="0"/>
              <a:t>，注意常数优化。</a:t>
            </a:r>
            <a:endParaRPr lang="en-US" altLang="zh-CN" smtClean="0"/>
          </a:p>
          <a:p>
            <a:r>
              <a:rPr lang="zh-CN" altLang="en-US" smtClean="0"/>
              <a:t>假设随机</a:t>
            </a:r>
            <a:r>
              <a:rPr lang="en-US" altLang="zh-CN" smtClean="0"/>
              <a:t>300</a:t>
            </a:r>
            <a:r>
              <a:rPr lang="zh-CN" altLang="en-US" smtClean="0"/>
              <a:t>次，期望得分为</a:t>
            </a:r>
            <a:r>
              <a:rPr lang="en-US" altLang="zh-CN" smtClean="0"/>
              <a:t>80+20</a:t>
            </a:r>
            <a:r>
              <a:rPr lang="zh-CN" altLang="en-US" smtClean="0"/>
              <a:t>*</a:t>
            </a:r>
            <a:r>
              <a:rPr lang="en-US" altLang="zh-CN" smtClean="0"/>
              <a:t>85%</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smtClean="0"/>
              <a:t>rabbits</a:t>
            </a:r>
            <a:endParaRPr lang="zh-CN" altLang="en-US" smtClean="0"/>
          </a:p>
        </p:txBody>
      </p:sp>
      <p:sp>
        <p:nvSpPr>
          <p:cNvPr id="3" name="内容占位符 2"/>
          <p:cNvSpPr>
            <a:spLocks noGrp="1"/>
          </p:cNvSpPr>
          <p:nvPr>
            <p:ph idx="1"/>
          </p:nvPr>
        </p:nvSpPr>
        <p:spPr/>
        <p:txBody>
          <a:bodyPr/>
          <a:lstStyle/>
          <a:p>
            <a:r>
              <a:rPr lang="zh-CN" altLang="en-US" smtClean="0"/>
              <a:t>题目大意：有</a:t>
            </a:r>
            <a:r>
              <a:rPr lang="en-US" altLang="zh-CN" smtClean="0"/>
              <a:t>3</a:t>
            </a:r>
            <a:r>
              <a:rPr lang="zh-CN" altLang="en-US" smtClean="0"/>
              <a:t>只萌萌哒小兔子在跳来跳去，一次最多只能跳过一只兔子，已知起点，终点与它们跳的步数</a:t>
            </a:r>
            <a:r>
              <a:rPr lang="en-US" altLang="zh-CN" smtClean="0"/>
              <a:t>k</a:t>
            </a:r>
            <a:r>
              <a:rPr lang="zh-CN" altLang="en-US" smtClean="0"/>
              <a:t>，求方案总数。</a:t>
            </a:r>
            <a:endParaRPr lang="en-US" altLang="zh-CN" smtClean="0"/>
          </a:p>
          <a:p>
            <a:r>
              <a:rPr lang="en-US" altLang="zh-CN" smtClean="0"/>
              <a:t>k&lt;=100</a:t>
            </a:r>
            <a:r>
              <a:rPr lang="zh-CN" altLang="en-US" smtClean="0"/>
              <a:t>。</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smtClean="0"/>
              <a:t>得分情况</a:t>
            </a:r>
          </a:p>
        </p:txBody>
      </p:sp>
      <p:sp>
        <p:nvSpPr>
          <p:cNvPr id="31746" name="内容占位符 2"/>
          <p:cNvSpPr>
            <a:spLocks noGrp="1"/>
          </p:cNvSpPr>
          <p:nvPr>
            <p:ph idx="1"/>
          </p:nvPr>
        </p:nvSpPr>
        <p:spPr/>
        <p:txBody>
          <a:bodyPr/>
          <a:lstStyle/>
          <a:p>
            <a:r>
              <a:rPr lang="en-US" altLang="zh-CN" smtClean="0"/>
              <a:t>100</a:t>
            </a:r>
            <a:r>
              <a:rPr lang="zh-CN" altLang="en-US" smtClean="0"/>
              <a:t>分：</a:t>
            </a:r>
            <a:r>
              <a:rPr lang="en-US" altLang="zh-CN" smtClean="0"/>
              <a:t>zhangchen,xiexingyu,TADYZ ljw</a:t>
            </a:r>
          </a:p>
          <a:p>
            <a:r>
              <a:rPr lang="en-US" altLang="zh-CN" smtClean="0"/>
              <a:t>30</a:t>
            </a:r>
            <a:r>
              <a:rPr lang="zh-CN" altLang="en-US" smtClean="0"/>
              <a:t>分：若干</a:t>
            </a:r>
            <a:endParaRPr lang="en-US" altLang="zh-CN" smtClean="0"/>
          </a:p>
          <a:p>
            <a:r>
              <a:rPr lang="en-US" altLang="zh-CN" smtClean="0"/>
              <a:t>20</a:t>
            </a:r>
            <a:r>
              <a:rPr lang="zh-CN" altLang="en-US" smtClean="0"/>
              <a:t>分：靳立夫</a:t>
            </a:r>
            <a:endParaRPr lang="en-US" altLang="zh-CN" smtClean="0"/>
          </a:p>
          <a:p>
            <a:r>
              <a:rPr lang="en-US" altLang="zh-CN" smtClean="0"/>
              <a:t>10</a:t>
            </a:r>
            <a:r>
              <a:rPr lang="zh-CN" altLang="en-US" smtClean="0"/>
              <a:t>分：若干</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r>
              <a:rPr lang="en-US" altLang="zh-CN" smtClean="0"/>
              <a:t>string</a:t>
            </a:r>
            <a:endParaRPr lang="zh-CN" altLang="en-US" smtClean="0"/>
          </a:p>
        </p:txBody>
      </p:sp>
      <p:sp>
        <p:nvSpPr>
          <p:cNvPr id="3" name="内容占位符 2"/>
          <p:cNvSpPr>
            <a:spLocks noGrp="1"/>
          </p:cNvSpPr>
          <p:nvPr>
            <p:ph idx="1"/>
          </p:nvPr>
        </p:nvSpPr>
        <p:spPr/>
        <p:txBody>
          <a:bodyPr/>
          <a:lstStyle/>
          <a:p>
            <a:r>
              <a:rPr lang="zh-CN" altLang="en-US" smtClean="0"/>
              <a:t>题目大意：问存在多少字符集为</a:t>
            </a:r>
            <a:r>
              <a:rPr lang="en-US" altLang="zh-CN" smtClean="0"/>
              <a:t>k</a:t>
            </a:r>
            <a:r>
              <a:rPr lang="zh-CN" altLang="en-US" smtClean="0"/>
              <a:t>长度为</a:t>
            </a:r>
            <a:r>
              <a:rPr lang="en-US" altLang="zh-CN" smtClean="0"/>
              <a:t>n</a:t>
            </a:r>
            <a:r>
              <a:rPr lang="zh-CN" altLang="en-US" smtClean="0"/>
              <a:t>的串，使得存在恰好</a:t>
            </a:r>
            <a:r>
              <a:rPr lang="en-US" altLang="zh-CN" smtClean="0"/>
              <a:t>m</a:t>
            </a:r>
            <a:r>
              <a:rPr lang="zh-CN" altLang="en-US" smtClean="0"/>
              <a:t>个不相同的子串。</a:t>
            </a:r>
            <a:endParaRPr lang="en-US" altLang="zh-CN" smtClean="0"/>
          </a:p>
          <a:p>
            <a:r>
              <a:rPr lang="en-US" altLang="zh-CN" smtClean="0"/>
              <a:t>n&lt;=10,k&lt;=10^9</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smtClean="0"/>
              <a:t>试题讨论</a:t>
            </a:r>
          </a:p>
        </p:txBody>
      </p:sp>
      <p:sp>
        <p:nvSpPr>
          <p:cNvPr id="32770"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t>算法</a:t>
            </a:r>
            <a:r>
              <a:rPr lang="en-US" altLang="zh-CN" smtClean="0"/>
              <a:t>1</a:t>
            </a:r>
            <a:endParaRPr lang="zh-CN" altLang="en-US" smtClean="0"/>
          </a:p>
        </p:txBody>
      </p:sp>
      <p:sp>
        <p:nvSpPr>
          <p:cNvPr id="3" name="内容占位符 2"/>
          <p:cNvSpPr>
            <a:spLocks noGrp="1"/>
          </p:cNvSpPr>
          <p:nvPr>
            <p:ph idx="1"/>
          </p:nvPr>
        </p:nvSpPr>
        <p:spPr>
          <a:xfrm>
            <a:off x="468313" y="1484313"/>
            <a:ext cx="8229600" cy="4525962"/>
          </a:xfrm>
        </p:spPr>
        <p:txBody>
          <a:bodyPr/>
          <a:lstStyle/>
          <a:p>
            <a:r>
              <a:rPr lang="zh-CN" altLang="en-US" smtClean="0"/>
              <a:t>听说</a:t>
            </a:r>
            <a:r>
              <a:rPr lang="en-US" altLang="zh-CN" smtClean="0"/>
              <a:t>k=1</a:t>
            </a:r>
            <a:r>
              <a:rPr lang="zh-CN" altLang="en-US" smtClean="0"/>
              <a:t>且一定有解。</a:t>
            </a:r>
            <a:endParaRPr lang="en-US" altLang="zh-CN" smtClean="0"/>
          </a:p>
          <a:p>
            <a:endParaRPr lang="en-US" altLang="zh-CN" smtClean="0"/>
          </a:p>
          <a:p>
            <a:endParaRPr lang="en-US" altLang="zh-CN" smtClean="0"/>
          </a:p>
          <a:p>
            <a:r>
              <a:rPr lang="zh-CN" altLang="en-US" smtClean="0"/>
              <a:t>期望得分</a:t>
            </a:r>
            <a:r>
              <a:rPr lang="en-US" altLang="zh-CN" smtClean="0"/>
              <a:t>10</a:t>
            </a:r>
            <a:r>
              <a:rPr lang="zh-CN" altLang="en-US" smtClean="0"/>
              <a:t>分。</a:t>
            </a:r>
          </a:p>
        </p:txBody>
      </p:sp>
      <p:pic>
        <p:nvPicPr>
          <p:cNvPr id="2050" name="Picture 2"/>
          <p:cNvPicPr>
            <a:picLocks noChangeAspect="1" noChangeArrowheads="1"/>
          </p:cNvPicPr>
          <p:nvPr/>
        </p:nvPicPr>
        <p:blipFill>
          <a:blip r:embed="rId2"/>
          <a:srcRect/>
          <a:stretch>
            <a:fillRect/>
          </a:stretch>
        </p:blipFill>
        <p:spPr bwMode="auto">
          <a:xfrm>
            <a:off x="827088" y="2060575"/>
            <a:ext cx="885825" cy="1076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t>算法</a:t>
            </a:r>
            <a:r>
              <a:rPr lang="en-US" altLang="zh-CN" smtClean="0"/>
              <a:t>2</a:t>
            </a:r>
            <a:endParaRPr lang="zh-CN" altLang="en-US" smtClean="0"/>
          </a:p>
        </p:txBody>
      </p:sp>
      <p:sp>
        <p:nvSpPr>
          <p:cNvPr id="3" name="内容占位符 2"/>
          <p:cNvSpPr>
            <a:spLocks noGrp="1"/>
          </p:cNvSpPr>
          <p:nvPr>
            <p:ph idx="1"/>
          </p:nvPr>
        </p:nvSpPr>
        <p:spPr/>
        <p:txBody>
          <a:bodyPr/>
          <a:lstStyle/>
          <a:p>
            <a:r>
              <a:rPr lang="en-US" altLang="zh-CN" smtClean="0"/>
              <a:t>k&lt;=10</a:t>
            </a:r>
            <a:r>
              <a:rPr lang="zh-CN" altLang="en-US" smtClean="0"/>
              <a:t>。</a:t>
            </a:r>
            <a:endParaRPr lang="en-US" altLang="zh-CN" smtClean="0"/>
          </a:p>
          <a:p>
            <a:r>
              <a:rPr lang="zh-CN" altLang="en-US" smtClean="0"/>
              <a:t>暴力每次跳跃。</a:t>
            </a:r>
            <a:endParaRPr lang="en-US" altLang="zh-CN" smtClean="0"/>
          </a:p>
          <a:p>
            <a:r>
              <a:rPr lang="zh-CN" altLang="en-US" smtClean="0"/>
              <a:t>事实上一次最多只有</a:t>
            </a:r>
            <a:r>
              <a:rPr lang="en-US" altLang="zh-CN" smtClean="0"/>
              <a:t>3</a:t>
            </a:r>
            <a:r>
              <a:rPr lang="zh-CN" altLang="en-US" smtClean="0"/>
              <a:t>种方案。</a:t>
            </a:r>
            <a:endParaRPr lang="en-US" altLang="zh-CN" smtClean="0"/>
          </a:p>
          <a:p>
            <a:r>
              <a:rPr lang="zh-CN" altLang="en-US" smtClean="0"/>
              <a:t>时间复杂度为</a:t>
            </a:r>
            <a:r>
              <a:rPr lang="en-US" altLang="zh-CN" smtClean="0"/>
              <a:t>3^k</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t>算法</a:t>
            </a:r>
            <a:r>
              <a:rPr lang="en-US" altLang="zh-CN" smtClean="0"/>
              <a:t>3</a:t>
            </a:r>
            <a:endParaRPr lang="zh-CN" altLang="en-US" smtClean="0"/>
          </a:p>
        </p:txBody>
      </p:sp>
      <p:sp>
        <p:nvSpPr>
          <p:cNvPr id="3" name="内容占位符 2"/>
          <p:cNvSpPr>
            <a:spLocks noGrp="1"/>
          </p:cNvSpPr>
          <p:nvPr>
            <p:ph idx="1"/>
          </p:nvPr>
        </p:nvSpPr>
        <p:spPr/>
        <p:txBody>
          <a:bodyPr/>
          <a:lstStyle/>
          <a:p>
            <a:r>
              <a:rPr lang="zh-CN" altLang="en-US" smtClean="0"/>
              <a:t>考虑</a:t>
            </a:r>
            <a:r>
              <a:rPr lang="en-US" altLang="zh-CN" smtClean="0"/>
              <a:t>3</a:t>
            </a:r>
            <a:r>
              <a:rPr lang="zh-CN" altLang="en-US" smtClean="0"/>
              <a:t>只兔子的</a:t>
            </a:r>
            <a:r>
              <a:rPr lang="en-US" altLang="zh-CN" smtClean="0"/>
              <a:t>3</a:t>
            </a:r>
            <a:r>
              <a:rPr lang="zh-CN" altLang="en-US" smtClean="0"/>
              <a:t>种跳跃方式。</a:t>
            </a:r>
            <a:endParaRPr lang="en-US" altLang="zh-CN" smtClean="0"/>
          </a:p>
          <a:p>
            <a:r>
              <a:rPr lang="en-US" altLang="zh-CN" smtClean="0"/>
              <a:t>1</a:t>
            </a:r>
            <a:r>
              <a:rPr lang="zh-CN" altLang="en-US" smtClean="0"/>
              <a:t>：中间兔子往左跳。</a:t>
            </a:r>
            <a:endParaRPr lang="en-US" altLang="zh-CN" smtClean="0"/>
          </a:p>
          <a:p>
            <a:r>
              <a:rPr lang="en-US" altLang="zh-CN" smtClean="0"/>
              <a:t>2</a:t>
            </a:r>
            <a:r>
              <a:rPr lang="zh-CN" altLang="en-US" smtClean="0"/>
              <a:t>：中间兔子往右跳。</a:t>
            </a:r>
            <a:endParaRPr lang="en-US" altLang="zh-CN" smtClean="0"/>
          </a:p>
          <a:p>
            <a:r>
              <a:rPr lang="en-US" altLang="zh-CN" smtClean="0"/>
              <a:t>3</a:t>
            </a:r>
            <a:r>
              <a:rPr lang="zh-CN" altLang="en-US" smtClean="0"/>
              <a:t>：靠近中间的兔子往里跳。（当然也可能无法跳到）</a:t>
            </a:r>
            <a:endParaRPr lang="en-US" altLang="zh-CN" smtClean="0"/>
          </a:p>
          <a:p>
            <a:r>
              <a:rPr lang="zh-CN" altLang="en-US" smtClean="0"/>
              <a:t>我们将第</a:t>
            </a:r>
            <a:r>
              <a:rPr lang="en-US" altLang="zh-CN" smtClean="0"/>
              <a:t>3</a:t>
            </a:r>
            <a:r>
              <a:rPr lang="zh-CN" altLang="en-US" smtClean="0"/>
              <a:t>种操作得到的三元组作为该三元组的父亲，实际上这构成了一棵无限深度的满二叉树！</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t>算法</a:t>
            </a:r>
            <a:r>
              <a:rPr lang="en-US" altLang="zh-CN" smtClean="0"/>
              <a:t>3</a:t>
            </a:r>
            <a:endParaRPr lang="zh-CN" altLang="en-US" smtClean="0"/>
          </a:p>
        </p:txBody>
      </p:sp>
      <p:sp>
        <p:nvSpPr>
          <p:cNvPr id="3" name="内容占位符 2"/>
          <p:cNvSpPr>
            <a:spLocks noGrp="1"/>
          </p:cNvSpPr>
          <p:nvPr>
            <p:ph idx="1"/>
          </p:nvPr>
        </p:nvSpPr>
        <p:spPr/>
        <p:txBody>
          <a:bodyPr/>
          <a:lstStyle/>
          <a:p>
            <a:r>
              <a:rPr lang="en-US" altLang="zh-CN" smtClean="0"/>
              <a:t>20%</a:t>
            </a:r>
            <a:r>
              <a:rPr lang="zh-CN" altLang="en-US" smtClean="0"/>
              <a:t>：起点与终点在树中的同一节点上。</a:t>
            </a:r>
            <a:endParaRPr lang="en-US" altLang="zh-CN" smtClean="0"/>
          </a:p>
          <a:p>
            <a:r>
              <a:rPr lang="en-US" altLang="zh-CN" smtClean="0"/>
              <a:t>20%</a:t>
            </a:r>
            <a:r>
              <a:rPr lang="zh-CN" altLang="en-US" smtClean="0"/>
              <a:t>：起点就是树的根。</a:t>
            </a:r>
            <a:endParaRPr lang="en-US" altLang="zh-CN" smtClean="0"/>
          </a:p>
          <a:p>
            <a:r>
              <a:rPr lang="en-US" altLang="zh-CN" smtClean="0"/>
              <a:t>20%</a:t>
            </a:r>
            <a:r>
              <a:rPr lang="zh-CN" altLang="en-US" smtClean="0"/>
              <a:t>：起点与终点在树中距离不超过</a:t>
            </a:r>
            <a:r>
              <a:rPr lang="en-US" altLang="zh-CN" smtClean="0"/>
              <a:t>10</a:t>
            </a:r>
            <a:r>
              <a:rPr lang="zh-CN" altLang="en-US" smtClean="0"/>
              <a:t>。</a:t>
            </a:r>
            <a:endParaRPr lang="en-US" altLang="zh-CN" smtClean="0"/>
          </a:p>
          <a:p>
            <a:r>
              <a:rPr lang="en-US" altLang="zh-CN" smtClean="0"/>
              <a:t>100%</a:t>
            </a:r>
            <a:r>
              <a:rPr lang="zh-CN" altLang="en-US" smtClean="0"/>
              <a:t>：起点与终点在树中距离不超过</a:t>
            </a:r>
            <a:r>
              <a:rPr lang="en-US" altLang="zh-CN" smtClean="0"/>
              <a:t>100</a:t>
            </a:r>
            <a:r>
              <a:rPr lang="zh-CN" altLang="en-US" smtClean="0"/>
              <a:t>。</a:t>
            </a:r>
            <a:endParaRPr lang="en-US" altLang="zh-CN" smtClean="0"/>
          </a:p>
          <a:p>
            <a:r>
              <a:rPr lang="zh-CN" altLang="en-US" smtClean="0"/>
              <a:t>在这些情况下，每次可以在树中移动一步，求从起点移动</a:t>
            </a:r>
            <a:r>
              <a:rPr lang="en-US" altLang="zh-CN" smtClean="0"/>
              <a:t>k</a:t>
            </a:r>
            <a:r>
              <a:rPr lang="zh-CN" altLang="en-US" smtClean="0"/>
              <a:t>步到终点的方案总数。</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t>算法</a:t>
            </a:r>
            <a:r>
              <a:rPr lang="en-US" altLang="zh-CN" smtClean="0"/>
              <a:t>3</a:t>
            </a:r>
            <a:endParaRPr lang="zh-CN" altLang="en-US" smtClean="0"/>
          </a:p>
        </p:txBody>
      </p:sp>
      <p:sp>
        <p:nvSpPr>
          <p:cNvPr id="3" name="内容占位符 2"/>
          <p:cNvSpPr>
            <a:spLocks noGrp="1"/>
          </p:cNvSpPr>
          <p:nvPr>
            <p:ph idx="1"/>
          </p:nvPr>
        </p:nvSpPr>
        <p:spPr/>
        <p:txBody>
          <a:bodyPr>
            <a:normAutofit/>
          </a:bodyPr>
          <a:lstStyle/>
          <a:p>
            <a:pPr>
              <a:lnSpc>
                <a:spcPct val="90000"/>
              </a:lnSpc>
            </a:pPr>
            <a:r>
              <a:rPr lang="zh-CN" altLang="en-US" smtClean="0"/>
              <a:t>令</a:t>
            </a:r>
            <a:r>
              <a:rPr lang="en-US" altLang="zh-CN" smtClean="0"/>
              <a:t>dp[i][j][k]</a:t>
            </a:r>
            <a:r>
              <a:rPr lang="zh-CN" altLang="en-US" smtClean="0"/>
              <a:t>表示当前点离两者</a:t>
            </a:r>
            <a:r>
              <a:rPr lang="en-US" altLang="zh-CN" smtClean="0"/>
              <a:t>LCA</a:t>
            </a:r>
            <a:r>
              <a:rPr lang="zh-CN" altLang="en-US" smtClean="0"/>
              <a:t>的距离，终点离</a:t>
            </a:r>
            <a:r>
              <a:rPr lang="en-US" altLang="zh-CN" smtClean="0"/>
              <a:t>LCA</a:t>
            </a:r>
            <a:r>
              <a:rPr lang="zh-CN" altLang="en-US" smtClean="0"/>
              <a:t>的距离以及走了几步。</a:t>
            </a:r>
            <a:endParaRPr lang="en-US" altLang="zh-CN" smtClean="0"/>
          </a:p>
          <a:p>
            <a:pPr>
              <a:lnSpc>
                <a:spcPct val="90000"/>
              </a:lnSpc>
            </a:pPr>
            <a:r>
              <a:rPr lang="zh-CN" altLang="en-US" smtClean="0"/>
              <a:t>分</a:t>
            </a:r>
            <a:r>
              <a:rPr lang="en-US" altLang="zh-CN" smtClean="0"/>
              <a:t>2</a:t>
            </a:r>
            <a:r>
              <a:rPr lang="zh-CN" altLang="en-US" smtClean="0"/>
              <a:t>种情况讨论：</a:t>
            </a:r>
            <a:endParaRPr lang="en-US" altLang="zh-CN" smtClean="0"/>
          </a:p>
          <a:p>
            <a:pPr>
              <a:lnSpc>
                <a:spcPct val="90000"/>
              </a:lnSpc>
            </a:pPr>
            <a:r>
              <a:rPr lang="en-US" altLang="zh-CN" smtClean="0"/>
              <a:t>1</a:t>
            </a:r>
            <a:r>
              <a:rPr lang="zh-CN" altLang="en-US" smtClean="0"/>
              <a:t>：该点就是</a:t>
            </a:r>
            <a:r>
              <a:rPr lang="en-US" altLang="zh-CN" smtClean="0"/>
              <a:t>LCA</a:t>
            </a:r>
            <a:r>
              <a:rPr lang="zh-CN" altLang="en-US" smtClean="0"/>
              <a:t>，即</a:t>
            </a:r>
            <a:r>
              <a:rPr lang="en-US" altLang="zh-CN" smtClean="0"/>
              <a:t>i=0</a:t>
            </a:r>
            <a:r>
              <a:rPr lang="zh-CN" altLang="en-US" smtClean="0"/>
              <a:t>。</a:t>
            </a:r>
            <a:endParaRPr lang="en-US" altLang="zh-CN" smtClean="0"/>
          </a:p>
          <a:p>
            <a:pPr>
              <a:lnSpc>
                <a:spcPct val="90000"/>
              </a:lnSpc>
            </a:pPr>
            <a:r>
              <a:rPr lang="en-US" altLang="zh-CN" smtClean="0"/>
              <a:t>2</a:t>
            </a:r>
            <a:r>
              <a:rPr lang="zh-CN" altLang="en-US" smtClean="0"/>
              <a:t>：该点不是</a:t>
            </a:r>
            <a:r>
              <a:rPr lang="en-US" altLang="zh-CN" smtClean="0"/>
              <a:t>LCA</a:t>
            </a:r>
            <a:r>
              <a:rPr lang="zh-CN" altLang="en-US" smtClean="0"/>
              <a:t>，即</a:t>
            </a:r>
            <a:r>
              <a:rPr lang="en-US" altLang="zh-CN" smtClean="0"/>
              <a:t>i</a:t>
            </a:r>
            <a:r>
              <a:rPr lang="zh-CN" altLang="en-US" smtClean="0"/>
              <a:t>≠</a:t>
            </a:r>
            <a:r>
              <a:rPr lang="en-US" altLang="zh-CN" smtClean="0"/>
              <a:t>0</a:t>
            </a:r>
            <a:r>
              <a:rPr lang="zh-CN" altLang="en-US" smtClean="0"/>
              <a:t>。</a:t>
            </a:r>
            <a:endParaRPr lang="en-US" altLang="zh-CN" smtClean="0"/>
          </a:p>
          <a:p>
            <a:pPr>
              <a:lnSpc>
                <a:spcPct val="90000"/>
              </a:lnSpc>
            </a:pPr>
            <a:r>
              <a:rPr lang="zh-CN" altLang="en-US" smtClean="0"/>
              <a:t>注意这里</a:t>
            </a:r>
            <a:r>
              <a:rPr lang="en-US" altLang="zh-CN" smtClean="0"/>
              <a:t>j</a:t>
            </a:r>
            <a:r>
              <a:rPr lang="zh-CN" altLang="en-US" smtClean="0"/>
              <a:t>一定小于等于终点的深度。</a:t>
            </a:r>
            <a:endParaRPr lang="en-US" altLang="zh-CN" smtClean="0"/>
          </a:p>
          <a:p>
            <a:pPr>
              <a:lnSpc>
                <a:spcPct val="90000"/>
              </a:lnSpc>
            </a:pPr>
            <a:r>
              <a:rPr lang="zh-CN" altLang="en-US" smtClean="0"/>
              <a:t>转移比较简单。</a:t>
            </a:r>
            <a:endParaRPr lang="en-US" altLang="zh-CN" smtClean="0"/>
          </a:p>
          <a:p>
            <a:pPr>
              <a:lnSpc>
                <a:spcPct val="90000"/>
              </a:lnSpc>
            </a:pPr>
            <a:r>
              <a:rPr lang="zh-CN" altLang="en-US" smtClean="0"/>
              <a:t>时间复杂度</a:t>
            </a:r>
            <a:r>
              <a:rPr lang="en-US" altLang="zh-CN" smtClean="0"/>
              <a:t>k^3</a:t>
            </a:r>
            <a:r>
              <a:rPr lang="zh-CN" altLang="en-US" smtClean="0"/>
              <a:t>，期望得分</a:t>
            </a:r>
            <a:r>
              <a:rPr lang="en-US" altLang="zh-CN" smtClean="0"/>
              <a:t>100</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zh-CN" altLang="en-US" smtClean="0"/>
              <a:t>得分情况</a:t>
            </a:r>
          </a:p>
        </p:txBody>
      </p:sp>
      <p:sp>
        <p:nvSpPr>
          <p:cNvPr id="15362" name="内容占位符 2"/>
          <p:cNvSpPr>
            <a:spLocks noGrp="1"/>
          </p:cNvSpPr>
          <p:nvPr>
            <p:ph idx="1"/>
          </p:nvPr>
        </p:nvSpPr>
        <p:spPr/>
        <p:txBody>
          <a:bodyPr/>
          <a:lstStyle/>
          <a:p>
            <a:r>
              <a:rPr lang="en-US" altLang="zh-CN" smtClean="0"/>
              <a:t>100</a:t>
            </a:r>
            <a:r>
              <a:rPr lang="zh-CN" altLang="en-US" smtClean="0"/>
              <a:t>分：</a:t>
            </a:r>
            <a:r>
              <a:rPr lang="en-US" altLang="zh-CN" smtClean="0"/>
              <a:t>std</a:t>
            </a:r>
            <a:r>
              <a:rPr lang="zh-CN" altLang="en-US" smtClean="0"/>
              <a:t>等</a:t>
            </a:r>
            <a:r>
              <a:rPr lang="en-US" altLang="zh-CN" smtClean="0"/>
              <a:t>21</a:t>
            </a:r>
            <a:r>
              <a:rPr lang="zh-CN" altLang="en-US" smtClean="0"/>
              <a:t>人</a:t>
            </a:r>
            <a:endParaRPr lang="en-US" altLang="zh-CN" smtClean="0"/>
          </a:p>
          <a:p>
            <a:r>
              <a:rPr lang="en-US" altLang="zh-CN" smtClean="0"/>
              <a:t>90</a:t>
            </a:r>
            <a:r>
              <a:rPr lang="zh-CN" altLang="en-US" smtClean="0"/>
              <a:t>分：</a:t>
            </a:r>
            <a:r>
              <a:rPr lang="en-US" altLang="zh-CN" smtClean="0"/>
              <a:t>Oxer</a:t>
            </a:r>
          </a:p>
          <a:p>
            <a:r>
              <a:rPr lang="en-US" altLang="zh-CN" smtClean="0"/>
              <a:t>70</a:t>
            </a:r>
            <a:r>
              <a:rPr lang="zh-CN" altLang="en-US" smtClean="0"/>
              <a:t>分：</a:t>
            </a:r>
            <a:r>
              <a:rPr lang="en-US" altLang="zh-CN" smtClean="0"/>
              <a:t>lujiongnan</a:t>
            </a:r>
            <a:r>
              <a:rPr lang="zh-CN" altLang="en-US" smtClean="0"/>
              <a:t>，刘涛</a:t>
            </a:r>
            <a:endParaRPr lang="en-US" altLang="zh-CN" smtClean="0"/>
          </a:p>
          <a:p>
            <a:r>
              <a:rPr lang="en-US" altLang="zh-CN" smtClean="0"/>
              <a:t>10~40</a:t>
            </a:r>
            <a:r>
              <a:rPr lang="zh-CN" altLang="en-US" smtClean="0"/>
              <a:t>分：若干</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smtClean="0"/>
              <a:t>试题讨论</a:t>
            </a:r>
          </a:p>
        </p:txBody>
      </p:sp>
      <p:sp>
        <p:nvSpPr>
          <p:cNvPr id="16386"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smtClean="0"/>
              <a:t>重要提示</a:t>
            </a:r>
          </a:p>
        </p:txBody>
      </p:sp>
      <p:sp>
        <p:nvSpPr>
          <p:cNvPr id="17410" name="内容占位符 2"/>
          <p:cNvSpPr>
            <a:spLocks noGrp="1"/>
          </p:cNvSpPr>
          <p:nvPr>
            <p:ph idx="1"/>
          </p:nvPr>
        </p:nvSpPr>
        <p:spPr/>
        <p:txBody>
          <a:bodyPr/>
          <a:lstStyle/>
          <a:p>
            <a:endParaRPr lang="zh-CN" altLang="en-US" smtClean="0"/>
          </a:p>
        </p:txBody>
      </p:sp>
      <p:pic>
        <p:nvPicPr>
          <p:cNvPr id="1026" name="Picture 2"/>
          <p:cNvPicPr>
            <a:picLocks noChangeAspect="1" noChangeArrowheads="1"/>
          </p:cNvPicPr>
          <p:nvPr/>
        </p:nvPicPr>
        <p:blipFill>
          <a:blip r:embed="rId2"/>
          <a:srcRect/>
          <a:stretch>
            <a:fillRect/>
          </a:stretch>
        </p:blipFill>
        <p:spPr bwMode="auto">
          <a:xfrm>
            <a:off x="323850" y="1628775"/>
            <a:ext cx="8413750" cy="3529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t>算法</a:t>
            </a:r>
            <a:r>
              <a:rPr lang="en-US" altLang="zh-CN" smtClean="0"/>
              <a:t>1</a:t>
            </a:r>
            <a:endParaRPr lang="zh-CN" altLang="en-US" smtClean="0"/>
          </a:p>
        </p:txBody>
      </p:sp>
      <p:sp>
        <p:nvSpPr>
          <p:cNvPr id="3" name="内容占位符 2"/>
          <p:cNvSpPr>
            <a:spLocks noGrp="1"/>
          </p:cNvSpPr>
          <p:nvPr>
            <p:ph idx="1"/>
          </p:nvPr>
        </p:nvSpPr>
        <p:spPr/>
        <p:txBody>
          <a:bodyPr/>
          <a:lstStyle/>
          <a:p>
            <a:r>
              <a:rPr lang="zh-CN" altLang="en-US" smtClean="0"/>
              <a:t>枚举每个位置是什么字符，</a:t>
            </a:r>
            <a:r>
              <a:rPr lang="en-US" altLang="zh-CN" smtClean="0"/>
              <a:t>hash</a:t>
            </a:r>
            <a:r>
              <a:rPr lang="zh-CN" altLang="en-US" smtClean="0"/>
              <a:t>判断存在多少不同子串。</a:t>
            </a:r>
            <a:endParaRPr lang="en-US" altLang="zh-CN" smtClean="0"/>
          </a:p>
          <a:p>
            <a:r>
              <a:rPr lang="zh-CN" altLang="en-US" smtClean="0"/>
              <a:t>时间复杂度为</a:t>
            </a:r>
            <a:r>
              <a:rPr lang="en-US" altLang="zh-CN" smtClean="0"/>
              <a:t>k^n*n^2</a:t>
            </a:r>
            <a:r>
              <a:rPr lang="zh-CN" altLang="en-US" smtClean="0"/>
              <a:t>。</a:t>
            </a:r>
            <a:endParaRPr lang="en-US" altLang="zh-CN" smtClean="0"/>
          </a:p>
          <a:p>
            <a:r>
              <a:rPr lang="zh-CN" altLang="en-US" smtClean="0"/>
              <a:t>期望得分</a:t>
            </a:r>
            <a:r>
              <a:rPr lang="en-US" altLang="zh-CN" smtClean="0"/>
              <a:t>20</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t>算法</a:t>
            </a:r>
            <a:r>
              <a:rPr lang="en-US" altLang="zh-CN" smtClean="0"/>
              <a:t>2</a:t>
            </a:r>
            <a:endParaRPr lang="zh-CN" altLang="en-US" smtClean="0"/>
          </a:p>
        </p:txBody>
      </p:sp>
      <p:sp>
        <p:nvSpPr>
          <p:cNvPr id="3" name="内容占位符 2"/>
          <p:cNvSpPr>
            <a:spLocks noGrp="1"/>
          </p:cNvSpPr>
          <p:nvPr>
            <p:ph idx="1"/>
          </p:nvPr>
        </p:nvSpPr>
        <p:spPr/>
        <p:txBody>
          <a:bodyPr/>
          <a:lstStyle/>
          <a:p>
            <a:r>
              <a:rPr lang="zh-CN" altLang="en-US" smtClean="0"/>
              <a:t>我们发现长度为</a:t>
            </a:r>
            <a:r>
              <a:rPr lang="en-US" altLang="zh-CN" smtClean="0"/>
              <a:t>n</a:t>
            </a:r>
            <a:r>
              <a:rPr lang="zh-CN" altLang="en-US" smtClean="0"/>
              <a:t>的字符串中最多只有</a:t>
            </a:r>
            <a:r>
              <a:rPr lang="en-US" altLang="zh-CN" smtClean="0"/>
              <a:t>n</a:t>
            </a:r>
            <a:r>
              <a:rPr lang="zh-CN" altLang="en-US" smtClean="0"/>
              <a:t>个不相同的字符。</a:t>
            </a:r>
            <a:endParaRPr lang="en-US" altLang="zh-CN" smtClean="0"/>
          </a:p>
          <a:p>
            <a:r>
              <a:rPr lang="zh-CN" altLang="en-US" smtClean="0"/>
              <a:t>枚举出现了几个不相同的字符，再暴力枚举所有情况，</a:t>
            </a:r>
            <a:r>
              <a:rPr lang="en-US" altLang="zh-CN" smtClean="0"/>
              <a:t>hash</a:t>
            </a:r>
            <a:r>
              <a:rPr lang="zh-CN" altLang="en-US" smtClean="0"/>
              <a:t>判断，再利用组合数累加进答案中。</a:t>
            </a:r>
            <a:endParaRPr lang="en-US" altLang="zh-CN" smtClean="0"/>
          </a:p>
          <a:p>
            <a:r>
              <a:rPr lang="zh-CN" altLang="en-US" smtClean="0"/>
              <a:t>时间复杂度为</a:t>
            </a:r>
            <a:r>
              <a:rPr lang="en-US" altLang="zh-CN" smtClean="0"/>
              <a:t>n*n^n*n^2</a:t>
            </a:r>
            <a:r>
              <a:rPr lang="zh-CN" altLang="en-US" smtClean="0"/>
              <a:t>。</a:t>
            </a:r>
            <a:endParaRPr lang="en-US" altLang="zh-CN" smtClean="0"/>
          </a:p>
          <a:p>
            <a:r>
              <a:rPr lang="zh-CN" altLang="en-US" smtClean="0"/>
              <a:t>期望得分</a:t>
            </a:r>
            <a:r>
              <a:rPr lang="en-US" altLang="zh-CN" smtClean="0"/>
              <a:t>40</a:t>
            </a:r>
            <a:r>
              <a:rPr lang="zh-CN" altLang="en-US" smtClean="0"/>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zh-CN" altLang="en-US" smtClean="0"/>
              <a:t>算法</a:t>
            </a:r>
            <a:r>
              <a:rPr lang="en-US" altLang="zh-CN" smtClean="0"/>
              <a:t>3</a:t>
            </a:r>
            <a:endParaRPr lang="zh-CN" altLang="en-US" smtClean="0"/>
          </a:p>
        </p:txBody>
      </p:sp>
      <p:sp>
        <p:nvSpPr>
          <p:cNvPr id="3" name="内容占位符 2"/>
          <p:cNvSpPr>
            <a:spLocks noGrp="1"/>
          </p:cNvSpPr>
          <p:nvPr>
            <p:ph idx="1"/>
          </p:nvPr>
        </p:nvSpPr>
        <p:spPr/>
        <p:txBody>
          <a:bodyPr/>
          <a:lstStyle/>
          <a:p>
            <a:r>
              <a:rPr lang="zh-CN" altLang="en-US" smtClean="0"/>
              <a:t>在</a:t>
            </a:r>
            <a:r>
              <a:rPr lang="en-US" altLang="zh-CN" smtClean="0"/>
              <a:t>dfs</a:t>
            </a:r>
            <a:r>
              <a:rPr lang="zh-CN" altLang="en-US" smtClean="0"/>
              <a:t>的过程中，一边</a:t>
            </a:r>
            <a:r>
              <a:rPr lang="en-US" altLang="zh-CN" smtClean="0"/>
              <a:t>dfs</a:t>
            </a:r>
            <a:r>
              <a:rPr lang="zh-CN" altLang="en-US" smtClean="0"/>
              <a:t>一边记录不同的子串个数。</a:t>
            </a:r>
            <a:endParaRPr lang="en-US" altLang="zh-CN" smtClean="0"/>
          </a:p>
          <a:p>
            <a:r>
              <a:rPr lang="zh-CN" altLang="en-US" smtClean="0"/>
              <a:t>时间复杂度为</a:t>
            </a:r>
            <a:r>
              <a:rPr lang="en-US" altLang="zh-CN" smtClean="0"/>
              <a:t>n^n*n</a:t>
            </a:r>
            <a:r>
              <a:rPr lang="zh-CN" altLang="en-US" smtClean="0"/>
              <a:t>。</a:t>
            </a:r>
            <a:endParaRPr lang="en-US" altLang="zh-CN" smtClean="0"/>
          </a:p>
          <a:p>
            <a:r>
              <a:rPr lang="zh-CN" altLang="en-US" smtClean="0"/>
              <a:t>期望得分</a:t>
            </a:r>
            <a:r>
              <a:rPr lang="en-US" altLang="zh-CN" smtClean="0"/>
              <a:t>60</a:t>
            </a:r>
            <a:r>
              <a:rPr lang="zh-CN" altLang="en-US" smtClean="0"/>
              <a:t>分。</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smtClean="0"/>
              <a:t>算法</a:t>
            </a:r>
            <a:r>
              <a:rPr lang="en-US" altLang="zh-CN" smtClean="0"/>
              <a:t>4</a:t>
            </a:r>
            <a:endParaRPr lang="zh-CN" altLang="en-US" smtClean="0"/>
          </a:p>
        </p:txBody>
      </p:sp>
      <p:sp>
        <p:nvSpPr>
          <p:cNvPr id="3" name="内容占位符 2"/>
          <p:cNvSpPr>
            <a:spLocks noGrp="1"/>
          </p:cNvSpPr>
          <p:nvPr>
            <p:ph idx="1"/>
          </p:nvPr>
        </p:nvSpPr>
        <p:spPr/>
        <p:txBody>
          <a:bodyPr/>
          <a:lstStyle/>
          <a:p>
            <a:r>
              <a:rPr lang="zh-CN" altLang="en-US" smtClean="0"/>
              <a:t>假如我们选了</a:t>
            </a:r>
            <a:r>
              <a:rPr lang="en-US" altLang="zh-CN" smtClean="0"/>
              <a:t>k</a:t>
            </a:r>
            <a:r>
              <a:rPr lang="zh-CN" altLang="en-US" smtClean="0"/>
              <a:t>个字符，确定其中一个字符串时，必然能产生</a:t>
            </a:r>
            <a:r>
              <a:rPr lang="en-US" altLang="zh-CN" smtClean="0"/>
              <a:t>k!</a:t>
            </a:r>
            <a:r>
              <a:rPr lang="zh-CN" altLang="en-US" smtClean="0"/>
              <a:t>种子串个数相同的字符串。</a:t>
            </a:r>
            <a:endParaRPr lang="en-US" altLang="zh-CN" smtClean="0"/>
          </a:p>
          <a:p>
            <a:r>
              <a:rPr lang="zh-CN" altLang="en-US" smtClean="0"/>
              <a:t>也就是说在</a:t>
            </a:r>
            <a:r>
              <a:rPr lang="en-US" altLang="zh-CN" smtClean="0"/>
              <a:t>dfs</a:t>
            </a:r>
            <a:r>
              <a:rPr lang="zh-CN" altLang="en-US" smtClean="0"/>
              <a:t>的过程中我们只需枚举下一位是新增的字符还是原有的某个字符就可以了。</a:t>
            </a:r>
            <a:endParaRPr lang="en-US" altLang="zh-CN" smtClean="0"/>
          </a:p>
          <a:p>
            <a:r>
              <a:rPr lang="zh-CN" altLang="en-US" smtClean="0"/>
              <a:t>时间复杂度为</a:t>
            </a:r>
            <a:r>
              <a:rPr lang="en-US" altLang="zh-CN" smtClean="0"/>
              <a:t>Bell[n]*n</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1070</Words>
  <Application>Microsoft Office PowerPoint</Application>
  <PresentationFormat>全屏显示(4:3)</PresentationFormat>
  <Paragraphs>100</Paragraphs>
  <Slides>25</Slides>
  <Notes>0</Notes>
  <HiddenSlides>0</HiddenSlides>
  <MMClips>0</MMClips>
  <ScaleCrop>false</ScaleCrop>
  <HeadingPairs>
    <vt:vector size="6" baseType="variant">
      <vt:variant>
        <vt:lpstr>已用的字体</vt:lpstr>
      </vt:variant>
      <vt:variant>
        <vt:i4>3</vt:i4>
      </vt:variant>
      <vt:variant>
        <vt:lpstr>演示文稿设计模板</vt:lpstr>
      </vt:variant>
      <vt:variant>
        <vt:i4>1</vt:i4>
      </vt:variant>
      <vt:variant>
        <vt:lpstr>幻灯片标题</vt:lpstr>
      </vt:variant>
      <vt:variant>
        <vt:i4>25</vt:i4>
      </vt:variant>
    </vt:vector>
  </HeadingPairs>
  <TitlesOfParts>
    <vt:vector size="29" baseType="lpstr">
      <vt:lpstr>Calibri</vt:lpstr>
      <vt:lpstr>宋体</vt:lpstr>
      <vt:lpstr>Arial</vt:lpstr>
      <vt:lpstr>Office 主题</vt:lpstr>
      <vt:lpstr>试题讨论</vt:lpstr>
      <vt:lpstr>string</vt:lpstr>
      <vt:lpstr>得分情况</vt:lpstr>
      <vt:lpstr>试题讨论</vt:lpstr>
      <vt:lpstr>重要提示</vt:lpstr>
      <vt:lpstr>算法1</vt:lpstr>
      <vt:lpstr>算法2</vt:lpstr>
      <vt:lpstr>算法3</vt:lpstr>
      <vt:lpstr>算法4</vt:lpstr>
      <vt:lpstr>算法4</vt:lpstr>
      <vt:lpstr>graph</vt:lpstr>
      <vt:lpstr>得分情况</vt:lpstr>
      <vt:lpstr>试题讨论</vt:lpstr>
      <vt:lpstr>算法1</vt:lpstr>
      <vt:lpstr>算法2</vt:lpstr>
      <vt:lpstr>算法3</vt:lpstr>
      <vt:lpstr>算法4</vt:lpstr>
      <vt:lpstr>rabbits</vt:lpstr>
      <vt:lpstr>得分情况</vt:lpstr>
      <vt:lpstr>试题讨论</vt:lpstr>
      <vt:lpstr>算法1</vt:lpstr>
      <vt:lpstr>算法2</vt:lpstr>
      <vt:lpstr>算法3</vt:lpstr>
      <vt:lpstr>算法3</vt:lpstr>
      <vt:lpstr>算法3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试题讨论</dc:title>
  <dc:creator>张浩威</dc:creator>
  <cp:lastModifiedBy>微软用户</cp:lastModifiedBy>
  <cp:revision>9</cp:revision>
  <dcterms:created xsi:type="dcterms:W3CDTF">2016-05-26T00:54:58Z</dcterms:created>
  <dcterms:modified xsi:type="dcterms:W3CDTF">2016-05-26T07:59:33Z</dcterms:modified>
</cp:coreProperties>
</file>