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78" r:id="rId5"/>
    <p:sldId id="267" r:id="rId6"/>
    <p:sldId id="268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9C32DD13-19DA-48CF-8C7E-305B9E372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BBB47CE7-7C2B-40D8-B885-62E723462F28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宋体" panose="02010600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宋体" panose="02010600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考点：辗转相除法，</a:t>
            </a:r>
            <a:r>
              <a:rPr lang="en-US" altLang="zh-CN" sz="2800" dirty="0" err="1"/>
              <a:t>gcd</a:t>
            </a:r>
            <a:r>
              <a:rPr lang="zh-CN" altLang="en-US" sz="2800" dirty="0"/>
              <a:t>的性质</a:t>
            </a:r>
            <a:endParaRPr lang="en-US" altLang="zh-CN" sz="2800" dirty="0"/>
          </a:p>
          <a:p>
            <a:r>
              <a:rPr lang="zh-CN" altLang="en-US" sz="2800" dirty="0"/>
              <a:t>容易发现，这个数列的生成方式本质是个辗转相减法求</a:t>
            </a:r>
            <a:r>
              <a:rPr lang="en-US" altLang="zh-CN" sz="2800" dirty="0" err="1"/>
              <a:t>gcd</a:t>
            </a:r>
            <a:r>
              <a:rPr lang="zh-CN" altLang="en-US" sz="2800" dirty="0"/>
              <a:t>的过程，可以考虑用相除法优化。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746" y="250118"/>
            <a:ext cx="7633376" cy="5896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都市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现将读入的数排序</a:t>
            </a:r>
            <a:endParaRPr lang="en-US" altLang="zh-CN" sz="2800" dirty="0"/>
          </a:p>
          <a:p>
            <a:pPr lvl="1"/>
            <a:r>
              <a:rPr lang="zh-CN" altLang="en-US" sz="2400" dirty="0"/>
              <a:t>显然最小的数一定是</a:t>
            </a:r>
            <a:r>
              <a:rPr lang="en-US" altLang="zh-CN" sz="2400" dirty="0"/>
              <a:t>A1+A2</a:t>
            </a:r>
            <a:r>
              <a:rPr lang="zh-CN" altLang="en-US" sz="2400" dirty="0"/>
              <a:t>的和</a:t>
            </a:r>
            <a:endParaRPr lang="en-US" altLang="zh-CN" sz="2400" dirty="0"/>
          </a:p>
          <a:p>
            <a:pPr lvl="1"/>
            <a:r>
              <a:rPr lang="zh-CN" altLang="en-US" sz="2400" dirty="0"/>
              <a:t>次小值一定是</a:t>
            </a:r>
            <a:r>
              <a:rPr lang="en-US" altLang="zh-CN" sz="2400" dirty="0"/>
              <a:t>A1+A3</a:t>
            </a:r>
            <a:r>
              <a:rPr lang="zh-CN" altLang="en-US" sz="2400" dirty="0"/>
              <a:t>的和</a:t>
            </a:r>
            <a:endParaRPr lang="en-US" altLang="zh-CN" sz="2400" dirty="0"/>
          </a:p>
          <a:p>
            <a:pPr lvl="1"/>
            <a:r>
              <a:rPr lang="zh-CN" altLang="en-US" sz="2400" dirty="0"/>
              <a:t>那</a:t>
            </a:r>
            <a:r>
              <a:rPr lang="en-US" altLang="zh-CN" sz="2400" dirty="0"/>
              <a:t>A2+A3</a:t>
            </a:r>
            <a:r>
              <a:rPr lang="zh-CN" altLang="en-US" sz="2400" dirty="0"/>
              <a:t>呢？</a:t>
            </a:r>
            <a:endParaRPr lang="en-US" altLang="zh-CN" sz="2400" dirty="0"/>
          </a:p>
          <a:p>
            <a:r>
              <a:rPr lang="zh-CN" altLang="en-US" sz="2800" dirty="0"/>
              <a:t>枚举</a:t>
            </a:r>
            <a:r>
              <a:rPr lang="en-US" altLang="zh-CN" sz="2800" dirty="0"/>
              <a:t>A2+A3</a:t>
            </a:r>
            <a:r>
              <a:rPr lang="zh-CN" altLang="en-US" sz="2800" dirty="0"/>
              <a:t>！！！</a:t>
            </a:r>
            <a:endParaRPr lang="en-US" altLang="zh-CN" sz="2800" dirty="0"/>
          </a:p>
          <a:p>
            <a:pPr lvl="1"/>
            <a:r>
              <a:rPr lang="zh-CN" altLang="en-US" sz="2400" dirty="0"/>
              <a:t>这样我们就可以解出</a:t>
            </a:r>
            <a:r>
              <a:rPr lang="en-US" altLang="zh-CN" sz="2400" dirty="0"/>
              <a:t>A1</a:t>
            </a:r>
            <a:r>
              <a:rPr lang="zh-CN" altLang="en-US" sz="2400" dirty="0"/>
              <a:t>，</a:t>
            </a:r>
            <a:r>
              <a:rPr lang="en-US" altLang="zh-CN" sz="2400" dirty="0"/>
              <a:t>A2</a:t>
            </a:r>
            <a:r>
              <a:rPr lang="zh-CN" altLang="en-US" sz="2400" dirty="0"/>
              <a:t>，</a:t>
            </a:r>
            <a:r>
              <a:rPr lang="en-US" altLang="zh-CN" sz="2400" dirty="0"/>
              <a:t>A3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都市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这样我们就可以解出</a:t>
            </a:r>
            <a:r>
              <a:rPr lang="en-US" altLang="zh-CN" sz="2800" dirty="0"/>
              <a:t>A1</a:t>
            </a:r>
            <a:r>
              <a:rPr lang="zh-CN" altLang="en-US" sz="2800" dirty="0"/>
              <a:t>，</a:t>
            </a:r>
            <a:r>
              <a:rPr lang="en-US" altLang="zh-CN" sz="2800" dirty="0"/>
              <a:t>A2</a:t>
            </a:r>
            <a:r>
              <a:rPr lang="zh-CN" altLang="en-US" sz="2800" dirty="0"/>
              <a:t>，</a:t>
            </a:r>
            <a:r>
              <a:rPr lang="en-US" altLang="zh-CN" sz="2800" dirty="0"/>
              <a:t>A3</a:t>
            </a:r>
            <a:endParaRPr lang="en-US" altLang="zh-CN" sz="2800" dirty="0"/>
          </a:p>
          <a:p>
            <a:pPr lvl="1"/>
            <a:r>
              <a:rPr lang="zh-CN" altLang="en-US" sz="2400" dirty="0"/>
              <a:t>在读入的数里面把</a:t>
            </a:r>
            <a:r>
              <a:rPr lang="en-US" altLang="zh-CN" sz="2400" dirty="0"/>
              <a:t>A1+A2,A2+A3,A1+A3</a:t>
            </a:r>
            <a:r>
              <a:rPr lang="zh-CN" altLang="en-US" sz="2400" dirty="0"/>
              <a:t>消掉</a:t>
            </a:r>
            <a:endParaRPr lang="en-US" altLang="zh-CN" sz="2400" dirty="0"/>
          </a:p>
          <a:p>
            <a:pPr lvl="1"/>
            <a:r>
              <a:rPr lang="zh-CN" altLang="en-US" sz="2400" dirty="0"/>
              <a:t>则读入的数中剩下的数一定是</a:t>
            </a:r>
            <a:r>
              <a:rPr lang="en-US" altLang="zh-CN" sz="2400" dirty="0"/>
              <a:t>A1+A4</a:t>
            </a:r>
            <a:r>
              <a:rPr lang="zh-CN" altLang="en-US" sz="2400" dirty="0"/>
              <a:t>！！</a:t>
            </a:r>
            <a:endParaRPr lang="en-US" altLang="zh-CN" sz="2400" dirty="0"/>
          </a:p>
          <a:p>
            <a:pPr lvl="1"/>
            <a:r>
              <a:rPr lang="zh-CN" altLang="en-US" sz="2400" dirty="0"/>
              <a:t>于是我们就解出了</a:t>
            </a:r>
            <a:r>
              <a:rPr lang="en-US" altLang="zh-CN" sz="2400" dirty="0"/>
              <a:t>A4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r>
              <a:rPr lang="zh-CN" altLang="en-US" sz="2800" dirty="0"/>
              <a:t>以此类推</a:t>
            </a:r>
            <a:endParaRPr lang="en-US" altLang="zh-CN" sz="28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A1+A4,A2+A4, A3+A4</a:t>
            </a:r>
            <a:r>
              <a:rPr lang="zh-CN" altLang="en-US" sz="2400" dirty="0"/>
              <a:t>消掉，剩下最小的数就是</a:t>
            </a:r>
            <a:r>
              <a:rPr lang="en-US" altLang="zh-CN" sz="2400" dirty="0"/>
              <a:t>A5</a:t>
            </a:r>
            <a:r>
              <a:rPr lang="zh-CN" altLang="en-US" sz="2400" dirty="0"/>
              <a:t>了</a:t>
            </a:r>
            <a:r>
              <a:rPr lang="en-US" altLang="zh-CN" sz="2400" dirty="0"/>
              <a:t>…..</a:t>
            </a:r>
            <a:endParaRPr lang="en-US" altLang="zh-CN" sz="2400" dirty="0"/>
          </a:p>
          <a:p>
            <a:r>
              <a:rPr lang="zh-CN" altLang="en-US" sz="2800" dirty="0"/>
              <a:t>用个</a:t>
            </a:r>
            <a:r>
              <a:rPr lang="en-US" altLang="zh-CN" sz="2800" dirty="0"/>
              <a:t>multiset</a:t>
            </a:r>
            <a:r>
              <a:rPr lang="zh-CN" altLang="en-US" sz="2800" dirty="0"/>
              <a:t>来快速实现加数和删数。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街灯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大力数据结构</a:t>
            </a:r>
            <a:endParaRPr lang="en-US" altLang="zh-CN" sz="2800" dirty="0"/>
          </a:p>
          <a:p>
            <a:r>
              <a:rPr lang="en-US" altLang="zh-CN" sz="2800" dirty="0"/>
              <a:t>60</a:t>
            </a:r>
            <a:r>
              <a:rPr lang="zh-CN" altLang="en-US" sz="2800" dirty="0"/>
              <a:t>分做法（每次</a:t>
            </a:r>
            <a:r>
              <a:rPr lang="en-US" altLang="zh-CN" sz="2800" dirty="0"/>
              <a:t>p</a:t>
            </a:r>
            <a:r>
              <a:rPr lang="zh-CN" altLang="en-US" sz="2800" dirty="0"/>
              <a:t>都一样）</a:t>
            </a:r>
            <a:endParaRPr lang="en-US" altLang="zh-CN" sz="2800" dirty="0"/>
          </a:p>
          <a:p>
            <a:pPr lvl="1"/>
            <a:r>
              <a:rPr lang="zh-CN" altLang="en-US" sz="2400" dirty="0"/>
              <a:t>将读入的数都对</a:t>
            </a:r>
            <a:r>
              <a:rPr lang="en-US" altLang="zh-CN" sz="2400" dirty="0"/>
              <a:t>p</a:t>
            </a:r>
            <a:r>
              <a:rPr lang="zh-CN" altLang="en-US" sz="2400" dirty="0"/>
              <a:t>取模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问题变成询问区间等于某个数的有几个</a:t>
            </a:r>
            <a:endParaRPr lang="en-US" altLang="zh-CN" sz="2400" dirty="0"/>
          </a:p>
          <a:p>
            <a:pPr lvl="1"/>
            <a:r>
              <a:rPr lang="zh-CN" altLang="en-US" sz="2400" dirty="0"/>
              <a:t>对每个权值开一个</a:t>
            </a:r>
            <a:r>
              <a:rPr lang="en-US" altLang="zh-CN" sz="2400" dirty="0"/>
              <a:t>vector</a:t>
            </a:r>
            <a:r>
              <a:rPr lang="zh-CN" altLang="en-US" sz="2400" dirty="0"/>
              <a:t>，把权值为</a:t>
            </a:r>
            <a:r>
              <a:rPr lang="en-US" altLang="zh-CN" sz="2400" dirty="0"/>
              <a:t>x</a:t>
            </a:r>
            <a:r>
              <a:rPr lang="zh-CN" altLang="en-US" sz="2400" dirty="0"/>
              <a:t>的存在一起</a:t>
            </a:r>
            <a:endParaRPr lang="en-US" altLang="zh-CN" sz="2400" dirty="0"/>
          </a:p>
          <a:p>
            <a:pPr lvl="1"/>
            <a:r>
              <a:rPr lang="zh-CN" altLang="en-US" sz="2400" dirty="0"/>
              <a:t>每次询问都二分！！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街灯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大力数据结构</a:t>
            </a:r>
            <a:endParaRPr lang="en-US" altLang="zh-CN" sz="2800" dirty="0"/>
          </a:p>
          <a:p>
            <a:r>
              <a:rPr lang="en-US" altLang="zh-CN" sz="2800" dirty="0"/>
              <a:t>100</a:t>
            </a:r>
            <a:r>
              <a:rPr lang="zh-CN" altLang="en-US" sz="2800" dirty="0"/>
              <a:t>分做法（分块）：</a:t>
            </a:r>
            <a:endParaRPr lang="en-US" altLang="zh-CN" sz="2800" dirty="0"/>
          </a:p>
          <a:p>
            <a:pPr lvl="1"/>
            <a:r>
              <a:rPr lang="zh-CN" altLang="en-US" sz="2400" dirty="0"/>
              <a:t>因为每个数都小于等于</a:t>
            </a:r>
            <a:r>
              <a:rPr lang="en-US" altLang="zh-CN" sz="2400" dirty="0"/>
              <a:t>10^4</a:t>
            </a:r>
            <a:endParaRPr lang="en-US" altLang="zh-CN" sz="2400" dirty="0"/>
          </a:p>
          <a:p>
            <a:pPr lvl="1"/>
            <a:r>
              <a:rPr lang="zh-CN" altLang="en-US" sz="2400" dirty="0"/>
              <a:t>当</a:t>
            </a:r>
            <a:r>
              <a:rPr lang="en-US" altLang="zh-CN" sz="2400" dirty="0"/>
              <a:t>p</a:t>
            </a:r>
            <a:r>
              <a:rPr lang="zh-CN" altLang="en-US" sz="2400" dirty="0"/>
              <a:t>大于</a:t>
            </a:r>
            <a:r>
              <a:rPr lang="en-US" altLang="zh-CN" sz="2400" dirty="0"/>
              <a:t>100</a:t>
            </a:r>
            <a:r>
              <a:rPr lang="zh-CN" altLang="en-US" sz="2400" dirty="0"/>
              <a:t>的时候，</a:t>
            </a:r>
            <a:r>
              <a:rPr lang="en-US" altLang="zh-CN" sz="2400" dirty="0"/>
              <a:t>10^4</a:t>
            </a:r>
            <a:r>
              <a:rPr lang="zh-CN" altLang="en-US" sz="2400" dirty="0"/>
              <a:t>以内模</a:t>
            </a:r>
            <a:r>
              <a:rPr lang="en-US" altLang="zh-CN" sz="2400" dirty="0"/>
              <a:t>p</a:t>
            </a:r>
            <a:r>
              <a:rPr lang="zh-CN" altLang="en-US" sz="2400" dirty="0"/>
              <a:t>等于</a:t>
            </a:r>
            <a:r>
              <a:rPr lang="en-US" altLang="zh-CN" sz="2400" dirty="0"/>
              <a:t>v</a:t>
            </a:r>
            <a:r>
              <a:rPr lang="zh-CN" altLang="en-US" sz="2400" dirty="0"/>
              <a:t>的只有至多</a:t>
            </a:r>
            <a:r>
              <a:rPr lang="en-US" altLang="zh-CN" sz="2400" dirty="0"/>
              <a:t>100</a:t>
            </a:r>
            <a:r>
              <a:rPr lang="zh-CN" altLang="en-US" sz="2400" dirty="0"/>
              <a:t>个数，</a:t>
            </a:r>
            <a:r>
              <a:rPr lang="en-US" altLang="zh-CN" sz="2400" dirty="0"/>
              <a:t>v,p+v,2p+v,3p+v,…</a:t>
            </a:r>
            <a:endParaRPr lang="en-US" altLang="zh-CN" sz="2400" dirty="0"/>
          </a:p>
          <a:p>
            <a:pPr lvl="1"/>
            <a:r>
              <a:rPr lang="zh-CN" altLang="en-US" sz="2400" dirty="0"/>
              <a:t>询问</a:t>
            </a:r>
            <a:r>
              <a:rPr lang="en-US" altLang="zh-CN" sz="2400" dirty="0"/>
              <a:t>100</a:t>
            </a:r>
            <a:r>
              <a:rPr lang="zh-CN" altLang="en-US" sz="2400" dirty="0"/>
              <a:t>次，每次用</a:t>
            </a:r>
            <a:r>
              <a:rPr lang="en-US" altLang="zh-CN" sz="2400" dirty="0"/>
              <a:t>60</a:t>
            </a:r>
            <a:r>
              <a:rPr lang="zh-CN" altLang="en-US" sz="2400" dirty="0"/>
              <a:t>分做法，</a:t>
            </a:r>
            <a:r>
              <a:rPr lang="en-US" altLang="zh-CN" sz="2400" dirty="0"/>
              <a:t>vector+</a:t>
            </a:r>
            <a:r>
              <a:rPr lang="zh-CN" altLang="en-US" sz="2400" dirty="0"/>
              <a:t>二分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街灯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ym typeface="+mn-ea"/>
              </a:rPr>
              <a:t>大力数据结构</a:t>
            </a:r>
            <a:endParaRPr lang="en-US" altLang="zh-CN" sz="2800" dirty="0"/>
          </a:p>
          <a:p>
            <a:r>
              <a:rPr lang="en-US" altLang="zh-CN" sz="2800" dirty="0"/>
              <a:t>100</a:t>
            </a:r>
            <a:r>
              <a:rPr lang="zh-CN" altLang="en-US" sz="2800" dirty="0"/>
              <a:t>分做法（分块）：</a:t>
            </a:r>
            <a:endParaRPr lang="en-US" altLang="zh-CN" sz="2800" dirty="0"/>
          </a:p>
          <a:p>
            <a:pPr lvl="1"/>
            <a:r>
              <a:rPr lang="zh-CN" altLang="en-US" sz="2400" dirty="0"/>
              <a:t>因为每个数都小于等于</a:t>
            </a:r>
            <a:r>
              <a:rPr lang="en-US" altLang="zh-CN" sz="2400" dirty="0"/>
              <a:t>10^4</a:t>
            </a:r>
            <a:endParaRPr lang="en-US" altLang="zh-CN" sz="2400" dirty="0"/>
          </a:p>
          <a:p>
            <a:pPr lvl="1"/>
            <a:r>
              <a:rPr lang="zh-CN" altLang="en-US" sz="2400" dirty="0"/>
              <a:t>当</a:t>
            </a:r>
            <a:r>
              <a:rPr lang="en-US" altLang="zh-CN" sz="2400" dirty="0"/>
              <a:t>p</a:t>
            </a:r>
            <a:r>
              <a:rPr lang="zh-CN" altLang="en-US" sz="2400" dirty="0"/>
              <a:t>小于</a:t>
            </a:r>
            <a:r>
              <a:rPr lang="en-US" altLang="zh-CN" sz="2400" dirty="0"/>
              <a:t>100</a:t>
            </a:r>
            <a:r>
              <a:rPr lang="zh-CN" altLang="en-US" sz="2400" dirty="0"/>
              <a:t>的时候预处理，对于</a:t>
            </a:r>
            <a:r>
              <a:rPr lang="en-US" altLang="zh-CN" sz="2400" dirty="0"/>
              <a:t>p=1,2,3,..,100</a:t>
            </a:r>
            <a:r>
              <a:rPr lang="zh-CN" altLang="en-US" sz="2400" dirty="0"/>
              <a:t>也像</a:t>
            </a:r>
            <a:r>
              <a:rPr lang="en-US" altLang="zh-CN" sz="2400" dirty="0"/>
              <a:t>60</a:t>
            </a:r>
            <a:r>
              <a:rPr lang="zh-CN" altLang="en-US" sz="2400" dirty="0"/>
              <a:t>分做法一样将所有模</a:t>
            </a:r>
            <a:r>
              <a:rPr lang="en-US" altLang="zh-CN" sz="2400" dirty="0"/>
              <a:t>p</a:t>
            </a:r>
            <a:r>
              <a:rPr lang="zh-CN" altLang="en-US" sz="2400" dirty="0"/>
              <a:t>，然后开</a:t>
            </a:r>
            <a:r>
              <a:rPr lang="en-US" altLang="zh-CN" sz="2400" dirty="0"/>
              <a:t>p</a:t>
            </a:r>
            <a:r>
              <a:rPr lang="zh-CN" altLang="en-US" sz="2400" dirty="0"/>
              <a:t>个</a:t>
            </a:r>
            <a:r>
              <a:rPr lang="en-US" altLang="zh-CN" sz="2400" dirty="0"/>
              <a:t>vector</a:t>
            </a:r>
            <a:r>
              <a:rPr lang="zh-CN" altLang="en-US" sz="2400" dirty="0"/>
              <a:t>，每次询问二分</a:t>
            </a:r>
            <a:endParaRPr lang="en-US" altLang="zh-CN" sz="2400" dirty="0"/>
          </a:p>
          <a:p>
            <a:r>
              <a:rPr lang="zh-CN" altLang="en-US" sz="2800" dirty="0"/>
              <a:t>总效率为</a:t>
            </a:r>
            <a:r>
              <a:rPr lang="en-US" altLang="zh-CN" sz="2800" dirty="0"/>
              <a:t>O(n sqrt(n) log n)</a:t>
            </a:r>
            <a:r>
              <a:rPr lang="zh-CN" altLang="en-US" sz="2800" dirty="0"/>
              <a:t>，不做要求。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601</Words>
  <Application>WPS 演示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画廊</vt:lpstr>
      <vt:lpstr>题目分析</vt:lpstr>
      <vt:lpstr>数列</vt:lpstr>
      <vt:lpstr>数列</vt:lpstr>
      <vt:lpstr>都市  </vt:lpstr>
      <vt:lpstr>都市  </vt:lpstr>
      <vt:lpstr>街灯  </vt:lpstr>
      <vt:lpstr>街灯  </vt:lpstr>
      <vt:lpstr>街灯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题目分析</dc:title>
  <dc:creator>yaofeng sun</dc:creator>
  <cp:lastModifiedBy>Administrator</cp:lastModifiedBy>
  <cp:revision>75</cp:revision>
  <dcterms:created xsi:type="dcterms:W3CDTF">2017-12-29T07:43:00Z</dcterms:created>
  <dcterms:modified xsi:type="dcterms:W3CDTF">2019-10-24T09:46:16Z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