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1"/>
    <p:restoredTop sz="94648"/>
  </p:normalViewPr>
  <p:slideViewPr>
    <p:cSldViewPr snapToGrid="0" snapToObjects="1">
      <p:cViewPr varScale="1">
        <p:scale>
          <a:sx n="91" d="100"/>
          <a:sy n="91" d="100"/>
        </p:scale>
        <p:origin x="224" y="8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2D52E-174C-524A-BAD2-965870518C1F}" type="datetimeFigureOut">
              <a:rPr lang="en-US" smtClean="0"/>
              <a:t>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57814-9A57-EA4F-969A-8C0DF3BD9341}" type="slidenum">
              <a:rPr lang="en-US" smtClean="0"/>
              <a:t>‹#›</a:t>
            </a:fld>
            <a:endParaRPr lang="en-US"/>
          </a:p>
        </p:txBody>
      </p:sp>
    </p:spTree>
    <p:extLst>
      <p:ext uri="{BB962C8B-B14F-4D97-AF65-F5344CB8AC3E}">
        <p14:creationId xmlns:p14="http://schemas.microsoft.com/office/powerpoint/2010/main" val="128330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will </a:t>
            </a:r>
            <a:r>
              <a:rPr lang="en-US" dirty="0" err="1" smtClean="0"/>
              <a:t>introduct</a:t>
            </a:r>
            <a:r>
              <a:rPr lang="en-US" dirty="0" smtClean="0"/>
              <a:t> war-aria</a:t>
            </a:r>
            <a:fld id="{BB3172EF-1825-134B-96E1-B29A23B595B3}" type="slidenum">
              <a:rPr lang="en-US" smtClean="0"/>
              <a:t>1</a:t>
            </a:fld>
            <a:fld id="{831127AE-BC3D-6246-8646-10D34EB74248}" type="slidenum">
              <a:rPr lang="en-US" smtClean="0"/>
              <a:t>1</a:t>
            </a:fld>
            <a:fld id="{6688E9EA-B73D-9E44-A005-B263E028B6E0}" type="slidenum">
              <a:rPr lang="en-US" smtClean="0"/>
              <a:t>1</a:t>
            </a:fld>
            <a:fld id="{738C67D7-B674-5A40-9D47-8F3380BE4104}" type="slidenum">
              <a:rPr lang="en-US" smtClean="0"/>
              <a:t>1</a:t>
            </a:fld>
            <a:fld id="{3F1C1FEA-A867-4C42-AF68-DF886D6E20E7}" type="slidenum">
              <a:rPr lang="en-US" smtClean="0"/>
              <a:t>1</a:t>
            </a:fld>
            <a:fld id="{35DCF71B-62B8-F540-ADC6-2A711ABFD731}" type="slidenum">
              <a:rPr lang="en-US" smtClean="0"/>
              <a:t>1</a:t>
            </a:fld>
            <a:fld id="{19C6F050-0F8F-B44B-AB8F-358078452E49}" type="slidenum">
              <a:rPr lang="en-US" smtClean="0"/>
              <a:t>1</a:t>
            </a:fld>
            <a:fld id="{29064A2A-1743-6A41-BC26-EC3C5F607E85}" type="slidenum">
              <a:rPr lang="en-US" smtClean="0"/>
              <a:t>1</a:t>
            </a:fld>
            <a:fld id="{3521F157-0CC9-EA4E-A3B5-5626955D610B}" type="slidenum">
              <a:rPr lang="en-US" smtClean="0"/>
              <a:t>1</a:t>
            </a:fld>
            <a:fld id="{424632FA-00C0-3B4B-9967-2DF923A55DC0}" type="slidenum">
              <a:rPr lang="en-US" smtClean="0"/>
              <a:t>1</a:t>
            </a:fld>
            <a:fld id="{14D2FC90-A033-754F-8895-2010D12D462F}" type="slidenum">
              <a:rPr lang="en-US" smtClean="0"/>
              <a:t>1</a:t>
            </a:fld>
            <a:endParaRPr lang="en-US" dirty="0"/>
          </a:p>
        </p:txBody>
      </p:sp>
      <p:sp>
        <p:nvSpPr>
          <p:cNvPr id="4" name="Slide Number Placeholder 3"/>
          <p:cNvSpPr>
            <a:spLocks noGrp="1"/>
          </p:cNvSpPr>
          <p:nvPr>
            <p:ph type="sldNum" sz="quarter" idx="10"/>
          </p:nvPr>
        </p:nvSpPr>
        <p:spPr/>
        <p:txBody>
          <a:bodyPr/>
          <a:lstStyle/>
          <a:p>
            <a:fld id="{23057814-9A57-EA4F-969A-8C0DF3BD9341}" type="slidenum">
              <a:rPr lang="en-US" smtClean="0"/>
              <a:t>1</a:t>
            </a:fld>
            <a:endParaRPr lang="en-US"/>
          </a:p>
        </p:txBody>
      </p:sp>
    </p:spTree>
    <p:extLst>
      <p:ext uri="{BB962C8B-B14F-4D97-AF65-F5344CB8AC3E}">
        <p14:creationId xmlns:p14="http://schemas.microsoft.com/office/powerpoint/2010/main" val="134691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891394-AFCE-9149-A919-CFE3EEC0B70E}" type="datetime1">
              <a:rPr lang="en-US" smtClean="0"/>
              <a:t>4/20/17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4649A5-5FDE-DB4E-BC95-E143745CF8C7}" type="datetime1">
              <a:rPr lang="en-US" smtClean="0"/>
              <a:t>4/20/17</a:t>
            </a:fld>
            <a:endParaRPr lang="en-US" dirty="0"/>
          </a:p>
        </p:txBody>
      </p:sp>
      <p:sp>
        <p:nvSpPr>
          <p:cNvPr id="6" name="Footer Placeholder 5"/>
          <p:cNvSpPr>
            <a:spLocks noGrp="1"/>
          </p:cNvSpPr>
          <p:nvPr>
            <p:ph type="ftr" sz="quarter" idx="11"/>
          </p:nvPr>
        </p:nvSpPr>
        <p:spPr/>
        <p:txBody>
          <a:bodyPr/>
          <a:lstStyle/>
          <a:p>
            <a:r>
              <a:rPr lang="fr-FR" smtClean="0"/>
              <a:t>COMP 531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0C7BA-A8DB-694F-AC9E-702AE9BB55B6}"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C7DD50-6DA0-3944-9C60-80D023204BE9}"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4FE2A-A5EA-AD4E-9CB0-7C3A3FBC02A6}"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42283-2D60-064B-BCEB-71C05711917A}"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C7B405-B9C3-F44A-8294-00207B302058}"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C7ECD6-73E0-7F4F-B3BF-EC23548D6272}"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C31F1-0CB0-D045-B812-9CEDC6343D86}"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0E544-0DBF-7343-975D-0F43B63583D6}"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FC2D3E-C297-4542-8188-70FB5439CEAA}" type="datetime1">
              <a:rPr lang="en-US" smtClean="0"/>
              <a:t>4/20/17</a:t>
            </a:fld>
            <a:endParaRPr lang="en-US" dirty="0"/>
          </a:p>
        </p:txBody>
      </p:sp>
      <p:sp>
        <p:nvSpPr>
          <p:cNvPr id="6" name="Footer Placeholder 5"/>
          <p:cNvSpPr>
            <a:spLocks noGrp="1"/>
          </p:cNvSpPr>
          <p:nvPr>
            <p:ph type="ftr" sz="quarter" idx="11"/>
          </p:nvPr>
        </p:nvSpPr>
        <p:spPr/>
        <p:txBody>
          <a:bodyPr/>
          <a:lstStyle/>
          <a:p>
            <a:r>
              <a:rPr lang="fr-FR" smtClean="0"/>
              <a:t>COMP 531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E382CB-07F2-4F4A-8BDA-62AA8771DB08}" type="datetime1">
              <a:rPr lang="en-US" smtClean="0"/>
              <a:t>4/20/17</a:t>
            </a:fld>
            <a:endParaRPr lang="en-US" dirty="0"/>
          </a:p>
        </p:txBody>
      </p:sp>
      <p:sp>
        <p:nvSpPr>
          <p:cNvPr id="8" name="Footer Placeholder 7"/>
          <p:cNvSpPr>
            <a:spLocks noGrp="1"/>
          </p:cNvSpPr>
          <p:nvPr>
            <p:ph type="ftr" sz="quarter" idx="11"/>
          </p:nvPr>
        </p:nvSpPr>
        <p:spPr/>
        <p:txBody>
          <a:bodyPr/>
          <a:lstStyle/>
          <a:p>
            <a:r>
              <a:rPr lang="fr-FR" smtClean="0"/>
              <a:t>COMP 531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536D9C-5F01-AF43-8326-1ED9CFD98F25}" type="datetime1">
              <a:rPr lang="en-US" smtClean="0"/>
              <a:t>4/20/17</a:t>
            </a:fld>
            <a:endParaRPr lang="en-US" dirty="0"/>
          </a:p>
        </p:txBody>
      </p:sp>
      <p:sp>
        <p:nvSpPr>
          <p:cNvPr id="4" name="Footer Placeholder 3"/>
          <p:cNvSpPr>
            <a:spLocks noGrp="1"/>
          </p:cNvSpPr>
          <p:nvPr>
            <p:ph type="ftr" sz="quarter" idx="11"/>
          </p:nvPr>
        </p:nvSpPr>
        <p:spPr/>
        <p:txBody>
          <a:bodyPr/>
          <a:lstStyle/>
          <a:p>
            <a:r>
              <a:rPr lang="fr-FR" smtClean="0"/>
              <a:t>COMP 531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956CC-C1A6-0B4F-A0E5-9354217223CC}" type="datetime1">
              <a:rPr lang="en-US" smtClean="0"/>
              <a:t>4/20/17</a:t>
            </a:fld>
            <a:endParaRPr lang="en-US" dirty="0"/>
          </a:p>
        </p:txBody>
      </p:sp>
      <p:sp>
        <p:nvSpPr>
          <p:cNvPr id="3" name="Footer Placeholder 2"/>
          <p:cNvSpPr>
            <a:spLocks noGrp="1"/>
          </p:cNvSpPr>
          <p:nvPr>
            <p:ph type="ftr" sz="quarter" idx="11"/>
          </p:nvPr>
        </p:nvSpPr>
        <p:spPr/>
        <p:txBody>
          <a:bodyPr/>
          <a:lstStyle/>
          <a:p>
            <a:r>
              <a:rPr lang="fr-FR" smtClean="0"/>
              <a:t>COMP 531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86F1E-4C73-634F-9364-B97935F19766}" type="datetime1">
              <a:rPr lang="en-US" smtClean="0"/>
              <a:t>4/20/17</a:t>
            </a:fld>
            <a:endParaRPr lang="en-US" dirty="0"/>
          </a:p>
        </p:txBody>
      </p:sp>
      <p:sp>
        <p:nvSpPr>
          <p:cNvPr id="6" name="Footer Placeholder 5"/>
          <p:cNvSpPr>
            <a:spLocks noGrp="1"/>
          </p:cNvSpPr>
          <p:nvPr>
            <p:ph type="ftr" sz="quarter" idx="11"/>
          </p:nvPr>
        </p:nvSpPr>
        <p:spPr/>
        <p:txBody>
          <a:bodyPr/>
          <a:lstStyle/>
          <a:p>
            <a:r>
              <a:rPr lang="fr-FR" smtClean="0"/>
              <a:t>COMP 531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993BB-6B72-4549-A9CF-1C532FFE4FD4}" type="datetime1">
              <a:rPr lang="en-US" smtClean="0"/>
              <a:t>4/20/17</a:t>
            </a:fld>
            <a:endParaRPr lang="en-US" dirty="0"/>
          </a:p>
        </p:txBody>
      </p:sp>
      <p:sp>
        <p:nvSpPr>
          <p:cNvPr id="6" name="Footer Placeholder 5"/>
          <p:cNvSpPr>
            <a:spLocks noGrp="1"/>
          </p:cNvSpPr>
          <p:nvPr>
            <p:ph type="ftr" sz="quarter" idx="11"/>
          </p:nvPr>
        </p:nvSpPr>
        <p:spPr/>
        <p:txBody>
          <a:bodyPr/>
          <a:lstStyle/>
          <a:p>
            <a:r>
              <a:rPr lang="fr-FR" smtClean="0"/>
              <a:t>COMP 531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494CA6-9264-1547-8D46-4D589A5D8BC1}" type="datetime1">
              <a:rPr lang="en-US" smtClean="0"/>
              <a:t>4/20/17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smtClean="0"/>
              <a:t>COMP 531</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3495" y="1380068"/>
            <a:ext cx="9409528" cy="2616199"/>
          </a:xfrm>
        </p:spPr>
        <p:txBody>
          <a:bodyPr/>
          <a:lstStyle/>
          <a:p>
            <a:r>
              <a:rPr lang="en-US" b="1" dirty="0" smtClean="0"/>
              <a:t>Introduction to WAI</a:t>
            </a:r>
            <a:r>
              <a:rPr lang="en-US" dirty="0" smtClean="0"/>
              <a:t>-</a:t>
            </a:r>
            <a:r>
              <a:rPr lang="en-US" b="1" dirty="0" smtClean="0"/>
              <a:t>ARIA</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Qiang</a:t>
            </a:r>
            <a:r>
              <a:rPr lang="en-US" dirty="0" smtClean="0"/>
              <a:t> Wan</a:t>
            </a:r>
            <a:endParaRPr lang="en-US" dirty="0"/>
          </a:p>
        </p:txBody>
      </p:sp>
      <p:sp>
        <p:nvSpPr>
          <p:cNvPr id="4" name="Date Placeholder 3"/>
          <p:cNvSpPr>
            <a:spLocks noGrp="1"/>
          </p:cNvSpPr>
          <p:nvPr>
            <p:ph type="dt" sz="half" idx="10"/>
          </p:nvPr>
        </p:nvSpPr>
        <p:spPr/>
        <p:txBody>
          <a:bodyPr/>
          <a:lstStyle/>
          <a:p>
            <a:fld id="{047D4107-56DF-4F46-96FD-8151197C9509}" type="datetime1">
              <a:rPr lang="en-US" smtClean="0"/>
              <a:t>4/20/17</a:t>
            </a:fld>
            <a:endParaRPr lang="en-US" dirty="0"/>
          </a:p>
        </p:txBody>
      </p:sp>
      <p:sp>
        <p:nvSpPr>
          <p:cNvPr id="5" name="Footer Placeholder 4"/>
          <p:cNvSpPr>
            <a:spLocks noGrp="1"/>
          </p:cNvSpPr>
          <p:nvPr>
            <p:ph type="ftr" sz="quarter" idx="11"/>
          </p:nvPr>
        </p:nvSpPr>
        <p:spPr/>
        <p:txBody>
          <a:bodyPr/>
          <a:lstStyle/>
          <a:p>
            <a:r>
              <a:rPr lang="fr-FR" dirty="0"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extBox 7"/>
          <p:cNvSpPr txBox="1"/>
          <p:nvPr/>
        </p:nvSpPr>
        <p:spPr>
          <a:xfrm>
            <a:off x="5686097" y="61380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911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it Now!(HTML)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279" y="2723271"/>
            <a:ext cx="4019062" cy="2411437"/>
          </a:xfrm>
        </p:spPr>
      </p:pic>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7" y="2723272"/>
            <a:ext cx="4304715" cy="2454236"/>
          </a:xfrm>
          <a:prstGeom prst="rect">
            <a:avLst/>
          </a:prstGeom>
        </p:spPr>
      </p:pic>
    </p:spTree>
    <p:extLst>
      <p:ext uri="{BB962C8B-B14F-4D97-AF65-F5344CB8AC3E}">
        <p14:creationId xmlns:p14="http://schemas.microsoft.com/office/powerpoint/2010/main" val="170553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it Now! (</a:t>
            </a:r>
            <a:r>
              <a:rPr lang="en-US" dirty="0" err="1" smtClean="0"/>
              <a:t>JavaSrcipt</a:t>
            </a:r>
            <a:r>
              <a:rPr lang="en-US" dirty="0" smtClean="0"/>
              <a: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3066756"/>
            <a:ext cx="4920732" cy="2423025"/>
          </a:xfrm>
        </p:spPr>
      </p:pic>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42" y="3066757"/>
            <a:ext cx="5408814" cy="2457672"/>
          </a:xfrm>
          <a:prstGeom prst="rect">
            <a:avLst/>
          </a:prstGeom>
        </p:spPr>
      </p:pic>
    </p:spTree>
    <p:extLst>
      <p:ext uri="{BB962C8B-B14F-4D97-AF65-F5344CB8AC3E}">
        <p14:creationId xmlns:p14="http://schemas.microsoft.com/office/powerpoint/2010/main" val="1714093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Problem</a:t>
            </a:r>
          </a:p>
          <a:p>
            <a:pPr lvl="1"/>
            <a:r>
              <a:rPr lang="en-US" dirty="0"/>
              <a:t>R</a:t>
            </a:r>
            <a:r>
              <a:rPr lang="en-US" dirty="0" smtClean="0"/>
              <a:t>ole</a:t>
            </a:r>
            <a:r>
              <a:rPr lang="en-US" dirty="0"/>
              <a:t>, state, and properties of widgets and updated content </a:t>
            </a:r>
            <a:r>
              <a:rPr lang="en-US" dirty="0" smtClean="0"/>
              <a:t>on HTML </a:t>
            </a:r>
            <a:r>
              <a:rPr lang="en-US" dirty="0"/>
              <a:t>pages are not conveyed correctly to assistive </a:t>
            </a:r>
            <a:r>
              <a:rPr lang="en-US" dirty="0" smtClean="0"/>
              <a:t>technologies</a:t>
            </a:r>
          </a:p>
          <a:p>
            <a:r>
              <a:rPr lang="en-US" dirty="0" smtClean="0"/>
              <a:t>ARIA </a:t>
            </a:r>
          </a:p>
          <a:p>
            <a:pPr lvl="1"/>
            <a:r>
              <a:rPr lang="en-US" dirty="0"/>
              <a:t>A</a:t>
            </a:r>
            <a:r>
              <a:rPr lang="en-US" dirty="0" smtClean="0"/>
              <a:t>llowing </a:t>
            </a:r>
            <a:r>
              <a:rPr lang="en-US" dirty="0"/>
              <a:t>developers to describe widgets in detail, define document structure, and define regions of the page that will change</a:t>
            </a:r>
            <a:endParaRPr lang="en-US"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86160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Rectangle 6"/>
          <p:cNvSpPr/>
          <p:nvPr/>
        </p:nvSpPr>
        <p:spPr>
          <a:xfrm>
            <a:off x="1693420" y="2967335"/>
            <a:ext cx="880516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LISTENING!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5205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is ARIA? Why do we need it?</a:t>
            </a:r>
          </a:p>
          <a:p>
            <a:r>
              <a:rPr lang="en-US" dirty="0" smtClean="0"/>
              <a:t>How do we use it?</a:t>
            </a:r>
          </a:p>
          <a:p>
            <a:pPr lvl="1"/>
            <a:r>
              <a:rPr lang="en-US" dirty="0" smtClean="0"/>
              <a:t>Roles</a:t>
            </a:r>
          </a:p>
          <a:p>
            <a:pPr lvl="1"/>
            <a:r>
              <a:rPr lang="en-US" dirty="0" smtClean="0"/>
              <a:t>Keyboard Access</a:t>
            </a:r>
          </a:p>
          <a:p>
            <a:pPr lvl="1"/>
            <a:r>
              <a:rPr lang="en-US" dirty="0" smtClean="0"/>
              <a:t>Live Region</a:t>
            </a:r>
          </a:p>
          <a:p>
            <a:endParaRPr lang="en-US" dirty="0"/>
          </a:p>
        </p:txBody>
      </p:sp>
      <p:sp>
        <p:nvSpPr>
          <p:cNvPr id="4" name="Date Placeholder 3"/>
          <p:cNvSpPr>
            <a:spLocks noGrp="1"/>
          </p:cNvSpPr>
          <p:nvPr>
            <p:ph type="dt" sz="half" idx="10"/>
          </p:nvPr>
        </p:nvSpPr>
        <p:spPr/>
        <p:txBody>
          <a:bodyPr/>
          <a:lstStyle/>
          <a:p>
            <a:fld id="{87926932-6DC8-304C-A5E6-397E453672A8}"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83132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965" y="685800"/>
            <a:ext cx="9506059" cy="1752599"/>
          </a:xfrm>
        </p:spPr>
        <p:txBody>
          <a:bodyPr>
            <a:normAutofit/>
          </a:bodyPr>
          <a:lstStyle/>
          <a:p>
            <a:r>
              <a:rPr lang="en-US" sz="2400" dirty="0">
                <a:solidFill>
                  <a:srgbClr val="FF0000"/>
                </a:solidFill>
              </a:rPr>
              <a:t>W</a:t>
            </a:r>
            <a:r>
              <a:rPr lang="en-US" sz="2400" dirty="0"/>
              <a:t>eb </a:t>
            </a:r>
            <a:r>
              <a:rPr lang="en-US" sz="2400" dirty="0">
                <a:solidFill>
                  <a:srgbClr val="FF0000"/>
                </a:solidFill>
              </a:rPr>
              <a:t>A</a:t>
            </a:r>
            <a:r>
              <a:rPr lang="en-US" sz="2400" dirty="0"/>
              <a:t>ccessibility </a:t>
            </a:r>
            <a:r>
              <a:rPr lang="en-US" sz="2400" dirty="0">
                <a:solidFill>
                  <a:srgbClr val="FF0000"/>
                </a:solidFill>
              </a:rPr>
              <a:t>I</a:t>
            </a:r>
            <a:r>
              <a:rPr lang="en-US" sz="2400" dirty="0"/>
              <a:t>nitiative – </a:t>
            </a:r>
            <a:r>
              <a:rPr lang="en-US" sz="2400" dirty="0">
                <a:solidFill>
                  <a:srgbClr val="FF0000"/>
                </a:solidFill>
              </a:rPr>
              <a:t>A</a:t>
            </a:r>
            <a:r>
              <a:rPr lang="en-US" sz="2400" dirty="0"/>
              <a:t>ccessible </a:t>
            </a:r>
            <a:r>
              <a:rPr lang="en-US" sz="2400" dirty="0">
                <a:solidFill>
                  <a:srgbClr val="FF0000"/>
                </a:solidFill>
              </a:rPr>
              <a:t>R</a:t>
            </a:r>
            <a:r>
              <a:rPr lang="en-US" sz="2400" dirty="0"/>
              <a:t>ich </a:t>
            </a:r>
            <a:r>
              <a:rPr lang="en-US" sz="2400" dirty="0">
                <a:solidFill>
                  <a:srgbClr val="FF0000"/>
                </a:solidFill>
              </a:rPr>
              <a:t>I</a:t>
            </a:r>
            <a:r>
              <a:rPr lang="en-US" sz="2400" dirty="0"/>
              <a:t>nternet </a:t>
            </a:r>
            <a:r>
              <a:rPr lang="en-US" sz="2400" dirty="0">
                <a:solidFill>
                  <a:srgbClr val="FF0000"/>
                </a:solidFill>
              </a:rPr>
              <a:t>A</a:t>
            </a:r>
            <a:r>
              <a:rPr lang="en-US" sz="2400" dirty="0"/>
              <a:t>pplications</a:t>
            </a:r>
            <a:r>
              <a:rPr lang="en-US" dirty="0"/>
              <a:t/>
            </a:r>
            <a:br>
              <a:rPr lang="en-US" dirty="0"/>
            </a:br>
            <a:endParaRPr lang="en-US" dirty="0"/>
          </a:p>
        </p:txBody>
      </p:sp>
      <p:sp>
        <p:nvSpPr>
          <p:cNvPr id="3" name="Content Placeholder 2"/>
          <p:cNvSpPr>
            <a:spLocks noGrp="1"/>
          </p:cNvSpPr>
          <p:nvPr>
            <p:ph idx="1"/>
          </p:nvPr>
        </p:nvSpPr>
        <p:spPr>
          <a:xfrm>
            <a:off x="3426347" y="2689197"/>
            <a:ext cx="5925483" cy="1463567"/>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r>
              <a:rPr lang="en-US" dirty="0">
                <a:solidFill>
                  <a:schemeClr val="accent1"/>
                </a:solidFill>
              </a:rPr>
              <a:t>This specification provides an ontology of roles, states, and properties that define accessible user interface elements and can be used to improve the accessibility and interoperability of web content and applications. These semantics are designed to allow an author to properly convey user interface behaviors and structural information to assistive technologies in document-level markup</a:t>
            </a:r>
            <a:endParaRPr lang="en-US" dirty="0">
              <a:solidFill>
                <a:schemeClr val="accent1"/>
              </a:solidFill>
            </a:endParaRPr>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TextBox 8"/>
          <p:cNvSpPr txBox="1"/>
          <p:nvPr/>
        </p:nvSpPr>
        <p:spPr>
          <a:xfrm>
            <a:off x="2840945" y="2689197"/>
            <a:ext cx="7096286" cy="15696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rPr>
              <a:t> </a:t>
            </a:r>
            <a:r>
              <a:rPr lang="en-US" sz="3200" dirty="0" smtClean="0">
                <a:ln w="0"/>
                <a:solidFill>
                  <a:schemeClr val="accent1"/>
                </a:solidFill>
                <a:effectLst>
                  <a:outerShdw blurRad="38100" dist="25400" dir="5400000" algn="ctr" rotWithShape="0">
                    <a:srgbClr val="6E747A">
                      <a:alpha val="43000"/>
                    </a:srgbClr>
                  </a:outerShdw>
                </a:effectLst>
              </a:rPr>
              <a:t>Defines </a:t>
            </a:r>
            <a:r>
              <a:rPr lang="en-US" sz="3200" dirty="0">
                <a:ln w="0"/>
                <a:solidFill>
                  <a:schemeClr val="accent1"/>
                </a:solidFill>
                <a:effectLst>
                  <a:outerShdw blurRad="38100" dist="25400" dir="5400000" algn="ctr" rotWithShape="0">
                    <a:srgbClr val="6E747A">
                      <a:alpha val="43000"/>
                    </a:srgbClr>
                  </a:outerShdw>
                </a:effectLst>
              </a:rPr>
              <a:t>a way to make Web content and Web applications more accessible to people with disabilities</a:t>
            </a:r>
            <a:endParaRPr lang="en-US" sz="3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9856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ARIA?</a:t>
            </a:r>
            <a:endParaRPr lang="en-US" dirty="0"/>
          </a:p>
        </p:txBody>
      </p:sp>
      <p:sp>
        <p:nvSpPr>
          <p:cNvPr id="3" name="Content Placeholder 2"/>
          <p:cNvSpPr>
            <a:spLocks noGrp="1"/>
          </p:cNvSpPr>
          <p:nvPr>
            <p:ph idx="1"/>
          </p:nvPr>
        </p:nvSpPr>
        <p:spPr/>
        <p:txBody>
          <a:bodyPr/>
          <a:lstStyle/>
          <a:p>
            <a:r>
              <a:rPr lang="en-US" dirty="0" smtClean="0"/>
              <a:t>Problem: Assistive </a:t>
            </a:r>
            <a:r>
              <a:rPr lang="en-US" dirty="0"/>
              <a:t>T</a:t>
            </a:r>
            <a:r>
              <a:rPr lang="en-US" dirty="0" smtClean="0"/>
              <a:t>echnologies   </a:t>
            </a:r>
          </a:p>
          <a:p>
            <a:pPr lvl="1"/>
            <a:r>
              <a:rPr lang="en-US" dirty="0" smtClean="0"/>
              <a:t>Can’t interact with concurrent techs</a:t>
            </a:r>
          </a:p>
          <a:p>
            <a:r>
              <a:rPr lang="en-US" dirty="0" smtClean="0"/>
              <a:t>ARIA to the rescue!</a:t>
            </a:r>
          </a:p>
          <a:p>
            <a:pPr lvl="1"/>
            <a:r>
              <a:rPr lang="en-US" dirty="0" smtClean="0"/>
              <a:t>Semantic meaning</a:t>
            </a:r>
          </a:p>
          <a:p>
            <a:pPr lvl="1"/>
            <a:r>
              <a:rPr lang="en-US" dirty="0" smtClean="0"/>
              <a:t>Dynamic content updates</a:t>
            </a:r>
          </a:p>
          <a:p>
            <a:pPr lvl="1"/>
            <a:r>
              <a:rPr lang="en-US" dirty="0"/>
              <a:t>e</a:t>
            </a:r>
            <a:r>
              <a:rPr lang="en-US" dirty="0" smtClean="0"/>
              <a:t>tc.</a:t>
            </a:r>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3885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ARIA</a:t>
            </a:r>
            <a:endParaRPr lang="en-US" dirty="0"/>
          </a:p>
        </p:txBody>
      </p:sp>
      <p:sp>
        <p:nvSpPr>
          <p:cNvPr id="3" name="Content Placeholder 2"/>
          <p:cNvSpPr>
            <a:spLocks noGrp="1"/>
          </p:cNvSpPr>
          <p:nvPr>
            <p:ph idx="1"/>
          </p:nvPr>
        </p:nvSpPr>
        <p:spPr/>
        <p:txBody>
          <a:bodyPr>
            <a:normAutofit/>
          </a:bodyPr>
          <a:lstStyle/>
          <a:p>
            <a:r>
              <a:rPr lang="en-US" sz="3600" dirty="0" smtClean="0"/>
              <a:t>Landmark roles</a:t>
            </a:r>
          </a:p>
          <a:p>
            <a:r>
              <a:rPr lang="en-US" sz="3600" dirty="0" smtClean="0"/>
              <a:t>Widget and Element Roles</a:t>
            </a:r>
            <a:endParaRPr lang="en-US" sz="3600"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94862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729" y="344840"/>
            <a:ext cx="10018713" cy="1752599"/>
          </a:xfrm>
        </p:spPr>
        <p:txBody>
          <a:bodyPr/>
          <a:lstStyle/>
          <a:p>
            <a:r>
              <a:rPr lang="en-US" dirty="0" smtClean="0"/>
              <a:t>Role example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22" y="1755579"/>
            <a:ext cx="5302671" cy="3520709"/>
          </a:xfrm>
        </p:spPr>
      </p:pic>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572" y="1699173"/>
            <a:ext cx="4952451" cy="3633519"/>
          </a:xfrm>
          <a:prstGeom prst="rect">
            <a:avLst/>
          </a:prstGeom>
        </p:spPr>
      </p:pic>
    </p:spTree>
    <p:extLst>
      <p:ext uri="{BB962C8B-B14F-4D97-AF65-F5344CB8AC3E}">
        <p14:creationId xmlns:p14="http://schemas.microsoft.com/office/powerpoint/2010/main" val="1037159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Access</a:t>
            </a:r>
            <a:endParaRPr lang="en-US" dirty="0"/>
          </a:p>
        </p:txBody>
      </p:sp>
      <p:sp>
        <p:nvSpPr>
          <p:cNvPr id="3" name="Content Placeholder 2"/>
          <p:cNvSpPr>
            <a:spLocks noGrp="1"/>
          </p:cNvSpPr>
          <p:nvPr>
            <p:ph idx="1"/>
          </p:nvPr>
        </p:nvSpPr>
        <p:spPr/>
        <p:txBody>
          <a:bodyPr/>
          <a:lstStyle/>
          <a:p>
            <a:r>
              <a:rPr lang="en-US" dirty="0" smtClean="0"/>
              <a:t>HTML’ </a:t>
            </a:r>
            <a:r>
              <a:rPr lang="en-US" dirty="0" err="1" smtClean="0"/>
              <a:t>tabindex</a:t>
            </a:r>
            <a:endParaRPr lang="en-US" dirty="0" smtClean="0"/>
          </a:p>
          <a:p>
            <a:pPr lvl="1"/>
            <a:r>
              <a:rPr lang="en-US" dirty="0"/>
              <a:t>&lt;div id="</a:t>
            </a:r>
            <a:r>
              <a:rPr lang="en-US" dirty="0" err="1"/>
              <a:t>progaccess</a:t>
            </a:r>
            <a:r>
              <a:rPr lang="en-US" dirty="0"/>
              <a:t>" </a:t>
            </a:r>
            <a:r>
              <a:rPr lang="en-US" dirty="0" err="1"/>
              <a:t>tabindex</a:t>
            </a:r>
            <a:r>
              <a:rPr lang="en-US" dirty="0"/>
              <a:t>="-1"&gt; ... &lt;/div</a:t>
            </a:r>
            <a:r>
              <a:rPr lang="en-US" dirty="0" smtClean="0"/>
              <a:t>&gt;</a:t>
            </a:r>
          </a:p>
          <a:p>
            <a:r>
              <a:rPr lang="en-US" dirty="0" smtClean="0"/>
              <a:t>One tab stop per section</a:t>
            </a:r>
            <a:endParaRPr lang="en-US"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61036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Region</a:t>
            </a:r>
            <a:endParaRPr lang="en-US" dirty="0"/>
          </a:p>
        </p:txBody>
      </p:sp>
      <p:sp>
        <p:nvSpPr>
          <p:cNvPr id="3" name="Content Placeholder 2"/>
          <p:cNvSpPr>
            <a:spLocks noGrp="1"/>
          </p:cNvSpPr>
          <p:nvPr>
            <p:ph idx="1"/>
          </p:nvPr>
        </p:nvSpPr>
        <p:spPr/>
        <p:txBody>
          <a:bodyPr/>
          <a:lstStyle/>
          <a:p>
            <a:r>
              <a:rPr lang="en-US" dirty="0"/>
              <a:t>allow elements in the document to be announced if there are changes, without the user losing focus on their current </a:t>
            </a:r>
            <a:r>
              <a:rPr lang="en-US" dirty="0" smtClean="0"/>
              <a:t>activity</a:t>
            </a:r>
          </a:p>
          <a:p>
            <a:r>
              <a:rPr lang="en-US" dirty="0"/>
              <a:t>&lt;</a:t>
            </a:r>
            <a:r>
              <a:rPr lang="en-US" dirty="0" err="1"/>
              <a:t>ul</a:t>
            </a:r>
            <a:r>
              <a:rPr lang="en-US" dirty="0"/>
              <a:t> aria-live="polite"&gt;</a:t>
            </a:r>
            <a:endParaRPr lang="en-US"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8521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Else</a:t>
            </a:r>
            <a:endParaRPr lang="en-US" dirty="0"/>
          </a:p>
        </p:txBody>
      </p:sp>
      <p:sp>
        <p:nvSpPr>
          <p:cNvPr id="3" name="Content Placeholder 2"/>
          <p:cNvSpPr>
            <a:spLocks noGrp="1"/>
          </p:cNvSpPr>
          <p:nvPr>
            <p:ph idx="1"/>
          </p:nvPr>
        </p:nvSpPr>
        <p:spPr/>
        <p:txBody>
          <a:bodyPr/>
          <a:lstStyle/>
          <a:p>
            <a:r>
              <a:rPr lang="en-US" dirty="0" smtClean="0"/>
              <a:t>Browsers:</a:t>
            </a:r>
          </a:p>
          <a:p>
            <a:pPr lvl="1"/>
            <a:r>
              <a:rPr lang="en-US" dirty="0" smtClean="0"/>
              <a:t>Firefox, Opera, IE8</a:t>
            </a:r>
          </a:p>
          <a:p>
            <a:r>
              <a:rPr lang="en-US" dirty="0" smtClean="0"/>
              <a:t>ARIA vs HTML 5</a:t>
            </a:r>
          </a:p>
          <a:p>
            <a:pPr lvl="1"/>
            <a:r>
              <a:rPr lang="en-US" dirty="0" smtClean="0"/>
              <a:t>ARIA: </a:t>
            </a:r>
            <a:r>
              <a:rPr lang="en-US" dirty="0" smtClean="0">
                <a:solidFill>
                  <a:srgbClr val="FF0000"/>
                </a:solidFill>
              </a:rPr>
              <a:t>&lt;div role=“navigation”&gt;</a:t>
            </a:r>
          </a:p>
          <a:p>
            <a:pPr lvl="1"/>
            <a:r>
              <a:rPr lang="en-US" dirty="0" smtClean="0"/>
              <a:t>HTML5: </a:t>
            </a:r>
            <a:r>
              <a:rPr lang="en-US" dirty="0" smtClean="0">
                <a:solidFill>
                  <a:srgbClr val="FF0000"/>
                </a:solidFill>
              </a:rPr>
              <a:t>&lt;</a:t>
            </a:r>
            <a:r>
              <a:rPr lang="en-US" dirty="0" err="1" smtClean="0">
                <a:solidFill>
                  <a:srgbClr val="FF0000"/>
                </a:solidFill>
              </a:rPr>
              <a:t>nav</a:t>
            </a:r>
            <a:r>
              <a:rPr lang="en-US" dirty="0" smtClean="0">
                <a:solidFill>
                  <a:srgbClr val="FF0000"/>
                </a:solidFill>
              </a:rPr>
              <a:t>&gt;</a:t>
            </a:r>
          </a:p>
          <a:p>
            <a:pPr lvl="1"/>
            <a:r>
              <a:rPr lang="en-US" dirty="0" smtClean="0"/>
              <a:t>Many ARIA roles have no HTML5 equivalent, such as </a:t>
            </a:r>
            <a:r>
              <a:rPr lang="en-US" b="1" dirty="0" smtClean="0"/>
              <a:t>application</a:t>
            </a:r>
            <a:r>
              <a:rPr lang="en-US" dirty="0" smtClean="0"/>
              <a:t>, </a:t>
            </a:r>
            <a:r>
              <a:rPr lang="en-US" b="1" dirty="0" smtClean="0"/>
              <a:t>banner</a:t>
            </a:r>
            <a:endParaRPr lang="en-US" b="1" dirty="0"/>
          </a:p>
        </p:txBody>
      </p:sp>
      <p:sp>
        <p:nvSpPr>
          <p:cNvPr id="4" name="Date Placeholder 3"/>
          <p:cNvSpPr>
            <a:spLocks noGrp="1"/>
          </p:cNvSpPr>
          <p:nvPr>
            <p:ph type="dt" sz="half" idx="10"/>
          </p:nvPr>
        </p:nvSpPr>
        <p:spPr/>
        <p:txBody>
          <a:bodyPr/>
          <a:lstStyle/>
          <a:p>
            <a:fld id="{8CE63164-9DFD-C54E-831D-C2D3BCDA42BB}" type="datetime1">
              <a:rPr lang="en-US" smtClean="0"/>
              <a:t>4/20/17</a:t>
            </a:fld>
            <a:endParaRPr lang="en-US" dirty="0"/>
          </a:p>
        </p:txBody>
      </p:sp>
      <p:sp>
        <p:nvSpPr>
          <p:cNvPr id="5" name="Footer Placeholder 4"/>
          <p:cNvSpPr>
            <a:spLocks noGrp="1"/>
          </p:cNvSpPr>
          <p:nvPr>
            <p:ph type="ftr" sz="quarter" idx="11"/>
          </p:nvPr>
        </p:nvSpPr>
        <p:spPr/>
        <p:txBody>
          <a:bodyPr/>
          <a:lstStyle/>
          <a:p>
            <a:r>
              <a:rPr lang="fr-FR" smtClean="0"/>
              <a:t>COMP 531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631602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71</TotalTime>
  <Words>347</Words>
  <Application>Microsoft Macintosh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Arial</vt:lpstr>
      <vt:lpstr>Parallax</vt:lpstr>
      <vt:lpstr>Introduction to WAI-ARIA</vt:lpstr>
      <vt:lpstr>Overview</vt:lpstr>
      <vt:lpstr>Web Accessibility Initiative – Accessible Rich Internet Applications </vt:lpstr>
      <vt:lpstr>Why do we need ARIA?</vt:lpstr>
      <vt:lpstr>Roles in ARIA</vt:lpstr>
      <vt:lpstr>Role example</vt:lpstr>
      <vt:lpstr>Keyboard Access</vt:lpstr>
      <vt:lpstr>Live Region</vt:lpstr>
      <vt:lpstr>Something Else</vt:lpstr>
      <vt:lpstr>Use it Now!(HTML)</vt:lpstr>
      <vt:lpstr>Use it Now! (JavaSrcipt)</vt:lpstr>
      <vt:lpstr>Summary</vt:lpstr>
      <vt:lpstr>Q&amp;A</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WAI-ARIA</dc:title>
  <dc:creator>WanWill</dc:creator>
  <cp:lastModifiedBy>WanWill</cp:lastModifiedBy>
  <cp:revision>8</cp:revision>
  <dcterms:created xsi:type="dcterms:W3CDTF">2017-04-20T06:06:55Z</dcterms:created>
  <dcterms:modified xsi:type="dcterms:W3CDTF">2017-04-20T07:18:12Z</dcterms:modified>
</cp:coreProperties>
</file>