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5C408FB-1D45-4CFD-A7A3-31918F8A8913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23E1024-DC88-43A8-8483-CC65DFF95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3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08FB-1D45-4CFD-A7A3-31918F8A8913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1024-DC88-43A8-8483-CC65DFF95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1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08FB-1D45-4CFD-A7A3-31918F8A8913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1024-DC88-43A8-8483-CC65DFF95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702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08FB-1D45-4CFD-A7A3-31918F8A8913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1024-DC88-43A8-8483-CC65DFF95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130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08FB-1D45-4CFD-A7A3-31918F8A8913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1024-DC88-43A8-8483-CC65DFF95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464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08FB-1D45-4CFD-A7A3-31918F8A8913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1024-DC88-43A8-8483-CC65DFF95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784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08FB-1D45-4CFD-A7A3-31918F8A8913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1024-DC88-43A8-8483-CC65DFF95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277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5C408FB-1D45-4CFD-A7A3-31918F8A8913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1024-DC88-43A8-8483-CC65DFF95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080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5C408FB-1D45-4CFD-A7A3-31918F8A8913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1024-DC88-43A8-8483-CC65DFF95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90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08FB-1D45-4CFD-A7A3-31918F8A8913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1024-DC88-43A8-8483-CC65DFF95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69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08FB-1D45-4CFD-A7A3-31918F8A8913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1024-DC88-43A8-8483-CC65DFF95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70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08FB-1D45-4CFD-A7A3-31918F8A8913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1024-DC88-43A8-8483-CC65DFF95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31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08FB-1D45-4CFD-A7A3-31918F8A8913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1024-DC88-43A8-8483-CC65DFF95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0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08FB-1D45-4CFD-A7A3-31918F8A8913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1024-DC88-43A8-8483-CC65DFF95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94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08FB-1D45-4CFD-A7A3-31918F8A8913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1024-DC88-43A8-8483-CC65DFF95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98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08FB-1D45-4CFD-A7A3-31918F8A8913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1024-DC88-43A8-8483-CC65DFF95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86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08FB-1D45-4CFD-A7A3-31918F8A8913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1024-DC88-43A8-8483-CC65DFF95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74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5C408FB-1D45-4CFD-A7A3-31918F8A8913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23E1024-DC88-43A8-8483-CC65DFF95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76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1F3E1-86D3-7AB0-67A3-98040E766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461" y="629521"/>
            <a:ext cx="8825658" cy="3503208"/>
          </a:xfrm>
        </p:spPr>
        <p:txBody>
          <a:bodyPr/>
          <a:lstStyle/>
          <a:p>
            <a:r>
              <a:rPr lang="pt-BR" dirty="0"/>
              <a:t>Confecção de Dashboard:</a:t>
            </a:r>
            <a:br>
              <a:rPr lang="pt-BR" dirty="0"/>
            </a:br>
            <a:br>
              <a:rPr lang="pt-BR" dirty="0"/>
            </a:br>
            <a:r>
              <a:rPr lang="pt-BR" dirty="0"/>
              <a:t>Ciclo de vida do cliente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6C6CD1-E04D-5DE0-970B-45AB70FDB0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Levi </a:t>
            </a:r>
            <a:r>
              <a:rPr lang="pt-BR" dirty="0" err="1"/>
              <a:t>vasconcelos</a:t>
            </a:r>
            <a:r>
              <a:rPr lang="pt-BR" dirty="0"/>
              <a:t> neves marinho</a:t>
            </a:r>
          </a:p>
          <a:p>
            <a:r>
              <a:rPr lang="pt-BR" dirty="0"/>
              <a:t>Estudante de estatística, </a:t>
            </a:r>
            <a:r>
              <a:rPr lang="pt-BR" dirty="0" err="1"/>
              <a:t>unicamp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38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B4488-A0EA-8711-61DA-F09017AF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Interpretação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10FF1B1-8DA5-34EA-12D3-31292B146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821" y="2340296"/>
            <a:ext cx="7451450" cy="41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9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93B1E-41A5-60C4-8865-F2FB2FF1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Interpretação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5C6205-8D86-CEA1-3C24-9C04640AE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1718" y="2603500"/>
            <a:ext cx="6098895" cy="3416300"/>
          </a:xfrm>
        </p:spPr>
        <p:txBody>
          <a:bodyPr/>
          <a:lstStyle/>
          <a:p>
            <a:r>
              <a:rPr lang="pt-BR" dirty="0"/>
              <a:t>Tabela com contagem de clientes distintos por mês de início do ano de 2020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95F90C-2317-02B8-5406-1D47FC1D1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280" y="2603500"/>
            <a:ext cx="2035955" cy="29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9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3C594-8C75-FBE6-689C-FAEA9BAD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Interpretação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E4B27C2A-1E8F-CD4F-A32E-F988BAADF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8965" y="2474258"/>
            <a:ext cx="4710817" cy="3720354"/>
          </a:xfrm>
        </p:spPr>
        <p:txBody>
          <a:bodyPr/>
          <a:lstStyle/>
          <a:p>
            <a:r>
              <a:rPr lang="pt-BR" dirty="0"/>
              <a:t>As colunas  que vão de janeiro a dezembro são representações do mês início do cliente</a:t>
            </a:r>
          </a:p>
          <a:p>
            <a:r>
              <a:rPr lang="pt-BR" dirty="0"/>
              <a:t>As linhas que vão de janeiro a dezembro é referente os meses de 2020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9F56081-A63B-1C1A-D55B-C66A44CBE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77" y="2605750"/>
            <a:ext cx="6561389" cy="2225233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59598CF8-0F2E-9AD5-F32C-0C60A1AB726E}"/>
              </a:ext>
            </a:extLst>
          </p:cNvPr>
          <p:cNvSpPr/>
          <p:nvPr/>
        </p:nvSpPr>
        <p:spPr>
          <a:xfrm>
            <a:off x="1380565" y="2383120"/>
            <a:ext cx="5862917" cy="222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Colunas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82F995D-3F4D-A4A4-1CA9-83A15A8D1638}"/>
              </a:ext>
            </a:extLst>
          </p:cNvPr>
          <p:cNvSpPr/>
          <p:nvPr/>
        </p:nvSpPr>
        <p:spPr>
          <a:xfrm>
            <a:off x="484094" y="2605749"/>
            <a:ext cx="332083" cy="2225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Linhas</a:t>
            </a:r>
          </a:p>
        </p:txBody>
      </p:sp>
    </p:spTree>
    <p:extLst>
      <p:ext uri="{BB962C8B-B14F-4D97-AF65-F5344CB8AC3E}">
        <p14:creationId xmlns:p14="http://schemas.microsoft.com/office/powerpoint/2010/main" val="99693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3C594-8C75-FBE6-689C-FAEA9BAD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Interpretação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E4B27C2A-1E8F-CD4F-A32E-F988BAADF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7566" y="2383120"/>
            <a:ext cx="4710817" cy="3720354"/>
          </a:xfrm>
        </p:spPr>
        <p:txBody>
          <a:bodyPr/>
          <a:lstStyle/>
          <a:p>
            <a:r>
              <a:rPr lang="pt-BR" dirty="0"/>
              <a:t>OBS: É a porcentagem de clientes que tiveram início no mês referente a coluna no período referenciado na linha.</a:t>
            </a:r>
          </a:p>
          <a:p>
            <a:r>
              <a:rPr lang="pt-BR" dirty="0"/>
              <a:t> </a:t>
            </a:r>
            <a:r>
              <a:rPr lang="pt-BR" dirty="0" err="1"/>
              <a:t>Ex</a:t>
            </a:r>
            <a:r>
              <a:rPr lang="pt-BR" dirty="0"/>
              <a:t>: Os clientes que tiveram início  em janeiro é 100% dos clientes do período de janeiro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9F56081-A63B-1C1A-D55B-C66A44CBE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77" y="2605750"/>
            <a:ext cx="6561389" cy="2225233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59598CF8-0F2E-9AD5-F32C-0C60A1AB726E}"/>
              </a:ext>
            </a:extLst>
          </p:cNvPr>
          <p:cNvSpPr/>
          <p:nvPr/>
        </p:nvSpPr>
        <p:spPr>
          <a:xfrm>
            <a:off x="1380565" y="2383120"/>
            <a:ext cx="5862917" cy="222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Colunas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82F995D-3F4D-A4A4-1CA9-83A15A8D1638}"/>
              </a:ext>
            </a:extLst>
          </p:cNvPr>
          <p:cNvSpPr/>
          <p:nvPr/>
        </p:nvSpPr>
        <p:spPr>
          <a:xfrm>
            <a:off x="484094" y="2605749"/>
            <a:ext cx="332083" cy="2225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Linhas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44AD0B2-CBA6-A509-DCB8-460403140CF6}"/>
              </a:ext>
            </a:extLst>
          </p:cNvPr>
          <p:cNvSpPr/>
          <p:nvPr/>
        </p:nvSpPr>
        <p:spPr>
          <a:xfrm>
            <a:off x="641172" y="2263089"/>
            <a:ext cx="457199" cy="107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OBS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AC5D664-BFE2-82E4-3AC3-DEA6D9550EBC}"/>
              </a:ext>
            </a:extLst>
          </p:cNvPr>
          <p:cNvCxnSpPr/>
          <p:nvPr/>
        </p:nvCxnSpPr>
        <p:spPr>
          <a:xfrm>
            <a:off x="1154954" y="2440646"/>
            <a:ext cx="351117" cy="481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98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3C594-8C75-FBE6-689C-FAEA9BAD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Interpretação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E4B27C2A-1E8F-CD4F-A32E-F988BAADF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7566" y="2383120"/>
            <a:ext cx="4710817" cy="3720354"/>
          </a:xfrm>
        </p:spPr>
        <p:txBody>
          <a:bodyPr/>
          <a:lstStyle/>
          <a:p>
            <a:r>
              <a:rPr lang="pt-BR" dirty="0"/>
              <a:t>Coluna Janeiro: Percentual dos clientes que tiveram início em janeiro e ficaram retidos com o passar dos meses.</a:t>
            </a:r>
          </a:p>
          <a:p>
            <a:r>
              <a:rPr lang="pt-BR" dirty="0" err="1"/>
              <a:t>Ex</a:t>
            </a:r>
            <a:r>
              <a:rPr lang="pt-BR" dirty="0"/>
              <a:t>: Os clientes que tiveram início em janeiro ficaram retidos cerca de 43,26% no mês de dezembro.</a:t>
            </a:r>
          </a:p>
          <a:p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9F56081-A63B-1C1A-D55B-C66A44CBE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71" y="2604756"/>
            <a:ext cx="6561389" cy="2225233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59598CF8-0F2E-9AD5-F32C-0C60A1AB726E}"/>
              </a:ext>
            </a:extLst>
          </p:cNvPr>
          <p:cNvSpPr/>
          <p:nvPr/>
        </p:nvSpPr>
        <p:spPr>
          <a:xfrm>
            <a:off x="1380565" y="2383120"/>
            <a:ext cx="5862917" cy="222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Colunas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82F995D-3F4D-A4A4-1CA9-83A15A8D1638}"/>
              </a:ext>
            </a:extLst>
          </p:cNvPr>
          <p:cNvSpPr/>
          <p:nvPr/>
        </p:nvSpPr>
        <p:spPr>
          <a:xfrm>
            <a:off x="484094" y="2605749"/>
            <a:ext cx="332083" cy="2225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Linhas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FE8195B-9C8E-41E2-FC27-7D026D484715}"/>
              </a:ext>
            </a:extLst>
          </p:cNvPr>
          <p:cNvCxnSpPr>
            <a:cxnSpLocks/>
          </p:cNvCxnSpPr>
          <p:nvPr/>
        </p:nvCxnSpPr>
        <p:spPr>
          <a:xfrm>
            <a:off x="1380565" y="2877671"/>
            <a:ext cx="0" cy="1953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1DCDD7D-EF72-E09B-B6DC-40C897B91780}"/>
              </a:ext>
            </a:extLst>
          </p:cNvPr>
          <p:cNvCxnSpPr>
            <a:cxnSpLocks/>
          </p:cNvCxnSpPr>
          <p:nvPr/>
        </p:nvCxnSpPr>
        <p:spPr>
          <a:xfrm>
            <a:off x="1380565" y="2877671"/>
            <a:ext cx="51098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E880EBB-CB46-EA33-2E09-C09E56FEC56B}"/>
              </a:ext>
            </a:extLst>
          </p:cNvPr>
          <p:cNvCxnSpPr/>
          <p:nvPr/>
        </p:nvCxnSpPr>
        <p:spPr>
          <a:xfrm>
            <a:off x="1900518" y="2877671"/>
            <a:ext cx="0" cy="1953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4B6B9E4E-AACA-315A-62C1-8ECD509557CC}"/>
              </a:ext>
            </a:extLst>
          </p:cNvPr>
          <p:cNvCxnSpPr/>
          <p:nvPr/>
        </p:nvCxnSpPr>
        <p:spPr>
          <a:xfrm>
            <a:off x="1380565" y="4830983"/>
            <a:ext cx="5199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DDE9043-732B-3657-04F5-838D90F4DBED}"/>
              </a:ext>
            </a:extLst>
          </p:cNvPr>
          <p:cNvSpPr/>
          <p:nvPr/>
        </p:nvSpPr>
        <p:spPr>
          <a:xfrm>
            <a:off x="2429049" y="5396139"/>
            <a:ext cx="2093258" cy="715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Coluna: Janeiro</a:t>
            </a: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A5F4B83F-6B95-6CEE-9BE5-474DA0AE7820}"/>
              </a:ext>
            </a:extLst>
          </p:cNvPr>
          <p:cNvCxnSpPr/>
          <p:nvPr/>
        </p:nvCxnSpPr>
        <p:spPr>
          <a:xfrm>
            <a:off x="1380565" y="4829989"/>
            <a:ext cx="914400" cy="914400"/>
          </a:xfrm>
          <a:prstGeom prst="bentConnector3">
            <a:avLst>
              <a:gd name="adj1" fmla="val 57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758159DA-F64B-A646-15A9-236A500F377D}"/>
              </a:ext>
            </a:extLst>
          </p:cNvPr>
          <p:cNvSpPr/>
          <p:nvPr/>
        </p:nvSpPr>
        <p:spPr>
          <a:xfrm>
            <a:off x="697755" y="5059276"/>
            <a:ext cx="457199" cy="107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OBS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3A1A7AB5-FA3C-6BEF-9ADA-85B564D02A1D}"/>
              </a:ext>
            </a:extLst>
          </p:cNvPr>
          <p:cNvCxnSpPr>
            <a:stCxn id="25" idx="3"/>
          </p:cNvCxnSpPr>
          <p:nvPr/>
        </p:nvCxnSpPr>
        <p:spPr>
          <a:xfrm flipV="1">
            <a:off x="1154954" y="4903694"/>
            <a:ext cx="333187" cy="209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64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3C594-8C75-FBE6-689C-FAEA9BAD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Interpretação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E4B27C2A-1E8F-CD4F-A32E-F988BAADF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958" y="2391733"/>
            <a:ext cx="4710817" cy="3720354"/>
          </a:xfrm>
        </p:spPr>
        <p:txBody>
          <a:bodyPr/>
          <a:lstStyle/>
          <a:p>
            <a:r>
              <a:rPr lang="pt-BR" dirty="0"/>
              <a:t>linha Janeiro: representação das porcentagem dos clientes que ficaram retidos do mês de janeiro no período de início de cada mês.</a:t>
            </a:r>
          </a:p>
          <a:p>
            <a:r>
              <a:rPr lang="pt-BR" dirty="0" err="1"/>
              <a:t>Ex</a:t>
            </a:r>
            <a:r>
              <a:rPr lang="pt-BR" dirty="0"/>
              <a:t>: Os clientes que iniciaram em dezembro são formados por cerca de 10,58%  dos clientes que iniciaram em janeiro.</a:t>
            </a:r>
          </a:p>
          <a:p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9F56081-A63B-1C1A-D55B-C66A44CBE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76" y="2605749"/>
            <a:ext cx="6561389" cy="2225233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59598CF8-0F2E-9AD5-F32C-0C60A1AB726E}"/>
              </a:ext>
            </a:extLst>
          </p:cNvPr>
          <p:cNvSpPr/>
          <p:nvPr/>
        </p:nvSpPr>
        <p:spPr>
          <a:xfrm>
            <a:off x="1380565" y="2383120"/>
            <a:ext cx="5862917" cy="222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Colunas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82F995D-3F4D-A4A4-1CA9-83A15A8D1638}"/>
              </a:ext>
            </a:extLst>
          </p:cNvPr>
          <p:cNvSpPr/>
          <p:nvPr/>
        </p:nvSpPr>
        <p:spPr>
          <a:xfrm>
            <a:off x="484094" y="2605749"/>
            <a:ext cx="332083" cy="2225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Linhas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DDE9043-732B-3657-04F5-838D90F4DBED}"/>
              </a:ext>
            </a:extLst>
          </p:cNvPr>
          <p:cNvSpPr/>
          <p:nvPr/>
        </p:nvSpPr>
        <p:spPr>
          <a:xfrm>
            <a:off x="2429049" y="5396139"/>
            <a:ext cx="2093258" cy="715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Linha: Janeiro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6E029CA-193D-DCA7-AB3D-78B4AEF924BF}"/>
              </a:ext>
            </a:extLst>
          </p:cNvPr>
          <p:cNvCxnSpPr/>
          <p:nvPr/>
        </p:nvCxnSpPr>
        <p:spPr>
          <a:xfrm>
            <a:off x="843071" y="2877671"/>
            <a:ext cx="6534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677235A-CF51-15C5-E4BE-10811D699203}"/>
              </a:ext>
            </a:extLst>
          </p:cNvPr>
          <p:cNvCxnSpPr/>
          <p:nvPr/>
        </p:nvCxnSpPr>
        <p:spPr>
          <a:xfrm>
            <a:off x="843071" y="2877671"/>
            <a:ext cx="0" cy="146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164FBD1-9F66-7D4A-DF03-41315CD779B8}"/>
              </a:ext>
            </a:extLst>
          </p:cNvPr>
          <p:cNvCxnSpPr/>
          <p:nvPr/>
        </p:nvCxnSpPr>
        <p:spPr>
          <a:xfrm>
            <a:off x="843071" y="3024289"/>
            <a:ext cx="65344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487B014-7899-37D8-AF70-B9AB3C75D3F2}"/>
              </a:ext>
            </a:extLst>
          </p:cNvPr>
          <p:cNvCxnSpPr/>
          <p:nvPr/>
        </p:nvCxnSpPr>
        <p:spPr>
          <a:xfrm>
            <a:off x="7377565" y="2877671"/>
            <a:ext cx="0" cy="146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20ADD030-0170-E3AF-A55C-7DA5DF081042}"/>
              </a:ext>
            </a:extLst>
          </p:cNvPr>
          <p:cNvCxnSpPr/>
          <p:nvPr/>
        </p:nvCxnSpPr>
        <p:spPr>
          <a:xfrm rot="16200000" flipH="1">
            <a:off x="1076561" y="3156372"/>
            <a:ext cx="2311302" cy="1900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03D1067E-8DEB-4A4F-7B80-EE7077836205}"/>
              </a:ext>
            </a:extLst>
          </p:cNvPr>
          <p:cNvSpPr/>
          <p:nvPr/>
        </p:nvSpPr>
        <p:spPr>
          <a:xfrm>
            <a:off x="6716422" y="5208494"/>
            <a:ext cx="457199" cy="107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OBS</a:t>
            </a:r>
          </a:p>
        </p:txBody>
      </p: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53ABB740-29DA-AC69-5E48-1A200C59CAF3}"/>
              </a:ext>
            </a:extLst>
          </p:cNvPr>
          <p:cNvCxnSpPr>
            <a:cxnSpLocks/>
          </p:cNvCxnSpPr>
          <p:nvPr/>
        </p:nvCxnSpPr>
        <p:spPr>
          <a:xfrm rot="5400000">
            <a:off x="6177025" y="3810668"/>
            <a:ext cx="2151927" cy="4325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578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93B1E-41A5-60C4-8865-F2FB2FF1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Interpretação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5C6205-8D86-CEA1-3C24-9C04640AE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503" y="2729006"/>
            <a:ext cx="6098895" cy="3416300"/>
          </a:xfrm>
        </p:spPr>
        <p:txBody>
          <a:bodyPr/>
          <a:lstStyle/>
          <a:p>
            <a:r>
              <a:rPr lang="pt-BR" dirty="0"/>
              <a:t>Visualização do clico de cliente por safra</a:t>
            </a:r>
          </a:p>
          <a:p>
            <a:r>
              <a:rPr lang="pt-BR" dirty="0"/>
              <a:t>Os clientes que iniciaram em janeiro tem uma queda muito grande no período de abril com o passar de 3 meses de vida 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0CAF7CD-6283-04C4-BC69-B08D4BD54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84" y="2536011"/>
            <a:ext cx="5318880" cy="197323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CBA9FB7-77DD-B6F7-9F1F-4B0FDA492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251" y="4538122"/>
            <a:ext cx="2823114" cy="213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6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93B1E-41A5-60C4-8865-F2FB2FF1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Interpretação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5C6205-8D86-CEA1-3C24-9C04640AE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503" y="2729006"/>
            <a:ext cx="6098895" cy="3416300"/>
          </a:xfrm>
        </p:spPr>
        <p:txBody>
          <a:bodyPr/>
          <a:lstStyle/>
          <a:p>
            <a:r>
              <a:rPr lang="pt-BR" dirty="0"/>
              <a:t>Visualização do clico de cliente por safra</a:t>
            </a:r>
          </a:p>
          <a:p>
            <a:r>
              <a:rPr lang="pt-BR" dirty="0"/>
              <a:t>Os clientes que iniciaram em fevereiro tem uma queda muito grande na retenção no período de abril com o passar de 2 meses de vida </a:t>
            </a:r>
          </a:p>
          <a:p>
            <a:r>
              <a:rPr lang="pt-BR" dirty="0"/>
              <a:t>Os clientes que iniciaram em fevereiro são formados por cerca de 60% dos clientes que ficaram retido em janeiro.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07714-6EE3-9E42-C3F1-401CCEA0A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23" y="2379233"/>
            <a:ext cx="5507583" cy="205792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CA77093-51EF-77F6-5492-170A08492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588" y="4437156"/>
            <a:ext cx="2872989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8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83</TotalTime>
  <Words>297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Íon - Sala da Diretoria</vt:lpstr>
      <vt:lpstr>Confecção de Dashboard:  Ciclo de vida do cliente</vt:lpstr>
      <vt:lpstr>Interpretação</vt:lpstr>
      <vt:lpstr>Interpretação</vt:lpstr>
      <vt:lpstr>Interpretação</vt:lpstr>
      <vt:lpstr>Interpretação</vt:lpstr>
      <vt:lpstr>Interpretação</vt:lpstr>
      <vt:lpstr>Interpretação</vt:lpstr>
      <vt:lpstr>Interpretação</vt:lpstr>
      <vt:lpstr>Interpretação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Confecção de Dashboard:  Ciclo de vida do cliente</dc:title>
  <dc:creator>Levi Marinho</dc:creator>
  <cp:lastModifiedBy>Levi Marinho</cp:lastModifiedBy>
  <cp:revision>2</cp:revision>
  <dcterms:created xsi:type="dcterms:W3CDTF">2022-11-13T12:35:25Z</dcterms:created>
  <dcterms:modified xsi:type="dcterms:W3CDTF">2022-11-13T13:58:37Z</dcterms:modified>
</cp:coreProperties>
</file>