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EB08-D582-434E-8047-5FB773FF3A65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7CC0-AB7A-B04B-B589-AB3C4959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lcf.ornl.gov/computing-resources/data-management/data-management-user-gu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lcf.ornl.gov/support/system-user-guides/titan-user-guide/%2327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OLCF Quick Start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you ever wanted to know about directories on the system: </a:t>
            </a:r>
          </a:p>
          <a:p>
            <a:pPr lvl="1"/>
            <a:r>
              <a:rPr lang="en-US" sz="1900" dirty="0" smtClean="0">
                <a:hlinkClick r:id="rId2"/>
              </a:rPr>
              <a:t>https://www.olcf.ornl.gov/computing-resources/data-management/data-management-user-guide/</a:t>
            </a:r>
            <a:endParaRPr lang="en-US" sz="1900" dirty="0" smtClean="0"/>
          </a:p>
          <a:p>
            <a:pPr lvl="1"/>
            <a:r>
              <a:rPr lang="en-US" dirty="0" smtClean="0"/>
              <a:t>Everyone here is a member of TRN001, so your “project” directory is shared among all code teams.  LET US KNOW IF THIS IS AN ISSUE.</a:t>
            </a:r>
          </a:p>
          <a:p>
            <a:r>
              <a:rPr lang="en-US" dirty="0" smtClean="0"/>
              <a:t>Compile in NFS areas, not lustre</a:t>
            </a:r>
          </a:p>
          <a:p>
            <a:pPr lvl="1"/>
            <a:r>
              <a:rPr lang="en-US" dirty="0" smtClean="0"/>
              <a:t>It’s MUCH faster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13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OLCF Quick Start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Quick Reference</a:t>
            </a:r>
            <a:endParaRPr lang="en-US" dirty="0"/>
          </a:p>
          <a:p>
            <a:pPr lvl="1"/>
            <a:r>
              <a:rPr lang="en-US" sz="2400" dirty="0" smtClean="0"/>
              <a:t>You may still need to set </a:t>
            </a:r>
            <a:r>
              <a:rPr lang="en-US" sz="2400" dirty="0" err="1" smtClean="0"/>
              <a:t>umask</a:t>
            </a:r>
            <a:r>
              <a:rPr lang="en-US" sz="2400" dirty="0" smtClean="0"/>
              <a:t> for project members to see files: “</a:t>
            </a:r>
            <a:r>
              <a:rPr lang="en-US" sz="2000" dirty="0" err="1" smtClean="0">
                <a:latin typeface="Courier"/>
                <a:cs typeface="Courier"/>
              </a:rPr>
              <a:t>umask</a:t>
            </a:r>
            <a:r>
              <a:rPr lang="en-US" sz="2000" dirty="0" smtClean="0">
                <a:latin typeface="Courier"/>
                <a:cs typeface="Courier"/>
              </a:rPr>
              <a:t> 007</a:t>
            </a:r>
            <a:r>
              <a:rPr lang="en-US" sz="2400" dirty="0" smtClean="0"/>
              <a:t>” should be fine.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71799"/>
              </p:ext>
            </p:extLst>
          </p:nvPr>
        </p:nvGraphicFramePr>
        <p:xfrm>
          <a:off x="793266" y="3047795"/>
          <a:ext cx="7586640" cy="348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8880"/>
                <a:gridCol w="1293869"/>
                <a:gridCol w="3763891"/>
              </a:tblGrid>
              <a:tr h="552428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552428">
                <a:tc>
                  <a:txBody>
                    <a:bodyPr/>
                    <a:lstStyle/>
                    <a:p>
                      <a:r>
                        <a:rPr lang="en-US" dirty="0" smtClean="0"/>
                        <a:t>~ ($HOME)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you</a:t>
                      </a:r>
                      <a:r>
                        <a:rPr lang="en-US" baseline="0" dirty="0" smtClean="0"/>
                        <a:t> have access</a:t>
                      </a:r>
                      <a:endParaRPr lang="en-US" dirty="0"/>
                    </a:p>
                  </a:txBody>
                  <a:tcPr/>
                </a:tc>
              </a:tr>
              <a:tr h="552428">
                <a:tc>
                  <a:txBody>
                    <a:bodyPr/>
                    <a:lstStyle/>
                    <a:p>
                      <a:r>
                        <a:rPr lang="en-US" dirty="0" smtClean="0"/>
                        <a:t>/ccs/</a:t>
                      </a:r>
                      <a:r>
                        <a:rPr lang="en-US" dirty="0" err="1" smtClean="0"/>
                        <a:t>proj</a:t>
                      </a:r>
                      <a:r>
                        <a:rPr lang="en-US" dirty="0" smtClean="0"/>
                        <a:t>/TRN001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project members (everyone here) have access*</a:t>
                      </a:r>
                      <a:endParaRPr lang="en-US" dirty="0"/>
                    </a:p>
                  </a:txBody>
                  <a:tcPr/>
                </a:tc>
              </a:tr>
              <a:tr h="552428">
                <a:tc>
                  <a:txBody>
                    <a:bodyPr/>
                    <a:lstStyle/>
                    <a:p>
                      <a:r>
                        <a:rPr lang="en-US" dirty="0" smtClean="0"/>
                        <a:t>$MEMBERWORK/trn001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you have access</a:t>
                      </a:r>
                      <a:endParaRPr lang="en-US" dirty="0"/>
                    </a:p>
                  </a:txBody>
                  <a:tcPr/>
                </a:tc>
              </a:tr>
              <a:tr h="552428">
                <a:tc>
                  <a:txBody>
                    <a:bodyPr/>
                    <a:lstStyle/>
                    <a:p>
                      <a:r>
                        <a:rPr lang="en-US" dirty="0" smtClean="0"/>
                        <a:t>$PROJWORK/trn001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project members (everyone here) </a:t>
                      </a:r>
                      <a:r>
                        <a:rPr lang="en-US" baseline="0" dirty="0" smtClean="0"/>
                        <a:t>have access*</a:t>
                      </a:r>
                      <a:endParaRPr lang="en-US" dirty="0"/>
                    </a:p>
                  </a:txBody>
                  <a:tcPr/>
                </a:tc>
              </a:tr>
              <a:tr h="552428">
                <a:tc>
                  <a:txBody>
                    <a:bodyPr/>
                    <a:lstStyle/>
                    <a:p>
                      <a:r>
                        <a:rPr lang="en-US" dirty="0" smtClean="0"/>
                        <a:t>$WORLDWORK/trn001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users on</a:t>
                      </a:r>
                      <a:r>
                        <a:rPr lang="en-US" baseline="0" dirty="0" smtClean="0"/>
                        <a:t> the system have access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5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OLCF 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launch </a:t>
            </a:r>
            <a:r>
              <a:rPr lang="en-US" dirty="0" err="1" smtClean="0"/>
              <a:t>aprun</a:t>
            </a:r>
            <a:r>
              <a:rPr lang="en-US" dirty="0" smtClean="0"/>
              <a:t> from a lustre directory</a:t>
            </a:r>
          </a:p>
          <a:p>
            <a:pPr lvl="1"/>
            <a:r>
              <a:rPr lang="en-US" dirty="0" smtClean="0"/>
              <a:t>The error if you don’t is along the lines of</a:t>
            </a:r>
            <a:br>
              <a:rPr lang="en-US" dirty="0" smtClean="0"/>
            </a:br>
            <a:r>
              <a:rPr lang="en-US" sz="2400" dirty="0" err="1" smtClean="0">
                <a:latin typeface="Courier"/>
                <a:cs typeface="Courier"/>
              </a:rPr>
              <a:t>chdir</a:t>
            </a:r>
            <a:r>
              <a:rPr lang="en-US" sz="2400" dirty="0" smtClean="0">
                <a:latin typeface="Courier"/>
                <a:cs typeface="Courier"/>
              </a:rPr>
              <a:t>…no such file or directory</a:t>
            </a:r>
            <a:endParaRPr lang="en-US" dirty="0" smtClean="0"/>
          </a:p>
          <a:p>
            <a:r>
              <a:rPr lang="en-US" dirty="0" smtClean="0"/>
              <a:t>Batch system is MOAB</a:t>
            </a:r>
          </a:p>
          <a:p>
            <a:pPr lvl="1"/>
            <a:r>
              <a:rPr lang="en-US" dirty="0" smtClean="0"/>
              <a:t>PBS-like commands (</a:t>
            </a:r>
            <a:r>
              <a:rPr lang="en-US" dirty="0" err="1" smtClean="0"/>
              <a:t>qsub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Processor request is </a:t>
            </a:r>
            <a:r>
              <a:rPr lang="en-US" sz="2000" dirty="0" smtClean="0">
                <a:latin typeface="Courier"/>
                <a:cs typeface="Courier"/>
              </a:rPr>
              <a:t>#PBS –l nodes=X</a:t>
            </a:r>
          </a:p>
          <a:p>
            <a:pPr lvl="1"/>
            <a:r>
              <a:rPr lang="en-US" dirty="0" smtClean="0"/>
              <a:t>Your project is TRN001</a:t>
            </a:r>
          </a:p>
          <a:p>
            <a:pPr lvl="1"/>
            <a:r>
              <a:rPr lang="en-US" dirty="0" smtClean="0"/>
              <a:t>More info in Section 8 of the Titan User Guide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https://www.olcf.ornl.gov/support/system-user-guides/titan-user-guide/#273</a:t>
            </a:r>
            <a:endParaRPr lang="en-US" sz="1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99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OLCF 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Login &amp; compute nodes are </a:t>
            </a:r>
            <a:r>
              <a:rPr lang="en-US" b="1" dirty="0" smtClean="0"/>
              <a:t>NOT </a:t>
            </a:r>
            <a:r>
              <a:rPr lang="en-US" dirty="0" smtClean="0"/>
              <a:t>homogenous</a:t>
            </a:r>
          </a:p>
          <a:p>
            <a:pPr lvl="1"/>
            <a:r>
              <a:rPr lang="en-US" dirty="0" smtClean="0"/>
              <a:t>Different processors which can make configure a headache</a:t>
            </a:r>
          </a:p>
          <a:p>
            <a:pPr lvl="2"/>
            <a:r>
              <a:rPr lang="en-US" dirty="0" smtClean="0"/>
              <a:t>Login/Service nodes: Barcelona</a:t>
            </a:r>
            <a:br>
              <a:rPr lang="en-US" dirty="0" smtClean="0"/>
            </a:br>
            <a:r>
              <a:rPr lang="en-US" dirty="0" smtClean="0"/>
              <a:t>Compute nodes: </a:t>
            </a:r>
            <a:r>
              <a:rPr lang="en-US" dirty="0" err="1" smtClean="0"/>
              <a:t>Interlagos</a:t>
            </a:r>
            <a:r>
              <a:rPr lang="en-US" dirty="0" smtClean="0"/>
              <a:t> (made up of Bulldozer modules)</a:t>
            </a:r>
          </a:p>
          <a:p>
            <a:r>
              <a:rPr lang="en-US" dirty="0" smtClean="0"/>
              <a:t>Your compilers are </a:t>
            </a:r>
            <a:r>
              <a:rPr lang="en-US" dirty="0" smtClean="0">
                <a:latin typeface="Courier"/>
                <a:cs typeface="Courier"/>
              </a:rPr>
              <a:t>cc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CC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"/>
                <a:cs typeface="Courier"/>
              </a:rPr>
              <a:t>ftn</a:t>
            </a:r>
            <a:r>
              <a:rPr lang="en-US" dirty="0" smtClean="0"/>
              <a:t> regardless of the back-end compiler (PGI, Intel, Cray, GNU)</a:t>
            </a:r>
          </a:p>
          <a:p>
            <a:pPr lvl="1"/>
            <a:r>
              <a:rPr lang="en-US" dirty="0" smtClean="0"/>
              <a:t>Compiling with these &amp; running on login nodes can give “</a:t>
            </a:r>
            <a:r>
              <a:rPr lang="en-US" sz="2400" dirty="0" smtClean="0">
                <a:latin typeface="Courier"/>
                <a:cs typeface="Courier"/>
              </a:rPr>
              <a:t>Illegal Instruction</a:t>
            </a:r>
            <a:r>
              <a:rPr lang="en-US" dirty="0" smtClean="0"/>
              <a:t>”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3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216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OLCF Quick Start</vt:lpstr>
      <vt:lpstr>OLCF Quick Start</vt:lpstr>
      <vt:lpstr>OLCF Quick Start</vt:lpstr>
      <vt:lpstr>OLCF Quick Start</vt:lpstr>
    </vt:vector>
  </TitlesOfParts>
  <Company>UT Battelle,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OLCF Quick Start</dc:title>
  <dc:creator>William Renaud</dc:creator>
  <cp:lastModifiedBy>William Renaud</cp:lastModifiedBy>
  <cp:revision>9</cp:revision>
  <dcterms:created xsi:type="dcterms:W3CDTF">2014-10-27T12:58:23Z</dcterms:created>
  <dcterms:modified xsi:type="dcterms:W3CDTF">2014-10-28T20:49:56Z</dcterms:modified>
</cp:coreProperties>
</file>