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82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697025-7143-4A58-A099-B59DDFAB4148}" type="datetimeFigureOut">
              <a:rPr lang="en-US" smtClean="0"/>
              <a:t>12/02/15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DD80-2777-439B-83EE-528CA62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906" y="244841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5300" b="1" dirty="0" smtClean="0"/>
              <a:t>Performance </a:t>
            </a:r>
            <a:r>
              <a:rPr lang="en-US" sz="5300" b="1" dirty="0"/>
              <a:t>Analysis of MIMO-OFDM for Various Modulation Techniques over Different Fading Channels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67459" y="4755524"/>
            <a:ext cx="7199290" cy="21024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UTHIRA MOHAN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</a:t>
            </a:r>
            <a:r>
              <a:rPr lang="en-US" dirty="0" smtClean="0">
                <a:solidFill>
                  <a:schemeClr val="tx1"/>
                </a:solidFill>
              </a:rPr>
              <a:t>HARSHAVARDAN </a:t>
            </a:r>
            <a:r>
              <a:rPr lang="en-US" dirty="0" smtClean="0">
                <a:solidFill>
                  <a:schemeClr val="tx1"/>
                </a:solidFill>
              </a:rPr>
              <a:t>TIRUPUR VENUGOPAL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473" y="202716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BPSK</a:t>
            </a:r>
          </a:p>
          <a:p>
            <a:r>
              <a:rPr lang="en-US" sz="2400" dirty="0" smtClean="0"/>
              <a:t>QPSK</a:t>
            </a:r>
          </a:p>
          <a:p>
            <a:r>
              <a:rPr lang="en-US" sz="2400" dirty="0" smtClean="0"/>
              <a:t>M-PSK</a:t>
            </a:r>
          </a:p>
          <a:p>
            <a:r>
              <a:rPr lang="en-US" sz="2400" dirty="0" smtClean="0"/>
              <a:t>D-PSK</a:t>
            </a:r>
            <a:endParaRPr lang="en-US" sz="2400" dirty="0" smtClean="0"/>
          </a:p>
          <a:p>
            <a:r>
              <a:rPr lang="en-US" sz="2400" dirty="0" smtClean="0"/>
              <a:t>DBPSK</a:t>
            </a:r>
            <a:endParaRPr lang="en-US" sz="2400" dirty="0" smtClean="0"/>
          </a:p>
          <a:p>
            <a:r>
              <a:rPr lang="en-US" sz="2400" dirty="0" smtClean="0"/>
              <a:t>DQPSK </a:t>
            </a:r>
            <a:endParaRPr lang="en-US" sz="2400" dirty="0" smtClean="0"/>
          </a:p>
          <a:p>
            <a:r>
              <a:rPr lang="en-US" sz="2400" dirty="0" smtClean="0"/>
              <a:t>QAM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2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ON AWGN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06828"/>
            <a:ext cx="10515600" cy="4984123"/>
          </a:xfrm>
        </p:spPr>
      </p:pic>
    </p:spTree>
    <p:extLst>
      <p:ext uri="{BB962C8B-B14F-4D97-AF65-F5344CB8AC3E}">
        <p14:creationId xmlns:p14="http://schemas.microsoft.com/office/powerpoint/2010/main" val="2925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ON RAYLEIGH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1703567"/>
            <a:ext cx="10599313" cy="4800263"/>
          </a:xfrm>
        </p:spPr>
      </p:pic>
    </p:spTree>
    <p:extLst>
      <p:ext uri="{BB962C8B-B14F-4D97-AF65-F5344CB8AC3E}">
        <p14:creationId xmlns:p14="http://schemas.microsoft.com/office/powerpoint/2010/main" val="4419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ON RICIAN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403797"/>
            <a:ext cx="10959921" cy="5190186"/>
          </a:xfrm>
        </p:spPr>
      </p:pic>
    </p:spTree>
    <p:extLst>
      <p:ext uri="{BB962C8B-B14F-4D97-AF65-F5344CB8AC3E}">
        <p14:creationId xmlns:p14="http://schemas.microsoft.com/office/powerpoint/2010/main" val="32216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8" y="27348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Salvo </a:t>
            </a:r>
            <a:r>
              <a:rPr lang="en-US" dirty="0"/>
              <a:t>Rossi, P., "On Throughput of MIMO-OFDM Systems with Joint Iterative Channel Estimation and Multiuser Detection under Different Multiple Access Schemes," in </a:t>
            </a:r>
            <a:r>
              <a:rPr lang="en-US" i="1" dirty="0"/>
              <a:t>Communications Letters, IEEE</a:t>
            </a:r>
            <a:r>
              <a:rPr lang="en-US" dirty="0"/>
              <a:t> , vol.15, no.8, pp.831-833, August 2011.</a:t>
            </a:r>
          </a:p>
          <a:p>
            <a:pPr lvl="0"/>
            <a:r>
              <a:rPr lang="en-US" dirty="0"/>
              <a:t>Mirnia, S.E.; Zarei, A.; Emami, S.D.; Harun, S.W.; Arof, H.; Ahmad, H.; Shalaby, H.M.H., "Proposal and performance evaluation of an efficient RZ-DQPSK modulation scheme in all-optical OFDM transmission systems," in </a:t>
            </a:r>
            <a:r>
              <a:rPr lang="en-US" i="1" dirty="0"/>
              <a:t>Optical Communications and Networking, IEEE/OSA Journal of</a:t>
            </a:r>
            <a:r>
              <a:rPr lang="en-US" dirty="0"/>
              <a:t> , vol.5, no.9, pp.932-944, Sept. 2013</a:t>
            </a:r>
          </a:p>
          <a:p>
            <a:pPr lvl="0"/>
            <a:r>
              <a:rPr lang="en-US" dirty="0" err="1"/>
              <a:t>Vipin</a:t>
            </a:r>
            <a:r>
              <a:rPr lang="en-US" dirty="0"/>
              <a:t> Kumar, </a:t>
            </a:r>
            <a:r>
              <a:rPr lang="en-US" dirty="0" err="1"/>
              <a:t>Parveen</a:t>
            </a:r>
            <a:r>
              <a:rPr lang="en-US" dirty="0"/>
              <a:t> </a:t>
            </a:r>
            <a:r>
              <a:rPr lang="en-US" dirty="0" err="1"/>
              <a:t>Dhyani</a:t>
            </a:r>
            <a:r>
              <a:rPr lang="en-US" dirty="0"/>
              <a:t> ,“Design and Performance Analysis of MIMO-OFDM System using QPSK Modulation Scheme under AWGN Channel”, in </a:t>
            </a:r>
            <a:r>
              <a:rPr lang="en-US" i="1" dirty="0"/>
              <a:t>International Journal of Electronics and Computer Science Engineering </a:t>
            </a:r>
            <a:endParaRPr lang="en-US" dirty="0"/>
          </a:p>
          <a:p>
            <a:pPr lvl="0"/>
            <a:r>
              <a:rPr lang="en-US" dirty="0"/>
              <a:t>http://www.mathworks.com/help/comm/ref/comm.awgnchannel-class.html</a:t>
            </a:r>
          </a:p>
          <a:p>
            <a:pPr lvl="0"/>
            <a:r>
              <a:rPr lang="en-US" dirty="0"/>
              <a:t>https://en.wikipedia.org/wiki/Phase-shift_keying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231" y="2305319"/>
            <a:ext cx="10515600" cy="2038418"/>
          </a:xfrm>
        </p:spPr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1" y="1690688"/>
            <a:ext cx="9530366" cy="4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54443"/>
            <a:ext cx="8947150" cy="33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MIMO-OFDM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83" y="1690688"/>
            <a:ext cx="10515600" cy="37055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1600" dirty="0" smtClean="0"/>
              <a:t>IN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OUT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305318" y="2150772"/>
            <a:ext cx="1914877" cy="888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56952" y="3329189"/>
            <a:ext cx="1370957" cy="888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05318" y="4202806"/>
            <a:ext cx="1914877" cy="888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89182" y="2150772"/>
            <a:ext cx="1938369" cy="888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MIMO-OFDM</a:t>
            </a:r>
          </a:p>
          <a:p>
            <a:pPr algn="ctr"/>
            <a:r>
              <a:rPr lang="en-US" dirty="0" smtClean="0"/>
              <a:t>MODULATOR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>
            <a:off x="4220195" y="2595093"/>
            <a:ext cx="206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8227551" y="2595093"/>
            <a:ext cx="1914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10142430" y="2595093"/>
            <a:ext cx="1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036414" y="4691467"/>
            <a:ext cx="212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135671" y="4202808"/>
            <a:ext cx="30369" cy="4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09236" y="4650682"/>
            <a:ext cx="212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56956" y="2579330"/>
            <a:ext cx="1148361" cy="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309342" y="4661413"/>
            <a:ext cx="1008854" cy="1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289183" y="4222124"/>
            <a:ext cx="2148936" cy="888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MIMO-OFDM</a:t>
            </a:r>
          </a:p>
          <a:p>
            <a:pPr algn="ctr"/>
            <a:r>
              <a:rPr lang="en-US" dirty="0" smtClean="0"/>
              <a:t>DEMODULATOR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293" y="2130191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AWGN</a:t>
            </a:r>
          </a:p>
          <a:p>
            <a:r>
              <a:rPr lang="en-US" sz="3200" dirty="0" smtClean="0"/>
              <a:t>RAYLEIGH</a:t>
            </a:r>
          </a:p>
          <a:p>
            <a:r>
              <a:rPr lang="en-US" sz="3200" dirty="0" smtClean="0"/>
              <a:t>RICIAN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56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23861" y="2889907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TRANSMITTED SIGNAL</a:t>
            </a:r>
          </a:p>
          <a:p>
            <a:pPr algn="ctr"/>
            <a:r>
              <a:rPr lang="en-US" dirty="0" smtClean="0"/>
              <a:t>s(t)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66115" y="4757530"/>
            <a:ext cx="2421229" cy="589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n(t)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21891" y="2877309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SIGNAL</a:t>
            </a:r>
          </a:p>
          <a:p>
            <a:pPr algn="ctr"/>
            <a:r>
              <a:rPr lang="en-US" dirty="0" smtClean="0"/>
              <a:t>r(t)=s(t)+n(t)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876" y="1544152"/>
            <a:ext cx="3511827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5433391" y="2292626"/>
            <a:ext cx="1060174" cy="954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5963478" y="2425148"/>
            <a:ext cx="0" cy="6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05670" y="2769704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0070" y="2756452"/>
            <a:ext cx="276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4"/>
          </p:cNvCxnSpPr>
          <p:nvPr/>
        </p:nvCxnSpPr>
        <p:spPr>
          <a:xfrm flipH="1" flipV="1">
            <a:off x="5963478" y="3246783"/>
            <a:ext cx="13252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17301" y="2749828"/>
            <a:ext cx="276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509" y="2877308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TRANSMITTED SIGNAL</a:t>
            </a:r>
          </a:p>
          <a:p>
            <a:pPr algn="ctr"/>
            <a:r>
              <a:rPr lang="en-US" dirty="0" smtClean="0"/>
              <a:t>s(t)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0601" y="4676714"/>
            <a:ext cx="2421229" cy="589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5305" y="2843992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SIGNAL</a:t>
            </a:r>
          </a:p>
          <a:p>
            <a:pPr algn="ctr"/>
            <a:r>
              <a:rPr lang="en-US" dirty="0" smtClean="0"/>
              <a:t>r(t)=s(t)+n(t)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0313" y="1842052"/>
            <a:ext cx="566551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20070" y="2756452"/>
            <a:ext cx="276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4"/>
          </p:cNvCxnSpPr>
          <p:nvPr/>
        </p:nvCxnSpPr>
        <p:spPr>
          <a:xfrm flipH="1" flipV="1">
            <a:off x="4286850" y="3207399"/>
            <a:ext cx="13252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4220" y="550246"/>
            <a:ext cx="9404723" cy="1400530"/>
          </a:xfrm>
        </p:spPr>
        <p:txBody>
          <a:bodyPr/>
          <a:lstStyle/>
          <a:p>
            <a:r>
              <a:rPr lang="en-US" dirty="0" smtClean="0"/>
              <a:t>RAYLEIGH</a:t>
            </a:r>
            <a:endParaRPr lang="en-IN" dirty="0"/>
          </a:p>
        </p:txBody>
      </p:sp>
      <p:sp>
        <p:nvSpPr>
          <p:cNvPr id="16" name="Flowchart: Connector 15"/>
          <p:cNvSpPr/>
          <p:nvPr/>
        </p:nvSpPr>
        <p:spPr>
          <a:xfrm>
            <a:off x="7481128" y="2253242"/>
            <a:ext cx="1060174" cy="954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011216" y="2412269"/>
            <a:ext cx="0" cy="6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9176" y="2756452"/>
            <a:ext cx="3689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39398" y="2756825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3756763" y="2253242"/>
            <a:ext cx="1060174" cy="954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10085" y="2425148"/>
            <a:ext cx="0" cy="6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29041" y="2756452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0155" y="2754679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97963" y="3228304"/>
            <a:ext cx="13252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58528" y="4747637"/>
            <a:ext cx="2421229" cy="589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Fading</a:t>
            </a:r>
          </a:p>
        </p:txBody>
      </p:sp>
    </p:spTree>
    <p:extLst>
      <p:ext uri="{BB962C8B-B14F-4D97-AF65-F5344CB8AC3E}">
        <p14:creationId xmlns:p14="http://schemas.microsoft.com/office/powerpoint/2010/main" val="25394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RICIAN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509" y="2877308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TRANSMITTED SIGNAL</a:t>
            </a:r>
          </a:p>
          <a:p>
            <a:pPr algn="ctr"/>
            <a:r>
              <a:rPr lang="en-US" dirty="0" smtClean="0"/>
              <a:t>s(t)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0601" y="4676714"/>
            <a:ext cx="2421229" cy="589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5305" y="2843992"/>
            <a:ext cx="2421229" cy="1059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SIGNAL</a:t>
            </a:r>
          </a:p>
          <a:p>
            <a:pPr algn="ctr"/>
            <a:r>
              <a:rPr lang="en-US" dirty="0" smtClean="0"/>
              <a:t>r(t)=s(t)+n(t)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0313" y="1842052"/>
            <a:ext cx="566551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20070" y="2756452"/>
            <a:ext cx="276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4" idx="4"/>
          </p:cNvCxnSpPr>
          <p:nvPr/>
        </p:nvCxnSpPr>
        <p:spPr>
          <a:xfrm flipH="1" flipV="1">
            <a:off x="4286850" y="3207399"/>
            <a:ext cx="13252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7481128" y="2253242"/>
            <a:ext cx="1060174" cy="954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11216" y="2412269"/>
            <a:ext cx="0" cy="6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9176" y="2756452"/>
            <a:ext cx="3689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39398" y="2756825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3756763" y="2253242"/>
            <a:ext cx="1060174" cy="954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10085" y="2425148"/>
            <a:ext cx="0" cy="6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29041" y="2756452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40155" y="2754679"/>
            <a:ext cx="74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997963" y="3228304"/>
            <a:ext cx="13252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58528" y="4747637"/>
            <a:ext cx="2421229" cy="589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Fading</a:t>
            </a:r>
          </a:p>
        </p:txBody>
      </p:sp>
    </p:spTree>
    <p:extLst>
      <p:ext uri="{BB962C8B-B14F-4D97-AF65-F5344CB8AC3E}">
        <p14:creationId xmlns:p14="http://schemas.microsoft.com/office/powerpoint/2010/main" val="3453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118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    Performance Analysis of MIMO-OFDM for Various Modulation Techniques over Different Fading Channels </vt:lpstr>
      <vt:lpstr>ABSTRACT</vt:lpstr>
      <vt:lpstr>OFDM</vt:lpstr>
      <vt:lpstr>MIMO</vt:lpstr>
      <vt:lpstr>MIMO-OFDM</vt:lpstr>
      <vt:lpstr>CHANNELS</vt:lpstr>
      <vt:lpstr>AWGN</vt:lpstr>
      <vt:lpstr>RAYLEIGH</vt:lpstr>
      <vt:lpstr>RICIAN</vt:lpstr>
      <vt:lpstr>MODULATION</vt:lpstr>
      <vt:lpstr>COMPARISON ON AWGN</vt:lpstr>
      <vt:lpstr>COMPARISON ON RAYLEIGH</vt:lpstr>
      <vt:lpstr>COMPARISON ON RICIAN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MIMO-OFDM for Various Modulation Techniques over Different Fading Channels</dc:title>
  <dc:creator>UTHIRA MOHAN</dc:creator>
  <cp:lastModifiedBy>Harsha Vardan</cp:lastModifiedBy>
  <cp:revision>15</cp:revision>
  <dcterms:created xsi:type="dcterms:W3CDTF">2015-12-02T17:09:06Z</dcterms:created>
  <dcterms:modified xsi:type="dcterms:W3CDTF">2015-12-02T20:47:21Z</dcterms:modified>
</cp:coreProperties>
</file>