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Average"/>
      <p:regular r:id="rId37"/>
    </p:embeddedFont>
    <p:embeddedFont>
      <p:font typeface="Oswald SemiBold"/>
      <p:regular r:id="rId38"/>
      <p:bold r:id="rId39"/>
    </p:embeddedFont>
    <p:embeddedFont>
      <p:font typeface="Oswald"/>
      <p:regular r:id="rId40"/>
      <p:bold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2" Type="http://schemas.openxmlformats.org/officeDocument/2006/relationships/font" Target="fonts/Merriweather-regular.fntdata"/><Relationship Id="rId41" Type="http://schemas.openxmlformats.org/officeDocument/2006/relationships/font" Target="fonts/Oswald-bold.fntdata"/><Relationship Id="rId22" Type="http://schemas.openxmlformats.org/officeDocument/2006/relationships/slide" Target="slides/slide16.xml"/><Relationship Id="rId44" Type="http://schemas.openxmlformats.org/officeDocument/2006/relationships/font" Target="fonts/Merriweather-italic.fntdata"/><Relationship Id="rId21" Type="http://schemas.openxmlformats.org/officeDocument/2006/relationships/slide" Target="slides/slide15.xml"/><Relationship Id="rId43"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OswaldSemiBold-bold.fntdata"/><Relationship Id="rId16" Type="http://schemas.openxmlformats.org/officeDocument/2006/relationships/slide" Target="slides/slide10.xml"/><Relationship Id="rId38" Type="http://schemas.openxmlformats.org/officeDocument/2006/relationships/font" Target="fonts/Oswald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da03c7d0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da03c7d0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By sorting through the data, we categorized the incidents by quarter (fall, spring, summer, winter)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Over the course of these years, fall is the most common time for shootings, with winter as a runner up</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c718de6eb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c718de6eb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a:p>
            <a:pPr indent="-298450" lvl="0" marL="457200" rtl="0" algn="l">
              <a:spcBef>
                <a:spcPts val="0"/>
              </a:spcBef>
              <a:spcAft>
                <a:spcPts val="0"/>
              </a:spcAft>
              <a:buClr>
                <a:schemeClr val="dk1"/>
              </a:buClr>
              <a:buSzPts val="1100"/>
              <a:buChar char="-"/>
            </a:pPr>
            <a:r>
              <a:rPr lang="en">
                <a:solidFill>
                  <a:schemeClr val="dk1"/>
                </a:solidFill>
              </a:rPr>
              <a:t>In our data, we have columns that included the time of these incidents, we sorted into afternoon, evening, morning and we had some unknown data.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Morning is the highest and evening is the lowest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Unknown data is graphed as well.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bfcb9d9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bfcb9d9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a:p>
            <a:pPr indent="-298450" lvl="0" marL="457200" rtl="0" algn="l">
              <a:spcBef>
                <a:spcPts val="0"/>
              </a:spcBef>
              <a:spcAft>
                <a:spcPts val="0"/>
              </a:spcAft>
              <a:buClr>
                <a:schemeClr val="dk1"/>
              </a:buClr>
              <a:buSzPts val="1100"/>
              <a:buChar char="-"/>
            </a:pPr>
            <a:r>
              <a:rPr lang="en">
                <a:solidFill>
                  <a:schemeClr val="dk1"/>
                </a:solidFill>
              </a:rPr>
              <a:t>2011 had the lowest amount of incidents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2021 had the highest amount of incidents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Incidents are increasing over 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Based on the seasonal graph, we can safely assume that summer is the lowest because a large amount of students are not taking summer classes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Seasonal depression symptoms start in the late fall or early winter and go away during the spring and summer so that is something to note and possibly make a correlation to</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dbbd3937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dbbd3937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c718de6eb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c718de6eb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bfcb9d97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bfcb9d97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dbbd3937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dbbd3937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da03c7d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da03c7d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Adriel</a:t>
            </a:r>
            <a:endParaRPr/>
          </a:p>
          <a:p>
            <a:pPr indent="-298450" lvl="0" marL="457200" rtl="0" algn="l">
              <a:spcBef>
                <a:spcPts val="0"/>
              </a:spcBef>
              <a:spcAft>
                <a:spcPts val="0"/>
              </a:spcAft>
              <a:buSzPts val="1100"/>
              <a:buChar char="-"/>
            </a:pPr>
            <a:r>
              <a:rPr lang="en"/>
              <a:t>Talking Points:</a:t>
            </a:r>
            <a:endParaRPr/>
          </a:p>
          <a:p>
            <a:pPr indent="-298450" lvl="1" marL="914400" rtl="0" algn="l">
              <a:spcBef>
                <a:spcPts val="0"/>
              </a:spcBef>
              <a:spcAft>
                <a:spcPts val="0"/>
              </a:spcAft>
              <a:buSzPts val="1100"/>
              <a:buChar char="-"/>
            </a:pPr>
            <a:r>
              <a:rPr lang="en"/>
              <a:t>Male vs. Female : Male overwhelming represent the majority of shooters at 79.7%</a:t>
            </a:r>
            <a:endParaRPr/>
          </a:p>
          <a:p>
            <a:pPr indent="-298450" lvl="1" marL="914400" rtl="0" algn="l">
              <a:spcBef>
                <a:spcPts val="0"/>
              </a:spcBef>
              <a:spcAft>
                <a:spcPts val="0"/>
              </a:spcAft>
              <a:buSzPts val="1100"/>
              <a:buChar char="-"/>
            </a:pPr>
            <a:r>
              <a:rPr lang="en"/>
              <a:t>Categories of Weapons used: pistol was over half of the cases, one thing I would like to consider in future data is if there were any cases were multiple </a:t>
            </a:r>
            <a:r>
              <a:rPr lang="en"/>
              <a:t>types</a:t>
            </a:r>
            <a:r>
              <a:rPr lang="en"/>
              <a:t> of guns were used. Our data didn’t display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da03c7d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da03c7d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a:p>
            <a:pPr indent="-298450" lvl="0" marL="457200" rtl="0" algn="l">
              <a:spcBef>
                <a:spcPts val="0"/>
              </a:spcBef>
              <a:spcAft>
                <a:spcPts val="0"/>
              </a:spcAft>
              <a:buSzPts val="1100"/>
              <a:buChar char="-"/>
            </a:pPr>
            <a:r>
              <a:rPr lang="en"/>
              <a:t>We can see a bell curve like distribution for the age of our shooter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bfcb9d9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bfcb9d9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dbbd3937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dbbd3937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dbbd39374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dbbd3937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da03c7d0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da03c7d0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c718de6eb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c718de6eb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bfcb9d97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bfcb9d97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dbbd3937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dbbd3937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bfcb9d97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bfcb9d97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Looking back</a:t>
            </a:r>
            <a:endParaRPr/>
          </a:p>
          <a:p>
            <a:pPr indent="-298450" lvl="1" marL="914400" rtl="0" algn="l">
              <a:spcBef>
                <a:spcPts val="0"/>
              </a:spcBef>
              <a:spcAft>
                <a:spcPts val="0"/>
              </a:spcAft>
              <a:buSzPts val="1100"/>
              <a:buChar char="-"/>
            </a:pPr>
            <a:r>
              <a:rPr lang="en"/>
              <a:t>Get into relationship of shooter data</a:t>
            </a:r>
            <a:endParaRPr/>
          </a:p>
          <a:p>
            <a:pPr indent="-298450" lvl="1" marL="914400" rtl="0" algn="l">
              <a:spcBef>
                <a:spcPts val="0"/>
              </a:spcBef>
              <a:spcAft>
                <a:spcPts val="0"/>
              </a:spcAft>
              <a:buSzPts val="1100"/>
              <a:buChar char="-"/>
            </a:pPr>
            <a:r>
              <a:rPr lang="en"/>
              <a:t>Look into data cleaning more race vs specific ethnicity column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c8471cd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c8471cd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c718de6eb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c718de6e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dbbd39374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dbbd3937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da03c7d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da03c7d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718de6e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718de6e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bfcb9d9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bfcb9d9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dbbd3937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dbbd3937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c718de6e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c718de6e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Vivian</a:t>
            </a:r>
            <a:endParaRPr/>
          </a:p>
          <a:p>
            <a:pPr indent="-298450" lvl="0" marL="457200" rtl="0" algn="l">
              <a:spcBef>
                <a:spcPts val="0"/>
              </a:spcBef>
              <a:spcAft>
                <a:spcPts val="0"/>
              </a:spcAft>
              <a:buSzPts val="1100"/>
              <a:buChar char="-"/>
            </a:pPr>
            <a:r>
              <a:rPr lang="en"/>
              <a:t>Range is from 1999-2023 (25 years)</a:t>
            </a:r>
            <a:endParaRPr/>
          </a:p>
          <a:p>
            <a:pPr indent="-298450" lvl="0" marL="457200" rtl="0" algn="l">
              <a:spcBef>
                <a:spcPts val="0"/>
              </a:spcBef>
              <a:spcAft>
                <a:spcPts val="0"/>
              </a:spcAft>
              <a:buSzPts val="1100"/>
              <a:buChar char="-"/>
            </a:pPr>
            <a:r>
              <a:rPr lang="en">
                <a:solidFill>
                  <a:schemeClr val="dk1"/>
                </a:solidFill>
              </a:rPr>
              <a:t>Slightly left skewed, but at a closer look, they each have their own bell curve</a:t>
            </a:r>
            <a:endParaRPr/>
          </a:p>
          <a:p>
            <a:pPr indent="-298450" lvl="0" marL="457200" rtl="0" algn="l">
              <a:spcBef>
                <a:spcPts val="0"/>
              </a:spcBef>
              <a:spcAft>
                <a:spcPts val="0"/>
              </a:spcAft>
              <a:buSzPts val="1100"/>
              <a:buChar char="-"/>
            </a:pPr>
            <a:r>
              <a:rPr lang="en"/>
              <a:t>The yearly trend has been increasing over time per year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grpSp>
        <p:nvGrpSpPr>
          <p:cNvPr id="65" name="Google Shape;65;p14"/>
          <p:cNvGrpSpPr/>
          <p:nvPr/>
        </p:nvGrpSpPr>
        <p:grpSpPr>
          <a:xfrm>
            <a:off x="4350279" y="2855377"/>
            <a:ext cx="443589" cy="105632"/>
            <a:chOff x="4137525" y="2915950"/>
            <a:chExt cx="869100" cy="207000"/>
          </a:xfrm>
        </p:grpSpPr>
        <p:sp>
          <p:nvSpPr>
            <p:cNvPr id="66" name="Google Shape;6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70" name="Google Shape;7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1" name="Google Shape;7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8" name="Google Shape;7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9" name="Google Shape;8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0" name="Google Shape;9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1" name="Shape 91"/>
        <p:cNvGrpSpPr/>
        <p:nvPr/>
      </p:nvGrpSpPr>
      <p:grpSpPr>
        <a:xfrm>
          <a:off x="0" y="0"/>
          <a:ext cx="0" cy="0"/>
          <a:chOff x="0" y="0"/>
          <a:chExt cx="0" cy="0"/>
        </a:xfrm>
      </p:grpSpPr>
      <p:sp>
        <p:nvSpPr>
          <p:cNvPr id="92" name="Google Shape;9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93" name="Google Shape;9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7" name="Google Shape;9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8" name="Google Shape;9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9" name="Google Shape;9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0" name="Google Shape;10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03" name="Google Shape;10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6" name="Google Shape;10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7" name="Google Shape;10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62" name="Google Shape;6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63" name="Google Shape;6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5"/>
          <p:cNvSpPr txBox="1"/>
          <p:nvPr>
            <p:ph type="ctrTitle"/>
          </p:nvPr>
        </p:nvSpPr>
        <p:spPr>
          <a:xfrm>
            <a:off x="997783" y="402750"/>
            <a:ext cx="7388700" cy="1373100"/>
          </a:xfrm>
          <a:prstGeom prst="rect">
            <a:avLst/>
          </a:prstGeom>
          <a:gradFill>
            <a:gsLst>
              <a:gs pos="0">
                <a:srgbClr val="696969"/>
              </a:gs>
              <a:gs pos="100000">
                <a:srgbClr val="1D1D1D"/>
              </a:gs>
            </a:gsLst>
            <a:lin ang="5400012" scaled="0"/>
          </a:gradFill>
          <a:ln cap="flat" cmpd="sng" w="9525">
            <a:solidFill>
              <a:srgbClr val="0000FF"/>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t>School Shootings</a:t>
            </a:r>
            <a:endParaRPr/>
          </a:p>
        </p:txBody>
      </p:sp>
      <p:sp>
        <p:nvSpPr>
          <p:cNvPr id="115" name="Google Shape;115;p25"/>
          <p:cNvSpPr txBox="1"/>
          <p:nvPr>
            <p:ph idx="1" type="subTitle"/>
          </p:nvPr>
        </p:nvSpPr>
        <p:spPr>
          <a:xfrm>
            <a:off x="997775" y="1994358"/>
            <a:ext cx="7388700" cy="629100"/>
          </a:xfrm>
          <a:prstGeom prst="rect">
            <a:avLst/>
          </a:prstGeom>
          <a:gradFill>
            <a:gsLst>
              <a:gs pos="0">
                <a:srgbClr val="696969"/>
              </a:gs>
              <a:gs pos="100000">
                <a:srgbClr val="1D1D1D"/>
              </a:gs>
            </a:gsLst>
            <a:lin ang="5400012" scaled="0"/>
          </a:gra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Team members: Adriel, Jayce, William, Vivian, Christian</a:t>
            </a:r>
            <a:endParaRPr>
              <a:solidFill>
                <a:schemeClr val="dk1"/>
              </a:solidFill>
            </a:endParaRPr>
          </a:p>
          <a:p>
            <a:pPr indent="0" lvl="0" marL="0" rtl="0" algn="l">
              <a:spcBef>
                <a:spcPts val="0"/>
              </a:spcBef>
              <a:spcAft>
                <a:spcPts val="0"/>
              </a:spcAft>
              <a:buNone/>
            </a:pPr>
            <a:r>
              <a:t/>
            </a:r>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by season</a:t>
            </a:r>
            <a:endParaRPr/>
          </a:p>
        </p:txBody>
      </p:sp>
      <p:pic>
        <p:nvPicPr>
          <p:cNvPr id="172" name="Google Shape;172;p34"/>
          <p:cNvPicPr preferRelativeResize="0"/>
          <p:nvPr/>
        </p:nvPicPr>
        <p:blipFill>
          <a:blip r:embed="rId3">
            <a:alphaModFix/>
          </a:blip>
          <a:stretch>
            <a:fillRect/>
          </a:stretch>
        </p:blipFill>
        <p:spPr>
          <a:xfrm>
            <a:off x="359600" y="1102550"/>
            <a:ext cx="8424808"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of Incidents per Time of Day </a:t>
            </a:r>
            <a:endParaRPr/>
          </a:p>
        </p:txBody>
      </p:sp>
      <p:pic>
        <p:nvPicPr>
          <p:cNvPr id="178" name="Google Shape;178;p35"/>
          <p:cNvPicPr preferRelativeResize="0"/>
          <p:nvPr/>
        </p:nvPicPr>
        <p:blipFill>
          <a:blip r:embed="rId3">
            <a:alphaModFix/>
          </a:blip>
          <a:stretch>
            <a:fillRect/>
          </a:stretch>
        </p:blipFill>
        <p:spPr>
          <a:xfrm>
            <a:off x="311700" y="1225354"/>
            <a:ext cx="8443650" cy="386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700">
                <a:latin typeface="Oswald SemiBold"/>
                <a:ea typeface="Oswald SemiBold"/>
                <a:cs typeface="Oswald SemiBold"/>
                <a:sym typeface="Oswald SemiBold"/>
              </a:rPr>
              <a:t>Year &amp; Season Analysis: </a:t>
            </a:r>
            <a:endParaRPr sz="2700">
              <a:latin typeface="Oswald SemiBold"/>
              <a:ea typeface="Oswald SemiBold"/>
              <a:cs typeface="Oswald SemiBold"/>
              <a:sym typeface="Oswald SemiBold"/>
            </a:endParaRPr>
          </a:p>
          <a:p>
            <a:pPr indent="0" lvl="0" marL="0" rtl="0" algn="l">
              <a:lnSpc>
                <a:spcPct val="115000"/>
              </a:lnSpc>
              <a:spcBef>
                <a:spcPts val="1200"/>
              </a:spcBef>
              <a:spcAft>
                <a:spcPts val="0"/>
              </a:spcAft>
              <a:buNone/>
            </a:pPr>
            <a:r>
              <a:t/>
            </a:r>
            <a:endParaRPr sz="2700">
              <a:latin typeface="Oswald SemiBold"/>
              <a:ea typeface="Oswald SemiBold"/>
              <a:cs typeface="Oswald SemiBold"/>
              <a:sym typeface="Oswald SemiBold"/>
            </a:endParaRPr>
          </a:p>
          <a:p>
            <a:pPr indent="0" lvl="0" marL="0" rtl="0" algn="l">
              <a:lnSpc>
                <a:spcPct val="115000"/>
              </a:lnSpc>
              <a:spcBef>
                <a:spcPts val="1200"/>
              </a:spcBef>
              <a:spcAft>
                <a:spcPts val="1200"/>
              </a:spcAft>
              <a:buNone/>
            </a:pPr>
            <a:r>
              <a:rPr lang="en" sz="2700">
                <a:latin typeface="Oswald SemiBold"/>
                <a:ea typeface="Oswald SemiBold"/>
                <a:cs typeface="Oswald SemiBold"/>
                <a:sym typeface="Oswald SemiBold"/>
              </a:rPr>
              <a:t>Have school shootings always been as prevalent?</a:t>
            </a:r>
            <a:endParaRPr sz="2700">
              <a:latin typeface="Oswald SemiBold"/>
              <a:ea typeface="Oswald SemiBold"/>
              <a:cs typeface="Oswald SemiBold"/>
              <a:sym typeface="Oswald SemiBold"/>
            </a:endParaRPr>
          </a:p>
        </p:txBody>
      </p:sp>
      <p:sp>
        <p:nvSpPr>
          <p:cNvPr id="184" name="Google Shape;184;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FFFFFF"/>
                </a:solidFill>
                <a:latin typeface="Arial"/>
                <a:ea typeface="Arial"/>
                <a:cs typeface="Arial"/>
                <a:sym typeface="Arial"/>
              </a:rPr>
              <a:t>2011</a:t>
            </a:r>
            <a:r>
              <a:rPr lang="en" sz="1400">
                <a:solidFill>
                  <a:srgbClr val="FFFFFF"/>
                </a:solidFill>
                <a:latin typeface="Arial"/>
                <a:ea typeface="Arial"/>
                <a:cs typeface="Arial"/>
                <a:sym typeface="Arial"/>
              </a:rPr>
              <a:t> has had the lowest </a:t>
            </a:r>
            <a:r>
              <a:rPr lang="en" sz="1400">
                <a:solidFill>
                  <a:srgbClr val="FFFFFF"/>
                </a:solidFill>
                <a:latin typeface="Arial"/>
                <a:ea typeface="Arial"/>
                <a:cs typeface="Arial"/>
                <a:sym typeface="Arial"/>
              </a:rPr>
              <a:t>amount</a:t>
            </a:r>
            <a:r>
              <a:rPr lang="en" sz="1400">
                <a:solidFill>
                  <a:srgbClr val="FFFFFF"/>
                </a:solidFill>
                <a:latin typeface="Arial"/>
                <a:ea typeface="Arial"/>
                <a:cs typeface="Arial"/>
                <a:sym typeface="Arial"/>
              </a:rPr>
              <a:t> of shootings in the past 25 years.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School shootings rise and fall over the </a:t>
            </a:r>
            <a:r>
              <a:rPr lang="en" sz="1400">
                <a:solidFill>
                  <a:srgbClr val="FFFFFF"/>
                </a:solidFill>
                <a:latin typeface="Arial"/>
                <a:ea typeface="Arial"/>
                <a:cs typeface="Arial"/>
                <a:sym typeface="Arial"/>
              </a:rPr>
              <a:t>years each having their own curve.</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The most school shootings happened in </a:t>
            </a:r>
            <a:r>
              <a:rPr b="1" lang="en" sz="1400">
                <a:solidFill>
                  <a:srgbClr val="FFFFFF"/>
                </a:solidFill>
                <a:latin typeface="Arial"/>
                <a:ea typeface="Arial"/>
                <a:cs typeface="Arial"/>
                <a:sym typeface="Arial"/>
              </a:rPr>
              <a:t>2021</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The average amount of shootings has increased slightly over the past 25 years.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Over the course of these years fall is the most common time for shootings.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chemeClr val="dk1"/>
                </a:solidFill>
                <a:latin typeface="Arial"/>
                <a:ea typeface="Arial"/>
                <a:cs typeface="Arial"/>
                <a:sym typeface="Arial"/>
              </a:rPr>
              <a:t>While the most common time for incidents are during the morning, afternoons are just as common. </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endParaRPr>
          </a:p>
        </p:txBody>
      </p:sp>
      <p:pic>
        <p:nvPicPr>
          <p:cNvPr id="185" name="Google Shape;185;p36"/>
          <p:cNvPicPr preferRelativeResize="0"/>
          <p:nvPr/>
        </p:nvPicPr>
        <p:blipFill>
          <a:blip r:embed="rId3">
            <a:alphaModFix/>
          </a:blip>
          <a:stretch>
            <a:fillRect/>
          </a:stretch>
        </p:blipFill>
        <p:spPr>
          <a:xfrm>
            <a:off x="7984675" y="4129775"/>
            <a:ext cx="775250" cy="775250"/>
          </a:xfrm>
          <a:prstGeom prst="rect">
            <a:avLst/>
          </a:prstGeom>
          <a:noFill/>
          <a:ln>
            <a:noFill/>
          </a:ln>
        </p:spPr>
      </p:pic>
      <p:pic>
        <p:nvPicPr>
          <p:cNvPr id="186" name="Google Shape;186;p36"/>
          <p:cNvPicPr preferRelativeResize="0"/>
          <p:nvPr/>
        </p:nvPicPr>
        <p:blipFill>
          <a:blip r:embed="rId4">
            <a:alphaModFix/>
          </a:blip>
          <a:stretch>
            <a:fillRect/>
          </a:stretch>
        </p:blipFill>
        <p:spPr>
          <a:xfrm>
            <a:off x="7016075" y="4212925"/>
            <a:ext cx="720850" cy="608950"/>
          </a:xfrm>
          <a:prstGeom prst="rect">
            <a:avLst/>
          </a:prstGeom>
          <a:noFill/>
          <a:ln>
            <a:noFill/>
          </a:ln>
        </p:spPr>
      </p:pic>
      <p:pic>
        <p:nvPicPr>
          <p:cNvPr id="187" name="Google Shape;187;p36"/>
          <p:cNvPicPr preferRelativeResize="0"/>
          <p:nvPr/>
        </p:nvPicPr>
        <p:blipFill>
          <a:blip r:embed="rId5">
            <a:alphaModFix/>
          </a:blip>
          <a:stretch>
            <a:fillRect/>
          </a:stretch>
        </p:blipFill>
        <p:spPr>
          <a:xfrm>
            <a:off x="6094350" y="4180413"/>
            <a:ext cx="673975" cy="67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Types of School Findings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282475" y="189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of most targeted school types</a:t>
            </a:r>
            <a:endParaRPr/>
          </a:p>
        </p:txBody>
      </p:sp>
      <p:pic>
        <p:nvPicPr>
          <p:cNvPr id="198" name="Google Shape;198;p38"/>
          <p:cNvPicPr preferRelativeResize="0"/>
          <p:nvPr/>
        </p:nvPicPr>
        <p:blipFill>
          <a:blip r:embed="rId3">
            <a:alphaModFix/>
          </a:blip>
          <a:stretch>
            <a:fillRect/>
          </a:stretch>
        </p:blipFill>
        <p:spPr>
          <a:xfrm>
            <a:off x="340925" y="836550"/>
            <a:ext cx="8462151" cy="409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latin typeface="Oswald SemiBold"/>
                <a:ea typeface="Oswald SemiBold"/>
                <a:cs typeface="Oswald SemiBold"/>
                <a:sym typeface="Oswald SemiBold"/>
              </a:rPr>
              <a:t>Type of Schools</a:t>
            </a:r>
            <a:r>
              <a:rPr lang="en" sz="2700">
                <a:latin typeface="Oswald SemiBold"/>
                <a:ea typeface="Oswald SemiBold"/>
                <a:cs typeface="Oswald SemiBold"/>
                <a:sym typeface="Oswald SemiBold"/>
              </a:rPr>
              <a:t> Analysis: </a:t>
            </a:r>
            <a:endParaRPr sz="2700"/>
          </a:p>
          <a:p>
            <a:pPr indent="0" lvl="0" marL="0" rtl="0" algn="l">
              <a:lnSpc>
                <a:spcPct val="115000"/>
              </a:lnSpc>
              <a:spcBef>
                <a:spcPts val="1200"/>
              </a:spcBef>
              <a:spcAft>
                <a:spcPts val="0"/>
              </a:spcAft>
              <a:buNone/>
            </a:pPr>
            <a:r>
              <a:t/>
            </a:r>
            <a:endParaRPr sz="2700"/>
          </a:p>
          <a:p>
            <a:pPr indent="0" lvl="0" marL="0" rtl="0" algn="l">
              <a:lnSpc>
                <a:spcPct val="115000"/>
              </a:lnSpc>
              <a:spcBef>
                <a:spcPts val="1200"/>
              </a:spcBef>
              <a:spcAft>
                <a:spcPts val="1200"/>
              </a:spcAft>
              <a:buNone/>
            </a:pPr>
            <a:r>
              <a:rPr lang="en" sz="2700"/>
              <a:t>What kind of schools get hit the most often?</a:t>
            </a:r>
            <a:endParaRPr sz="2700"/>
          </a:p>
        </p:txBody>
      </p:sp>
      <p:sp>
        <p:nvSpPr>
          <p:cNvPr id="204" name="Google Shape;204;p3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High schools are the overwhelming majority of school types targeted.</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Elementary Schools &amp; Middle schools follow with around ~30 incidents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Combined grades, are unique, they could fall into some of these other categories but based on the grouping of grades, decided to keep them separate. Even added together, they show the smallest number of incidents.</a:t>
            </a:r>
            <a:endParaRPr/>
          </a:p>
        </p:txBody>
      </p:sp>
      <p:pic>
        <p:nvPicPr>
          <p:cNvPr id="205" name="Google Shape;205;p39"/>
          <p:cNvPicPr preferRelativeResize="0"/>
          <p:nvPr/>
        </p:nvPicPr>
        <p:blipFill>
          <a:blip r:embed="rId3">
            <a:alphaModFix/>
          </a:blip>
          <a:stretch>
            <a:fillRect/>
          </a:stretch>
        </p:blipFill>
        <p:spPr>
          <a:xfrm>
            <a:off x="7984675" y="4129775"/>
            <a:ext cx="775250" cy="775250"/>
          </a:xfrm>
          <a:prstGeom prst="rect">
            <a:avLst/>
          </a:prstGeom>
          <a:noFill/>
          <a:ln>
            <a:noFill/>
          </a:ln>
        </p:spPr>
      </p:pic>
      <p:pic>
        <p:nvPicPr>
          <p:cNvPr id="206" name="Google Shape;206;p39"/>
          <p:cNvPicPr preferRelativeResize="0"/>
          <p:nvPr/>
        </p:nvPicPr>
        <p:blipFill>
          <a:blip r:embed="rId4">
            <a:alphaModFix/>
          </a:blip>
          <a:stretch>
            <a:fillRect/>
          </a:stretch>
        </p:blipFill>
        <p:spPr>
          <a:xfrm>
            <a:off x="7016075" y="4212925"/>
            <a:ext cx="720850" cy="608950"/>
          </a:xfrm>
          <a:prstGeom prst="rect">
            <a:avLst/>
          </a:prstGeom>
          <a:noFill/>
          <a:ln>
            <a:noFill/>
          </a:ln>
        </p:spPr>
      </p:pic>
      <p:pic>
        <p:nvPicPr>
          <p:cNvPr id="207" name="Google Shape;207;p39"/>
          <p:cNvPicPr preferRelativeResize="0"/>
          <p:nvPr/>
        </p:nvPicPr>
        <p:blipFill>
          <a:blip r:embed="rId5">
            <a:alphaModFix/>
          </a:blip>
          <a:stretch>
            <a:fillRect/>
          </a:stretch>
        </p:blipFill>
        <p:spPr>
          <a:xfrm>
            <a:off x="6094350" y="4180413"/>
            <a:ext cx="673975" cy="6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Shooter Traits Findings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1"/>
          <p:cNvPicPr preferRelativeResize="0"/>
          <p:nvPr/>
        </p:nvPicPr>
        <p:blipFill>
          <a:blip r:embed="rId3">
            <a:alphaModFix/>
          </a:blip>
          <a:stretch>
            <a:fillRect/>
          </a:stretch>
        </p:blipFill>
        <p:spPr>
          <a:xfrm>
            <a:off x="176900" y="902250"/>
            <a:ext cx="3846294" cy="4063901"/>
          </a:xfrm>
          <a:prstGeom prst="rect">
            <a:avLst/>
          </a:prstGeom>
          <a:noFill/>
          <a:ln>
            <a:noFill/>
          </a:ln>
        </p:spPr>
      </p:pic>
      <p:pic>
        <p:nvPicPr>
          <p:cNvPr id="218" name="Google Shape;218;p41"/>
          <p:cNvPicPr preferRelativeResize="0"/>
          <p:nvPr/>
        </p:nvPicPr>
        <p:blipFill>
          <a:blip r:embed="rId4">
            <a:alphaModFix/>
          </a:blip>
          <a:stretch>
            <a:fillRect/>
          </a:stretch>
        </p:blipFill>
        <p:spPr>
          <a:xfrm>
            <a:off x="4572009" y="902250"/>
            <a:ext cx="4078117" cy="4063900"/>
          </a:xfrm>
          <a:prstGeom prst="rect">
            <a:avLst/>
          </a:prstGeom>
          <a:noFill/>
          <a:ln>
            <a:noFill/>
          </a:ln>
        </p:spPr>
      </p:pic>
      <p:sp>
        <p:nvSpPr>
          <p:cNvPr id="219" name="Google Shape;219;p41"/>
          <p:cNvSpPr txBox="1"/>
          <p:nvPr/>
        </p:nvSpPr>
        <p:spPr>
          <a:xfrm>
            <a:off x="401000" y="300750"/>
            <a:ext cx="8320500" cy="60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Graphs of </a:t>
            </a:r>
            <a:r>
              <a:rPr lang="en" sz="1800">
                <a:solidFill>
                  <a:schemeClr val="accent3"/>
                </a:solidFill>
                <a:latin typeface="Oswald"/>
                <a:ea typeface="Oswald"/>
                <a:cs typeface="Oswald"/>
                <a:sym typeface="Oswald"/>
              </a:rPr>
              <a:t>similarities</a:t>
            </a:r>
            <a:r>
              <a:rPr lang="en" sz="1800">
                <a:solidFill>
                  <a:schemeClr val="accent3"/>
                </a:solidFill>
                <a:latin typeface="Oswald"/>
                <a:ea typeface="Oswald"/>
                <a:cs typeface="Oswald"/>
                <a:sym typeface="Oswald"/>
              </a:rPr>
              <a:t> Continued</a:t>
            </a:r>
            <a:endParaRPr sz="1800">
              <a:solidFill>
                <a:schemeClr val="accent3"/>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a:t>
            </a:r>
            <a:r>
              <a:rPr lang="en"/>
              <a:t>indicating</a:t>
            </a:r>
            <a:r>
              <a:rPr lang="en"/>
              <a:t> age of shooter</a:t>
            </a:r>
            <a:endParaRPr/>
          </a:p>
        </p:txBody>
      </p:sp>
      <p:pic>
        <p:nvPicPr>
          <p:cNvPr id="225" name="Google Shape;225;p42"/>
          <p:cNvPicPr preferRelativeResize="0"/>
          <p:nvPr/>
        </p:nvPicPr>
        <p:blipFill>
          <a:blip r:embed="rId3">
            <a:alphaModFix/>
          </a:blip>
          <a:stretch>
            <a:fillRect/>
          </a:stretch>
        </p:blipFill>
        <p:spPr>
          <a:xfrm>
            <a:off x="152400" y="1170125"/>
            <a:ext cx="8839200" cy="3535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414450" y="4642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latin typeface="Oswald SemiBold"/>
                <a:ea typeface="Oswald SemiBold"/>
                <a:cs typeface="Oswald SemiBold"/>
                <a:sym typeface="Oswald SemiBold"/>
              </a:rPr>
              <a:t>Shooter Trait</a:t>
            </a:r>
            <a:r>
              <a:rPr lang="en" sz="2700">
                <a:latin typeface="Oswald SemiBold"/>
                <a:ea typeface="Oswald SemiBold"/>
                <a:cs typeface="Oswald SemiBold"/>
                <a:sym typeface="Oswald SemiBold"/>
              </a:rPr>
              <a:t> Analysis: </a:t>
            </a:r>
            <a:endParaRPr sz="2700"/>
          </a:p>
          <a:p>
            <a:pPr indent="0" lvl="0" marL="0" rtl="0" algn="l">
              <a:lnSpc>
                <a:spcPct val="115000"/>
              </a:lnSpc>
              <a:spcBef>
                <a:spcPts val="1200"/>
              </a:spcBef>
              <a:spcAft>
                <a:spcPts val="0"/>
              </a:spcAft>
              <a:buNone/>
            </a:pPr>
            <a:r>
              <a:t/>
            </a:r>
            <a:endParaRPr sz="2700"/>
          </a:p>
          <a:p>
            <a:pPr indent="0" lvl="0" marL="0" rtl="0" algn="l">
              <a:lnSpc>
                <a:spcPct val="115000"/>
              </a:lnSpc>
              <a:spcBef>
                <a:spcPts val="1200"/>
              </a:spcBef>
              <a:spcAft>
                <a:spcPts val="1200"/>
              </a:spcAft>
              <a:buNone/>
            </a:pPr>
            <a:r>
              <a:rPr lang="en" sz="2700"/>
              <a:t>Are there any similarities between different shooters?</a:t>
            </a:r>
            <a:endParaRPr sz="2700"/>
          </a:p>
        </p:txBody>
      </p:sp>
      <p:sp>
        <p:nvSpPr>
          <p:cNvPr id="231" name="Google Shape;231;p4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Men shoot far more schools on </a:t>
            </a:r>
            <a:r>
              <a:rPr lang="en" sz="1400">
                <a:latin typeface="Arial"/>
                <a:ea typeface="Arial"/>
                <a:cs typeface="Arial"/>
                <a:sym typeface="Arial"/>
              </a:rPr>
              <a:t>average</a:t>
            </a:r>
            <a:r>
              <a:rPr lang="en" sz="1400">
                <a:latin typeface="Arial"/>
                <a:ea typeface="Arial"/>
                <a:cs typeface="Arial"/>
                <a:sym typeface="Arial"/>
              </a:rPr>
              <a:t> than women.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Handguns are the prime </a:t>
            </a:r>
            <a:r>
              <a:rPr lang="en" sz="1400">
                <a:latin typeface="Arial"/>
                <a:ea typeface="Arial"/>
                <a:cs typeface="Arial"/>
                <a:sym typeface="Arial"/>
              </a:rPr>
              <a:t>weapon</a:t>
            </a:r>
            <a:r>
              <a:rPr lang="en" sz="1400">
                <a:latin typeface="Arial"/>
                <a:ea typeface="Arial"/>
                <a:cs typeface="Arial"/>
                <a:sym typeface="Arial"/>
              </a:rPr>
              <a:t> of choice for school shooters by over half.</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Most school shooters are still teenagers the </a:t>
            </a:r>
            <a:r>
              <a:rPr lang="en" sz="1400">
                <a:latin typeface="Arial"/>
                <a:ea typeface="Arial"/>
                <a:cs typeface="Arial"/>
                <a:sym typeface="Arial"/>
              </a:rPr>
              <a:t>with</a:t>
            </a:r>
            <a:r>
              <a:rPr lang="en" sz="1400">
                <a:latin typeface="Arial"/>
                <a:ea typeface="Arial"/>
                <a:cs typeface="Arial"/>
                <a:sym typeface="Arial"/>
              </a:rPr>
              <a:t> the most shooters by </a:t>
            </a:r>
            <a:r>
              <a:rPr lang="en" sz="1400">
                <a:latin typeface="Arial"/>
                <a:ea typeface="Arial"/>
                <a:cs typeface="Arial"/>
                <a:sym typeface="Arial"/>
              </a:rPr>
              <a:t>incident</a:t>
            </a:r>
            <a:r>
              <a:rPr lang="en" sz="1400">
                <a:latin typeface="Arial"/>
                <a:ea typeface="Arial"/>
                <a:cs typeface="Arial"/>
                <a:sym typeface="Arial"/>
              </a:rPr>
              <a:t> at 15 years old.</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Youngest age of shooter was 7 </a:t>
            </a:r>
            <a:endParaRPr sz="1400">
              <a:latin typeface="Arial"/>
              <a:ea typeface="Arial"/>
              <a:cs typeface="Arial"/>
              <a:sym typeface="Arial"/>
            </a:endParaRPr>
          </a:p>
          <a:p>
            <a:pPr indent="0" lvl="0" marL="0" rtl="0" algn="l">
              <a:spcBef>
                <a:spcPts val="1200"/>
              </a:spcBef>
              <a:spcAft>
                <a:spcPts val="1200"/>
              </a:spcAft>
              <a:buNone/>
            </a:pPr>
            <a:r>
              <a:rPr lang="en" sz="1400">
                <a:latin typeface="Arial"/>
                <a:ea typeface="Arial"/>
                <a:cs typeface="Arial"/>
                <a:sym typeface="Arial"/>
              </a:rPr>
              <a:t>Oldest age of shooter was 72</a:t>
            </a:r>
            <a:endParaRPr sz="1400">
              <a:latin typeface="Arial"/>
              <a:ea typeface="Arial"/>
              <a:cs typeface="Arial"/>
              <a:sym typeface="Arial"/>
            </a:endParaRPr>
          </a:p>
        </p:txBody>
      </p:sp>
      <p:pic>
        <p:nvPicPr>
          <p:cNvPr id="232" name="Google Shape;232;p43"/>
          <p:cNvPicPr preferRelativeResize="0"/>
          <p:nvPr/>
        </p:nvPicPr>
        <p:blipFill>
          <a:blip r:embed="rId3">
            <a:alphaModFix/>
          </a:blip>
          <a:stretch>
            <a:fillRect/>
          </a:stretch>
        </p:blipFill>
        <p:spPr>
          <a:xfrm>
            <a:off x="7984675" y="4129775"/>
            <a:ext cx="775250" cy="775250"/>
          </a:xfrm>
          <a:prstGeom prst="rect">
            <a:avLst/>
          </a:prstGeom>
          <a:noFill/>
          <a:ln>
            <a:noFill/>
          </a:ln>
        </p:spPr>
      </p:pic>
      <p:pic>
        <p:nvPicPr>
          <p:cNvPr id="233" name="Google Shape;233;p43"/>
          <p:cNvPicPr preferRelativeResize="0"/>
          <p:nvPr/>
        </p:nvPicPr>
        <p:blipFill>
          <a:blip r:embed="rId4">
            <a:alphaModFix/>
          </a:blip>
          <a:stretch>
            <a:fillRect/>
          </a:stretch>
        </p:blipFill>
        <p:spPr>
          <a:xfrm>
            <a:off x="7016075" y="4212925"/>
            <a:ext cx="720850" cy="608950"/>
          </a:xfrm>
          <a:prstGeom prst="rect">
            <a:avLst/>
          </a:prstGeom>
          <a:noFill/>
          <a:ln>
            <a:noFill/>
          </a:ln>
        </p:spPr>
      </p:pic>
      <p:pic>
        <p:nvPicPr>
          <p:cNvPr id="234" name="Google Shape;234;p43"/>
          <p:cNvPicPr preferRelativeResize="0"/>
          <p:nvPr/>
        </p:nvPicPr>
        <p:blipFill>
          <a:blip r:embed="rId5">
            <a:alphaModFix/>
          </a:blip>
          <a:stretch>
            <a:fillRect/>
          </a:stretch>
        </p:blipFill>
        <p:spPr>
          <a:xfrm>
            <a:off x="6094350" y="4180413"/>
            <a:ext cx="673975" cy="67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on Topic Selection</a:t>
            </a:r>
            <a:endParaRPr/>
          </a:p>
        </p:txBody>
      </p:sp>
      <p:sp>
        <p:nvSpPr>
          <p:cNvPr id="121" name="Google Shape;12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u="sng">
                <a:solidFill>
                  <a:schemeClr val="dk1"/>
                </a:solidFill>
              </a:rPr>
              <a:t>Why did we decide school shootings?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Initial datasets that intrigued our group: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Education, Policing, Experiments/Social Psychology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Additional </a:t>
            </a:r>
            <a:r>
              <a:rPr lang="en">
                <a:solidFill>
                  <a:schemeClr val="dk1"/>
                </a:solidFill>
              </a:rPr>
              <a:t>datasets</a:t>
            </a:r>
            <a:r>
              <a:rPr lang="en">
                <a:solidFill>
                  <a:schemeClr val="dk1"/>
                </a:solidFill>
              </a:rPr>
              <a:t> we considered: Food, Media/Applications, sales (Luxury </a:t>
            </a:r>
            <a:r>
              <a:rPr lang="en">
                <a:solidFill>
                  <a:schemeClr val="dk1"/>
                </a:solidFill>
              </a:rPr>
              <a:t>watches</a:t>
            </a:r>
            <a:r>
              <a:rPr lang="en">
                <a:solidFill>
                  <a:schemeClr val="dk1"/>
                </a:solidFill>
              </a:rPr>
              <a:t>, top sports shoes)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Found an intersection between our interests: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Education + Policing                           School Shooting Data</a:t>
            </a:r>
            <a:endParaRPr>
              <a:solidFill>
                <a:schemeClr val="dk1"/>
              </a:solidFill>
            </a:endParaRPr>
          </a:p>
        </p:txBody>
      </p:sp>
      <p:cxnSp>
        <p:nvCxnSpPr>
          <p:cNvPr id="122" name="Google Shape;122;p26"/>
          <p:cNvCxnSpPr/>
          <p:nvPr/>
        </p:nvCxnSpPr>
        <p:spPr>
          <a:xfrm>
            <a:off x="3089000" y="3046850"/>
            <a:ext cx="76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Shooter History Findings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5"/>
          <p:cNvPicPr preferRelativeResize="0"/>
          <p:nvPr/>
        </p:nvPicPr>
        <p:blipFill>
          <a:blip r:embed="rId3">
            <a:alphaModFix/>
          </a:blip>
          <a:stretch>
            <a:fillRect/>
          </a:stretch>
        </p:blipFill>
        <p:spPr>
          <a:xfrm>
            <a:off x="582550" y="760175"/>
            <a:ext cx="7283251" cy="4344900"/>
          </a:xfrm>
          <a:prstGeom prst="rect">
            <a:avLst/>
          </a:prstGeom>
          <a:noFill/>
          <a:ln>
            <a:noFill/>
          </a:ln>
        </p:spPr>
      </p:pic>
      <p:sp>
        <p:nvSpPr>
          <p:cNvPr id="245" name="Google Shape;245;p45"/>
          <p:cNvSpPr txBox="1"/>
          <p:nvPr/>
        </p:nvSpPr>
        <p:spPr>
          <a:xfrm>
            <a:off x="314950" y="176675"/>
            <a:ext cx="8472600" cy="53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Oswald"/>
                <a:ea typeface="Oswald"/>
                <a:cs typeface="Oswald"/>
                <a:sym typeface="Oswald"/>
              </a:rPr>
              <a:t>Graph of </a:t>
            </a:r>
            <a:r>
              <a:rPr lang="en" sz="2200">
                <a:solidFill>
                  <a:schemeClr val="dk1"/>
                </a:solidFill>
                <a:latin typeface="Oswald"/>
                <a:ea typeface="Oswald"/>
                <a:cs typeface="Oswald"/>
                <a:sym typeface="Oswald"/>
              </a:rPr>
              <a:t>pre-planned</a:t>
            </a:r>
            <a:r>
              <a:rPr lang="en" sz="2200">
                <a:solidFill>
                  <a:schemeClr val="dk1"/>
                </a:solidFill>
                <a:latin typeface="Oswald"/>
                <a:ea typeface="Oswald"/>
                <a:cs typeface="Oswald"/>
                <a:sym typeface="Oswald"/>
              </a:rPr>
              <a:t> shootings</a:t>
            </a:r>
            <a:endParaRPr sz="2200">
              <a:solidFill>
                <a:schemeClr val="dk1"/>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Graphs of history of being bullied and domestic violence</a:t>
            </a:r>
            <a:endParaRPr/>
          </a:p>
        </p:txBody>
      </p:sp>
      <p:pic>
        <p:nvPicPr>
          <p:cNvPr id="251" name="Google Shape;251;p46"/>
          <p:cNvPicPr preferRelativeResize="0"/>
          <p:nvPr/>
        </p:nvPicPr>
        <p:blipFill>
          <a:blip r:embed="rId3">
            <a:alphaModFix/>
          </a:blip>
          <a:stretch>
            <a:fillRect/>
          </a:stretch>
        </p:blipFill>
        <p:spPr>
          <a:xfrm>
            <a:off x="2592775" y="1072525"/>
            <a:ext cx="4416552"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274200" y="38077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700"/>
              <a:t>Shooter History Analysis:</a:t>
            </a:r>
            <a:endParaRPr sz="2700"/>
          </a:p>
          <a:p>
            <a:pPr indent="0" lvl="0" marL="0" rtl="0" algn="l">
              <a:lnSpc>
                <a:spcPct val="115000"/>
              </a:lnSpc>
              <a:spcBef>
                <a:spcPts val="1200"/>
              </a:spcBef>
              <a:spcAft>
                <a:spcPts val="0"/>
              </a:spcAft>
              <a:buNone/>
            </a:pPr>
            <a:r>
              <a:t/>
            </a:r>
            <a:endParaRPr sz="2700"/>
          </a:p>
          <a:p>
            <a:pPr indent="0" lvl="0" marL="0" rtl="0" algn="l">
              <a:lnSpc>
                <a:spcPct val="115000"/>
              </a:lnSpc>
              <a:spcBef>
                <a:spcPts val="1200"/>
              </a:spcBef>
              <a:spcAft>
                <a:spcPts val="1200"/>
              </a:spcAft>
              <a:buNone/>
            </a:pPr>
            <a:r>
              <a:rPr lang="en" sz="2700"/>
              <a:t>Is violence common around the shooter, what is their mental state?</a:t>
            </a:r>
            <a:endParaRPr sz="2700"/>
          </a:p>
        </p:txBody>
      </p:sp>
      <p:sp>
        <p:nvSpPr>
          <p:cNvPr id="257" name="Google Shape;257;p4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Data shows that most incidents are not planned out with any plan of attack, they simply walk into the school and fire looking to injure and kill.</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Most shooters don't actually see violence around them as shown in the data. Most shooters are not involved in gangs, see abuse in the home, or are bullied by their classmates.</a:t>
            </a:r>
            <a:endParaRPr sz="1400">
              <a:solidFill>
                <a:srgbClr val="FFFFFF"/>
              </a:solidFill>
            </a:endParaRPr>
          </a:p>
        </p:txBody>
      </p:sp>
      <p:pic>
        <p:nvPicPr>
          <p:cNvPr id="258" name="Google Shape;258;p47"/>
          <p:cNvPicPr preferRelativeResize="0"/>
          <p:nvPr/>
        </p:nvPicPr>
        <p:blipFill>
          <a:blip r:embed="rId3">
            <a:alphaModFix/>
          </a:blip>
          <a:stretch>
            <a:fillRect/>
          </a:stretch>
        </p:blipFill>
        <p:spPr>
          <a:xfrm>
            <a:off x="7984675" y="4129775"/>
            <a:ext cx="775250" cy="775250"/>
          </a:xfrm>
          <a:prstGeom prst="rect">
            <a:avLst/>
          </a:prstGeom>
          <a:noFill/>
          <a:ln>
            <a:noFill/>
          </a:ln>
        </p:spPr>
      </p:pic>
      <p:pic>
        <p:nvPicPr>
          <p:cNvPr id="259" name="Google Shape;259;p47"/>
          <p:cNvPicPr preferRelativeResize="0"/>
          <p:nvPr/>
        </p:nvPicPr>
        <p:blipFill>
          <a:blip r:embed="rId4">
            <a:alphaModFix/>
          </a:blip>
          <a:stretch>
            <a:fillRect/>
          </a:stretch>
        </p:blipFill>
        <p:spPr>
          <a:xfrm>
            <a:off x="7016075" y="4212925"/>
            <a:ext cx="720850" cy="608950"/>
          </a:xfrm>
          <a:prstGeom prst="rect">
            <a:avLst/>
          </a:prstGeom>
          <a:noFill/>
          <a:ln>
            <a:noFill/>
          </a:ln>
        </p:spPr>
      </p:pic>
      <p:pic>
        <p:nvPicPr>
          <p:cNvPr id="260" name="Google Shape;260;p47"/>
          <p:cNvPicPr preferRelativeResize="0"/>
          <p:nvPr/>
        </p:nvPicPr>
        <p:blipFill>
          <a:blip r:embed="rId5">
            <a:alphaModFix/>
          </a:blip>
          <a:stretch>
            <a:fillRect/>
          </a:stretch>
        </p:blipFill>
        <p:spPr>
          <a:xfrm>
            <a:off x="6094350" y="4180413"/>
            <a:ext cx="673975" cy="67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Wrapping Up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242600" y="5470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700"/>
              <a:t>Is there anything we can do to stop/prevent these incidents?</a:t>
            </a:r>
            <a:endParaRPr sz="2700"/>
          </a:p>
        </p:txBody>
      </p:sp>
      <p:sp>
        <p:nvSpPr>
          <p:cNvPr id="271" name="Google Shape;271;p49"/>
          <p:cNvSpPr txBox="1"/>
          <p:nvPr>
            <p:ph idx="1" type="body"/>
          </p:nvPr>
        </p:nvSpPr>
        <p:spPr>
          <a:xfrm>
            <a:off x="4018225" y="500925"/>
            <a:ext cx="4821300" cy="42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By knowing the times when shooters are more likely to strike we can be better </a:t>
            </a:r>
            <a:r>
              <a:rPr lang="en" sz="1400">
                <a:solidFill>
                  <a:srgbClr val="FFFFFF"/>
                </a:solidFill>
                <a:latin typeface="Arial"/>
                <a:ea typeface="Arial"/>
                <a:cs typeface="Arial"/>
                <a:sym typeface="Arial"/>
              </a:rPr>
              <a:t>prepared</a:t>
            </a:r>
            <a:r>
              <a:rPr lang="en" sz="1400">
                <a:solidFill>
                  <a:srgbClr val="FFFFFF"/>
                </a:solidFill>
                <a:latin typeface="Arial"/>
                <a:ea typeface="Arial"/>
                <a:cs typeface="Arial"/>
                <a:sym typeface="Arial"/>
              </a:rPr>
              <a:t> for the worst.</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By </a:t>
            </a:r>
            <a:r>
              <a:rPr lang="en" sz="1400">
                <a:solidFill>
                  <a:srgbClr val="FFFFFF"/>
                </a:solidFill>
                <a:latin typeface="Arial"/>
                <a:ea typeface="Arial"/>
                <a:cs typeface="Arial"/>
                <a:sym typeface="Arial"/>
              </a:rPr>
              <a:t>researching</a:t>
            </a:r>
            <a:r>
              <a:rPr lang="en" sz="1400">
                <a:solidFill>
                  <a:srgbClr val="FFFFFF"/>
                </a:solidFill>
                <a:latin typeface="Arial"/>
                <a:ea typeface="Arial"/>
                <a:cs typeface="Arial"/>
                <a:sym typeface="Arial"/>
              </a:rPr>
              <a:t> yearly data we can make conclusions on why some years were more safe than others.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By knowing what kinds of schools are attacked the most, we know better where to </a:t>
            </a:r>
            <a:r>
              <a:rPr lang="en" sz="1400">
                <a:solidFill>
                  <a:srgbClr val="FFFFFF"/>
                </a:solidFill>
                <a:latin typeface="Arial"/>
                <a:ea typeface="Arial"/>
                <a:cs typeface="Arial"/>
                <a:sym typeface="Arial"/>
              </a:rPr>
              <a:t>budget</a:t>
            </a:r>
            <a:r>
              <a:rPr lang="en" sz="1400">
                <a:solidFill>
                  <a:srgbClr val="FFFFFF"/>
                </a:solidFill>
                <a:latin typeface="Arial"/>
                <a:ea typeface="Arial"/>
                <a:cs typeface="Arial"/>
                <a:sym typeface="Arial"/>
              </a:rPr>
              <a:t> for security and for </a:t>
            </a:r>
            <a:r>
              <a:rPr lang="en" sz="1400">
                <a:solidFill>
                  <a:srgbClr val="FFFFFF"/>
                </a:solidFill>
                <a:latin typeface="Arial"/>
                <a:ea typeface="Arial"/>
                <a:cs typeface="Arial"/>
                <a:sym typeface="Arial"/>
              </a:rPr>
              <a:t>counseling.</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Knowing that violence from the home or from outside factors does not have a meaningful factor </a:t>
            </a:r>
            <a:r>
              <a:rPr lang="en" sz="1400">
                <a:solidFill>
                  <a:srgbClr val="FFFFFF"/>
                </a:solidFill>
                <a:latin typeface="Arial"/>
                <a:ea typeface="Arial"/>
                <a:cs typeface="Arial"/>
                <a:sym typeface="Arial"/>
              </a:rPr>
              <a:t>towards</a:t>
            </a:r>
            <a:r>
              <a:rPr lang="en" sz="1400">
                <a:solidFill>
                  <a:srgbClr val="FFFFFF"/>
                </a:solidFill>
                <a:latin typeface="Arial"/>
                <a:ea typeface="Arial"/>
                <a:cs typeface="Arial"/>
                <a:sym typeface="Arial"/>
              </a:rPr>
              <a:t> shootings is a </a:t>
            </a:r>
            <a:r>
              <a:rPr lang="en" sz="1400">
                <a:solidFill>
                  <a:srgbClr val="FFFFFF"/>
                </a:solidFill>
                <a:latin typeface="Arial"/>
                <a:ea typeface="Arial"/>
                <a:cs typeface="Arial"/>
                <a:sym typeface="Arial"/>
              </a:rPr>
              <a:t>valuable</a:t>
            </a:r>
            <a:r>
              <a:rPr lang="en" sz="1400">
                <a:solidFill>
                  <a:srgbClr val="FFFFFF"/>
                </a:solidFill>
                <a:latin typeface="Arial"/>
                <a:ea typeface="Arial"/>
                <a:cs typeface="Arial"/>
                <a:sym typeface="Arial"/>
              </a:rPr>
              <a:t> wake up call.</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By </a:t>
            </a:r>
            <a:r>
              <a:rPr lang="en" sz="1400">
                <a:solidFill>
                  <a:srgbClr val="FFFFFF"/>
                </a:solidFill>
                <a:latin typeface="Arial"/>
                <a:ea typeface="Arial"/>
                <a:cs typeface="Arial"/>
                <a:sym typeface="Arial"/>
              </a:rPr>
              <a:t>acknowledging</a:t>
            </a:r>
            <a:r>
              <a:rPr lang="en" sz="1400">
                <a:solidFill>
                  <a:srgbClr val="FFFFFF"/>
                </a:solidFill>
                <a:latin typeface="Arial"/>
                <a:ea typeface="Arial"/>
                <a:cs typeface="Arial"/>
                <a:sym typeface="Arial"/>
              </a:rPr>
              <a:t> the data and </a:t>
            </a:r>
            <a:r>
              <a:rPr lang="en" sz="1400">
                <a:solidFill>
                  <a:srgbClr val="FFFFFF"/>
                </a:solidFill>
                <a:latin typeface="Arial"/>
                <a:ea typeface="Arial"/>
                <a:cs typeface="Arial"/>
                <a:sym typeface="Arial"/>
              </a:rPr>
              <a:t>striving</a:t>
            </a:r>
            <a:r>
              <a:rPr lang="en" sz="1400">
                <a:solidFill>
                  <a:srgbClr val="FFFFFF"/>
                </a:solidFill>
                <a:latin typeface="Arial"/>
                <a:ea typeface="Arial"/>
                <a:cs typeface="Arial"/>
                <a:sym typeface="Arial"/>
              </a:rPr>
              <a:t> to understand more we can be better prepared to fight </a:t>
            </a:r>
            <a:r>
              <a:rPr lang="en" sz="1400">
                <a:solidFill>
                  <a:srgbClr val="FFFFFF"/>
                </a:solidFill>
                <a:latin typeface="Arial"/>
                <a:ea typeface="Arial"/>
                <a:cs typeface="Arial"/>
                <a:sym typeface="Arial"/>
              </a:rPr>
              <a:t>against school shootings.</a:t>
            </a:r>
            <a:endParaRPr sz="1400">
              <a:solidFill>
                <a:srgbClr val="FFFFFF"/>
              </a:solidFill>
              <a:latin typeface="Arial"/>
              <a:ea typeface="Arial"/>
              <a:cs typeface="Arial"/>
              <a:sym typeface="Arial"/>
            </a:endParaRPr>
          </a:p>
        </p:txBody>
      </p:sp>
      <p:sp>
        <p:nvSpPr>
          <p:cNvPr id="272" name="Google Shape;272;p49"/>
          <p:cNvSpPr txBox="1"/>
          <p:nvPr/>
        </p:nvSpPr>
        <p:spPr>
          <a:xfrm>
            <a:off x="319775" y="2516150"/>
            <a:ext cx="29574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latin typeface="Oswald"/>
                <a:ea typeface="Oswald"/>
                <a:cs typeface="Oswald"/>
                <a:sym typeface="Oswald"/>
              </a:rPr>
              <a:t>What have we learned and how can we use it?</a:t>
            </a:r>
            <a:endParaRPr sz="2700">
              <a:solidFill>
                <a:srgbClr val="FFFFFF"/>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Guiding Questions: </a:t>
            </a:r>
            <a:r>
              <a:rPr lang="en" u="sng"/>
              <a:t>What we want to know about School Shootings</a:t>
            </a:r>
            <a:endParaRPr u="sng"/>
          </a:p>
        </p:txBody>
      </p:sp>
      <p:sp>
        <p:nvSpPr>
          <p:cNvPr id="128" name="Google Shape;128;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331946" lvl="0" marL="457200" rtl="0" algn="l">
              <a:spcBef>
                <a:spcPts val="0"/>
              </a:spcBef>
              <a:spcAft>
                <a:spcPts val="0"/>
              </a:spcAft>
              <a:buClr>
                <a:schemeClr val="dk1"/>
              </a:buClr>
              <a:buSzPct val="100000"/>
              <a:buFont typeface="Arial"/>
              <a:buChar char="●"/>
            </a:pPr>
            <a:r>
              <a:rPr lang="en" sz="2100">
                <a:solidFill>
                  <a:schemeClr val="dk1"/>
                </a:solidFill>
                <a:latin typeface="Arial"/>
                <a:ea typeface="Arial"/>
                <a:cs typeface="Arial"/>
                <a:sym typeface="Arial"/>
              </a:rPr>
              <a:t>Which regions or states have experienced the highest and lowest incidences from 1999 - 2023?</a:t>
            </a:r>
            <a:endParaRPr sz="2100">
              <a:solidFill>
                <a:schemeClr val="dk1"/>
              </a:solidFill>
              <a:latin typeface="Arial"/>
              <a:ea typeface="Arial"/>
              <a:cs typeface="Arial"/>
              <a:sym typeface="Arial"/>
            </a:endParaRPr>
          </a:p>
          <a:p>
            <a:pPr indent="0" lvl="0" marL="914400" rtl="0" algn="l">
              <a:spcBef>
                <a:spcPts val="0"/>
              </a:spcBef>
              <a:spcAft>
                <a:spcPts val="0"/>
              </a:spcAft>
              <a:buNone/>
            </a:pPr>
            <a:r>
              <a:t/>
            </a:r>
            <a:endParaRPr sz="2100">
              <a:solidFill>
                <a:schemeClr val="dk1"/>
              </a:solidFill>
              <a:latin typeface="Arial"/>
              <a:ea typeface="Arial"/>
              <a:cs typeface="Arial"/>
              <a:sym typeface="Arial"/>
            </a:endParaRPr>
          </a:p>
          <a:p>
            <a:pPr indent="-331946" lvl="0" marL="457200" rtl="0" algn="l">
              <a:spcBef>
                <a:spcPts val="0"/>
              </a:spcBef>
              <a:spcAft>
                <a:spcPts val="0"/>
              </a:spcAft>
              <a:buClr>
                <a:schemeClr val="dk1"/>
              </a:buClr>
              <a:buSzPct val="100000"/>
              <a:buFont typeface="Arial"/>
              <a:buChar char="●"/>
            </a:pPr>
            <a:r>
              <a:rPr lang="en" sz="2100">
                <a:solidFill>
                  <a:schemeClr val="dk1"/>
                </a:solidFill>
                <a:latin typeface="Arial"/>
                <a:ea typeface="Arial"/>
                <a:cs typeface="Arial"/>
                <a:sym typeface="Arial"/>
              </a:rPr>
              <a:t>How have the yearly and monthly trends of school shootings fluctuated over the past few decades, and what seasonal patterns are evident?</a:t>
            </a:r>
            <a:endParaRPr sz="2100">
              <a:solidFill>
                <a:schemeClr val="dk1"/>
              </a:solidFill>
              <a:latin typeface="Arial"/>
              <a:ea typeface="Arial"/>
              <a:cs typeface="Arial"/>
              <a:sym typeface="Arial"/>
            </a:endParaRPr>
          </a:p>
          <a:p>
            <a:pPr indent="0" lvl="0" marL="914400" rtl="0" algn="l">
              <a:spcBef>
                <a:spcPts val="0"/>
              </a:spcBef>
              <a:spcAft>
                <a:spcPts val="0"/>
              </a:spcAft>
              <a:buNone/>
            </a:pPr>
            <a:r>
              <a:t/>
            </a:r>
            <a:endParaRPr sz="2100">
              <a:solidFill>
                <a:schemeClr val="dk1"/>
              </a:solidFill>
              <a:latin typeface="Arial"/>
              <a:ea typeface="Arial"/>
              <a:cs typeface="Arial"/>
              <a:sym typeface="Arial"/>
            </a:endParaRPr>
          </a:p>
          <a:p>
            <a:pPr indent="-331946" lvl="0" marL="457200" rtl="0" algn="l">
              <a:spcBef>
                <a:spcPts val="0"/>
              </a:spcBef>
              <a:spcAft>
                <a:spcPts val="0"/>
              </a:spcAft>
              <a:buClr>
                <a:schemeClr val="dk1"/>
              </a:buClr>
              <a:buSzPct val="100000"/>
              <a:buFont typeface="Arial"/>
              <a:buChar char="●"/>
            </a:pPr>
            <a:r>
              <a:rPr lang="en" sz="2100">
                <a:solidFill>
                  <a:schemeClr val="dk1"/>
                </a:solidFill>
                <a:latin typeface="Arial"/>
                <a:ea typeface="Arial"/>
                <a:cs typeface="Arial"/>
                <a:sym typeface="Arial"/>
              </a:rPr>
              <a:t>What are the patterns among different incidents in terms of time of day (morning vs. afternoon), and weapon type?</a:t>
            </a:r>
            <a:endParaRPr sz="2100">
              <a:solidFill>
                <a:schemeClr val="dk1"/>
              </a:solidFill>
              <a:latin typeface="Arial"/>
              <a:ea typeface="Arial"/>
              <a:cs typeface="Arial"/>
              <a:sym typeface="Arial"/>
            </a:endParaRPr>
          </a:p>
          <a:p>
            <a:pPr indent="0" lvl="0" marL="457200" rtl="0" algn="l">
              <a:spcBef>
                <a:spcPts val="0"/>
              </a:spcBef>
              <a:spcAft>
                <a:spcPts val="0"/>
              </a:spcAft>
              <a:buNone/>
            </a:pPr>
            <a:r>
              <a:t/>
            </a:r>
            <a:endParaRPr sz="1200">
              <a:solidFill>
                <a:schemeClr val="dk1"/>
              </a:solidFill>
              <a:latin typeface="Arial"/>
              <a:ea typeface="Arial"/>
              <a:cs typeface="Arial"/>
              <a:sym typeface="Arial"/>
            </a:endParaRPr>
          </a:p>
        </p:txBody>
      </p:sp>
      <p:sp>
        <p:nvSpPr>
          <p:cNvPr id="129" name="Google Shape;129;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Are certain types of schools, such as elementary, high schools, or private institutions, more vulnerable to school shootings?</a:t>
            </a:r>
            <a:endParaRPr sz="1600">
              <a:solidFill>
                <a:schemeClr val="dk1"/>
              </a:solidFill>
              <a:latin typeface="Arial"/>
              <a:ea typeface="Arial"/>
              <a:cs typeface="Arial"/>
              <a:sym typeface="Arial"/>
            </a:endParaRPr>
          </a:p>
          <a:p>
            <a:pPr indent="0" lvl="0" marL="457200" rtl="0" algn="l">
              <a:lnSpc>
                <a:spcPct val="105000"/>
              </a:lnSpc>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lnSpc>
                <a:spcPct val="10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What traits are common among perpetrators (Age, gender, planned vs. unplanned, etc.)?</a:t>
            </a:r>
            <a:endParaRPr sz="1600">
              <a:solidFill>
                <a:schemeClr val="dk1"/>
              </a:solidFill>
              <a:latin typeface="Arial"/>
              <a:ea typeface="Arial"/>
              <a:cs typeface="Arial"/>
              <a:sym typeface="Arial"/>
            </a:endParaRPr>
          </a:p>
          <a:p>
            <a:pPr indent="0" lvl="0" marL="457200" rtl="0" algn="l">
              <a:lnSpc>
                <a:spcPct val="105000"/>
              </a:lnSpc>
              <a:spcBef>
                <a:spcPts val="0"/>
              </a:spcBef>
              <a:spcAft>
                <a:spcPts val="0"/>
              </a:spcAft>
              <a:buNone/>
            </a:pPr>
            <a:r>
              <a:t/>
            </a:r>
            <a:endParaRPr sz="1600">
              <a:solidFill>
                <a:schemeClr val="dk1"/>
              </a:solidFill>
              <a:latin typeface="Arial"/>
              <a:ea typeface="Arial"/>
              <a:cs typeface="Arial"/>
              <a:sym typeface="Arial"/>
            </a:endParaRPr>
          </a:p>
          <a:p>
            <a:pPr indent="-330200" lvl="0" marL="457200" rtl="0" algn="l">
              <a:lnSpc>
                <a:spcPct val="105000"/>
              </a:lnSpc>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What risk factors or warning signs, such as history of violence, bullying, abuse, are prevalent in our perpetrators? </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Geographical Findings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of states with the most </a:t>
            </a:r>
            <a:r>
              <a:rPr lang="en"/>
              <a:t>incidents</a:t>
            </a:r>
            <a:endParaRPr/>
          </a:p>
        </p:txBody>
      </p:sp>
      <p:pic>
        <p:nvPicPr>
          <p:cNvPr id="140" name="Google Shape;140;p29"/>
          <p:cNvPicPr preferRelativeResize="0"/>
          <p:nvPr/>
        </p:nvPicPr>
        <p:blipFill>
          <a:blip r:embed="rId3">
            <a:alphaModFix/>
          </a:blip>
          <a:stretch>
            <a:fillRect/>
          </a:stretch>
        </p:blipFill>
        <p:spPr>
          <a:xfrm>
            <a:off x="1412150" y="1017725"/>
            <a:ext cx="6404991"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of I</a:t>
            </a:r>
            <a:r>
              <a:rPr lang="en"/>
              <a:t>ncidents</a:t>
            </a:r>
            <a:r>
              <a:rPr lang="en"/>
              <a:t> by State</a:t>
            </a:r>
            <a:endParaRPr/>
          </a:p>
        </p:txBody>
      </p:sp>
      <p:pic>
        <p:nvPicPr>
          <p:cNvPr id="146" name="Google Shape;146;p30"/>
          <p:cNvPicPr preferRelativeResize="0"/>
          <p:nvPr/>
        </p:nvPicPr>
        <p:blipFill>
          <a:blip r:embed="rId3">
            <a:alphaModFix/>
          </a:blip>
          <a:stretch>
            <a:fillRect/>
          </a:stretch>
        </p:blipFill>
        <p:spPr>
          <a:xfrm>
            <a:off x="1415038" y="1017725"/>
            <a:ext cx="6313926"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1"/>
          <p:cNvPicPr preferRelativeResize="0"/>
          <p:nvPr/>
        </p:nvPicPr>
        <p:blipFill>
          <a:blip r:embed="rId3">
            <a:alphaModFix/>
          </a:blip>
          <a:stretch>
            <a:fillRect/>
          </a:stretch>
        </p:blipFill>
        <p:spPr>
          <a:xfrm>
            <a:off x="7984675" y="4129775"/>
            <a:ext cx="775250" cy="775250"/>
          </a:xfrm>
          <a:prstGeom prst="rect">
            <a:avLst/>
          </a:prstGeom>
          <a:noFill/>
          <a:ln>
            <a:noFill/>
          </a:ln>
        </p:spPr>
      </p:pic>
      <p:pic>
        <p:nvPicPr>
          <p:cNvPr id="152" name="Google Shape;152;p31"/>
          <p:cNvPicPr preferRelativeResize="0"/>
          <p:nvPr/>
        </p:nvPicPr>
        <p:blipFill>
          <a:blip r:embed="rId4">
            <a:alphaModFix/>
          </a:blip>
          <a:stretch>
            <a:fillRect/>
          </a:stretch>
        </p:blipFill>
        <p:spPr>
          <a:xfrm>
            <a:off x="7016075" y="4212925"/>
            <a:ext cx="720850" cy="608950"/>
          </a:xfrm>
          <a:prstGeom prst="rect">
            <a:avLst/>
          </a:prstGeom>
          <a:noFill/>
          <a:ln>
            <a:noFill/>
          </a:ln>
        </p:spPr>
      </p:pic>
      <p:pic>
        <p:nvPicPr>
          <p:cNvPr id="153" name="Google Shape;153;p31"/>
          <p:cNvPicPr preferRelativeResize="0"/>
          <p:nvPr/>
        </p:nvPicPr>
        <p:blipFill>
          <a:blip r:embed="rId5">
            <a:alphaModFix/>
          </a:blip>
          <a:stretch>
            <a:fillRect/>
          </a:stretch>
        </p:blipFill>
        <p:spPr>
          <a:xfrm>
            <a:off x="6094350" y="4180413"/>
            <a:ext cx="673975" cy="673975"/>
          </a:xfrm>
          <a:prstGeom prst="rect">
            <a:avLst/>
          </a:prstGeom>
          <a:noFill/>
          <a:ln>
            <a:noFill/>
          </a:ln>
        </p:spPr>
      </p:pic>
      <p:sp>
        <p:nvSpPr>
          <p:cNvPr id="154" name="Google Shape;154;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latin typeface="Oswald SemiBold"/>
                <a:ea typeface="Oswald SemiBold"/>
                <a:cs typeface="Oswald SemiBold"/>
                <a:sym typeface="Oswald SemiBold"/>
              </a:rPr>
              <a:t>Geographical </a:t>
            </a:r>
            <a:r>
              <a:rPr lang="en" sz="2700">
                <a:latin typeface="Oswald SemiBold"/>
                <a:ea typeface="Oswald SemiBold"/>
                <a:cs typeface="Oswald SemiBold"/>
                <a:sym typeface="Oswald SemiBold"/>
              </a:rPr>
              <a:t>Analysis: </a:t>
            </a:r>
            <a:endParaRPr sz="2700">
              <a:latin typeface="Oswald SemiBold"/>
              <a:ea typeface="Oswald SemiBold"/>
              <a:cs typeface="Oswald SemiBold"/>
              <a:sym typeface="Oswald SemiBold"/>
            </a:endParaRPr>
          </a:p>
          <a:p>
            <a:pPr indent="0" lvl="0" marL="0" rtl="0" algn="l">
              <a:lnSpc>
                <a:spcPct val="115000"/>
              </a:lnSpc>
              <a:spcBef>
                <a:spcPts val="1200"/>
              </a:spcBef>
              <a:spcAft>
                <a:spcPts val="0"/>
              </a:spcAft>
              <a:buNone/>
            </a:pPr>
            <a:r>
              <a:t/>
            </a:r>
            <a:endParaRPr sz="2700">
              <a:latin typeface="Oswald SemiBold"/>
              <a:ea typeface="Oswald SemiBold"/>
              <a:cs typeface="Oswald SemiBold"/>
              <a:sym typeface="Oswald SemiBold"/>
            </a:endParaRPr>
          </a:p>
          <a:p>
            <a:pPr indent="0" lvl="0" marL="0" rtl="0" algn="ctr">
              <a:lnSpc>
                <a:spcPct val="115000"/>
              </a:lnSpc>
              <a:spcBef>
                <a:spcPts val="1200"/>
              </a:spcBef>
              <a:spcAft>
                <a:spcPts val="1200"/>
              </a:spcAft>
              <a:buNone/>
            </a:pPr>
            <a:r>
              <a:rPr b="1" lang="en" sz="2700"/>
              <a:t>Which states have the most shootings?</a:t>
            </a:r>
            <a:endParaRPr b="1" sz="2700"/>
          </a:p>
        </p:txBody>
      </p:sp>
      <p:sp>
        <p:nvSpPr>
          <p:cNvPr id="155" name="Google Shape;155;p31"/>
          <p:cNvSpPr txBox="1"/>
          <p:nvPr>
            <p:ph idx="1" type="body"/>
          </p:nvPr>
        </p:nvSpPr>
        <p:spPr>
          <a:xfrm>
            <a:off x="4572000" y="425850"/>
            <a:ext cx="41664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Arial"/>
                <a:ea typeface="Arial"/>
                <a:cs typeface="Arial"/>
                <a:sym typeface="Arial"/>
              </a:rPr>
              <a:t>School shootings happen more often in California and Texas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b="1">
              <a:solidFill>
                <a:srgbClr val="FFFFFF"/>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School shootings happen less often in New Hampshire and North Dakota</a:t>
            </a:r>
            <a:endParaRPr b="1">
              <a:solidFill>
                <a:srgbClr val="FFFFFF"/>
              </a:solidFill>
              <a:latin typeface="Arial"/>
              <a:ea typeface="Arial"/>
              <a:cs typeface="Arial"/>
              <a:sym typeface="Arial"/>
            </a:endParaRPr>
          </a:p>
          <a:p>
            <a:pPr indent="0" lvl="0" marL="0" rtl="0" algn="l">
              <a:spcBef>
                <a:spcPts val="120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by Year &amp; Season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Graph of </a:t>
            </a:r>
            <a:r>
              <a:rPr lang="en"/>
              <a:t>incidents</a:t>
            </a:r>
            <a:r>
              <a:rPr lang="en"/>
              <a:t> by yearly trend</a:t>
            </a:r>
            <a:endParaRPr/>
          </a:p>
        </p:txBody>
      </p:sp>
      <p:pic>
        <p:nvPicPr>
          <p:cNvPr id="166" name="Google Shape;166;p33"/>
          <p:cNvPicPr preferRelativeResize="0"/>
          <p:nvPr/>
        </p:nvPicPr>
        <p:blipFill>
          <a:blip r:embed="rId3">
            <a:alphaModFix/>
          </a:blip>
          <a:stretch>
            <a:fillRect/>
          </a:stretch>
        </p:blipFill>
        <p:spPr>
          <a:xfrm>
            <a:off x="281363" y="1117575"/>
            <a:ext cx="8581273"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