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59" r:id="rId8"/>
    <p:sldId id="267" r:id="rId9"/>
    <p:sldId id="261" r:id="rId10"/>
    <p:sldId id="270" r:id="rId11"/>
    <p:sldId id="269" r:id="rId12"/>
    <p:sldId id="262" r:id="rId13"/>
    <p:sldId id="268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6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8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17D0FF-0AB7-4DD8-9760-7F7D6D42168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4AA8B6-41D5-4C91-BF5B-1B049F874E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8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2018/02/21/145300/serious-quantum-computers-are-finally-here-what-are-we-going-to-do-with-them/" TargetMode="External"/><Relationship Id="rId2" Type="http://schemas.openxmlformats.org/officeDocument/2006/relationships/hyperlink" Target="https://blog.hootsuite.com/facebook-pix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msguide.com/us/what-is-tor-faq,news-17754.html" TargetMode="External"/><Relationship Id="rId4" Type="http://schemas.openxmlformats.org/officeDocument/2006/relationships/hyperlink" Target="https://www.techradar.com/news/internet/wikileaks-8-biggest-leaks-in-its-history-911493/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BA88-B018-45D7-A4D2-55B4DCC38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047D-979B-46ED-B9AF-CE5379700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Levi George</a:t>
            </a:r>
          </a:p>
        </p:txBody>
      </p:sp>
    </p:spTree>
    <p:extLst>
      <p:ext uri="{BB962C8B-B14F-4D97-AF65-F5344CB8AC3E}">
        <p14:creationId xmlns:p14="http://schemas.microsoft.com/office/powerpoint/2010/main" val="386911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2CEF-F0B2-4608-B681-CDAD64A8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Router (TOR)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CE52-94D7-4BA3-A803-CE587609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TOR exactly</a:t>
            </a:r>
          </a:p>
          <a:p>
            <a:pPr lvl="1"/>
            <a:r>
              <a:rPr lang="en-US" dirty="0"/>
              <a:t>Developed by the U.S. Navy and is continually reviewed and supported</a:t>
            </a:r>
          </a:p>
          <a:p>
            <a:pPr lvl="1"/>
            <a:r>
              <a:rPr lang="en-US" dirty="0"/>
              <a:t>TOR is a browser and routing scheme that will send your data through a series of servers which remove identifying information and encrypt the data</a:t>
            </a:r>
          </a:p>
          <a:p>
            <a:pPr lvl="1"/>
            <a:r>
              <a:rPr lang="en-US" dirty="0"/>
              <a:t>NSA has failed to decrypt or break the protocol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ECDDDD14-E2F0-409E-9039-B52F7C5BF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07" y="4037339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5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6EB6-9806-46FD-B016-A466CE83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Tails and </a:t>
            </a:r>
            <a:r>
              <a:rPr lang="en-US" dirty="0" err="1"/>
              <a:t>BRave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EBF4-BE8B-4550-A5F8-4F684F67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Tails</a:t>
            </a:r>
          </a:p>
          <a:p>
            <a:pPr lvl="1"/>
            <a:r>
              <a:rPr lang="en-US" dirty="0"/>
              <a:t>Uses TOR to obscure IP</a:t>
            </a:r>
          </a:p>
          <a:p>
            <a:pPr lvl="1"/>
            <a:r>
              <a:rPr lang="en-US" dirty="0"/>
              <a:t>Doesn’t send data to anyone</a:t>
            </a:r>
          </a:p>
          <a:p>
            <a:pPr lvl="1"/>
            <a:r>
              <a:rPr lang="en-US" dirty="0"/>
              <a:t>Provides Security tools</a:t>
            </a:r>
          </a:p>
          <a:p>
            <a:r>
              <a:rPr lang="en-US" dirty="0"/>
              <a:t>Brave</a:t>
            </a:r>
          </a:p>
          <a:p>
            <a:pPr lvl="1"/>
            <a:r>
              <a:rPr lang="en-US" dirty="0"/>
              <a:t>Blocks numerous trackers</a:t>
            </a:r>
          </a:p>
          <a:p>
            <a:pPr lvl="1"/>
            <a:r>
              <a:rPr lang="en-US" dirty="0"/>
              <a:t>Allows TOR for added security when you really want privacy</a:t>
            </a:r>
          </a:p>
        </p:txBody>
      </p:sp>
    </p:spTree>
    <p:extLst>
      <p:ext uri="{BB962C8B-B14F-4D97-AF65-F5344CB8AC3E}">
        <p14:creationId xmlns:p14="http://schemas.microsoft.com/office/powerpoint/2010/main" val="261967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C227-CD5A-4A97-966A-D44F20F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developer standpoint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93AD-9433-4C74-9009-542CDB99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Wikileaks</a:t>
            </a:r>
          </a:p>
          <a:p>
            <a:pPr lvl="1"/>
            <a:r>
              <a:rPr lang="en-US" dirty="0"/>
              <a:t>When you see something bad or unethical at your place of work, report it or leak it</a:t>
            </a:r>
          </a:p>
          <a:p>
            <a:r>
              <a:rPr lang="en-US" dirty="0"/>
              <a:t>Limit trackers</a:t>
            </a:r>
          </a:p>
          <a:p>
            <a:pPr lvl="1"/>
            <a:r>
              <a:rPr lang="en-US" dirty="0"/>
              <a:t>While useful, they can be pervasive and deeply revealing without being invasive</a:t>
            </a:r>
          </a:p>
          <a:p>
            <a:r>
              <a:rPr lang="en-US" dirty="0"/>
              <a:t>Limit access to hardware</a:t>
            </a:r>
          </a:p>
          <a:p>
            <a:pPr lvl="1"/>
            <a:r>
              <a:rPr lang="en-US" dirty="0"/>
              <a:t>Software can’t invade or violate privacy unless it has weaknesses or accesses hardware components on the device</a:t>
            </a:r>
          </a:p>
        </p:txBody>
      </p:sp>
    </p:spTree>
    <p:extLst>
      <p:ext uri="{BB962C8B-B14F-4D97-AF65-F5344CB8AC3E}">
        <p14:creationId xmlns:p14="http://schemas.microsoft.com/office/powerpoint/2010/main" val="48698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F7AE-AAA2-4566-856E-E43D1B60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7E00-9F9E-4467-9754-6F4CD260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Edward Snowden</a:t>
            </a:r>
          </a:p>
          <a:p>
            <a:pPr lvl="1"/>
            <a:r>
              <a:rPr lang="en-US" dirty="0"/>
              <a:t>Exposed NSA’s surveillance of American people</a:t>
            </a:r>
          </a:p>
          <a:p>
            <a:pPr lvl="1"/>
            <a:r>
              <a:rPr lang="en-US" dirty="0"/>
              <a:t>Has fled to Russia because of infamy and charges of treason</a:t>
            </a:r>
          </a:p>
          <a:p>
            <a:r>
              <a:rPr lang="en-US" dirty="0"/>
              <a:t>Wikileaks is anonymous</a:t>
            </a:r>
          </a:p>
          <a:p>
            <a:pPr lvl="1"/>
            <a:r>
              <a:rPr lang="en-US" dirty="0"/>
              <a:t>Used to expose U.S. actions in Afghanistan</a:t>
            </a:r>
          </a:p>
          <a:p>
            <a:pPr lvl="1"/>
            <a:r>
              <a:rPr lang="en-US" dirty="0"/>
              <a:t>CIA software and programs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CB3-C182-4BAA-8088-52966F7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3AAE-B3EB-4105-B5A0-1E47A163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are valuable to everyday life but are also vulnerable and dangerous</a:t>
            </a:r>
          </a:p>
          <a:p>
            <a:r>
              <a:rPr lang="en-US" dirty="0"/>
              <a:t>However, this doesn’t mean don’t use them</a:t>
            </a:r>
          </a:p>
          <a:p>
            <a:r>
              <a:rPr lang="en-US" dirty="0"/>
              <a:t>Use them, but wisely.</a:t>
            </a:r>
          </a:p>
        </p:txBody>
      </p:sp>
    </p:spTree>
    <p:extLst>
      <p:ext uri="{BB962C8B-B14F-4D97-AF65-F5344CB8AC3E}">
        <p14:creationId xmlns:p14="http://schemas.microsoft.com/office/powerpoint/2010/main" val="367111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6D1-6C61-4348-8645-F9D0533F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3D9D-F3CD-41CA-9126-B17F95C7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https://blog.hootsuite.com/facebook-pixel/</a:t>
            </a:r>
            <a:r>
              <a:rPr lang="en-US" dirty="0"/>
              <a:t> (source of pixel code)</a:t>
            </a:r>
          </a:p>
          <a:p>
            <a:r>
              <a:rPr lang="en-US" dirty="0"/>
              <a:t>businessinsider.com/china-social-credit-system-things-you-can-do-wrong-and-punishments-2018-4 (source of camera image)</a:t>
            </a:r>
          </a:p>
          <a:p>
            <a:r>
              <a:rPr lang="en-US" dirty="0">
                <a:hlinkClick r:id="rId3"/>
              </a:rPr>
              <a:t>https://www.technologyreview.com/2018/02/21/145300/serious-quantum-computers-are-finally-here-what-are-we-going-to-do-with-them/</a:t>
            </a:r>
            <a:r>
              <a:rPr lang="en-US" dirty="0"/>
              <a:t> (Quantum computer photo)</a:t>
            </a:r>
          </a:p>
          <a:p>
            <a:r>
              <a:rPr lang="en-US" dirty="0">
                <a:hlinkClick r:id="rId4"/>
              </a:rPr>
              <a:t>https://www.techradar.com/news/internet/wikileaks-8-biggest-leaks-in-its-history-911493/2</a:t>
            </a:r>
            <a:r>
              <a:rPr lang="en-US" dirty="0"/>
              <a:t> (Wikileaks Stories)</a:t>
            </a:r>
          </a:p>
          <a:p>
            <a:r>
              <a:rPr lang="en-US" dirty="0">
                <a:hlinkClick r:id="rId5"/>
              </a:rPr>
              <a:t>https://www.tomsguide.com/us/what-is-tor-faq,news-17754.html</a:t>
            </a:r>
            <a:r>
              <a:rPr lang="en-US" dirty="0"/>
              <a:t> (Tor Photo)</a:t>
            </a:r>
          </a:p>
        </p:txBody>
      </p:sp>
    </p:spTree>
    <p:extLst>
      <p:ext uri="{BB962C8B-B14F-4D97-AF65-F5344CB8AC3E}">
        <p14:creationId xmlns:p14="http://schemas.microsoft.com/office/powerpoint/2010/main" val="142782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BEFF-69B9-4D86-91C4-1E4C299B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A581-82CB-4A62-9CF5-9BFB29BB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Privacy Issues</a:t>
            </a:r>
          </a:p>
          <a:p>
            <a:r>
              <a:rPr lang="en-US" dirty="0"/>
              <a:t>Current Issues regarding privacy</a:t>
            </a:r>
          </a:p>
          <a:p>
            <a:r>
              <a:rPr lang="en-US" dirty="0"/>
              <a:t>Future issues</a:t>
            </a:r>
          </a:p>
          <a:p>
            <a:r>
              <a:rPr lang="en-US" dirty="0"/>
              <a:t>How to protect</a:t>
            </a:r>
          </a:p>
          <a:p>
            <a:r>
              <a:rPr lang="en-US" dirty="0"/>
              <a:t>What aspiring developers can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0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6AB-2E68-48C1-AA1B-86037848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Technology infringing on Privacy and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58B8-E3FD-4A15-9753-77BFBF84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Olmstead v. United States (1928)</a:t>
            </a:r>
          </a:p>
          <a:p>
            <a:pPr lvl="1"/>
            <a:r>
              <a:rPr lang="en-US" dirty="0"/>
              <a:t>Olmstead violated Prohibition laws and was selling massive amounts of alcohol making hundreds of thousands of dollars (millions in our time)</a:t>
            </a:r>
          </a:p>
          <a:p>
            <a:pPr lvl="1"/>
            <a:r>
              <a:rPr lang="en-US" dirty="0"/>
              <a:t>Federal Agents wiretapped the phone lines that lead into his building from buildings adjacent to it (no home invasion)</a:t>
            </a:r>
          </a:p>
          <a:p>
            <a:pPr lvl="1"/>
            <a:r>
              <a:rPr lang="en-US" dirty="0"/>
              <a:t>Recording many phone conversations and eventually brought him to court</a:t>
            </a:r>
          </a:p>
          <a:p>
            <a:pPr lvl="1"/>
            <a:r>
              <a:rPr lang="en-US" dirty="0"/>
              <a:t>Earlier court rulings were upheld that the agents were within their rights to wiretap.</a:t>
            </a:r>
          </a:p>
          <a:p>
            <a:r>
              <a:rPr lang="en-US" dirty="0"/>
              <a:t>Katz v. United States (1967)</a:t>
            </a:r>
          </a:p>
          <a:p>
            <a:pPr lvl="1"/>
            <a:r>
              <a:rPr lang="en-US" dirty="0"/>
              <a:t>Small listening devices planted on phone booth to listen to Katz’s conversations regarding illegal sports betting</a:t>
            </a:r>
          </a:p>
          <a:p>
            <a:pPr lvl="1"/>
            <a:r>
              <a:rPr lang="en-US" dirty="0"/>
              <a:t>Ruled against the federal agents who did this,  citing “expectation of privacy”</a:t>
            </a:r>
          </a:p>
          <a:p>
            <a:r>
              <a:rPr lang="en-US" dirty="0"/>
              <a:t>Kyllo v. United States (1992)</a:t>
            </a:r>
          </a:p>
          <a:p>
            <a:pPr lvl="1"/>
            <a:r>
              <a:rPr lang="en-US" dirty="0"/>
              <a:t>Federal agents used thermal imaging to determine </a:t>
            </a:r>
            <a:r>
              <a:rPr lang="en-US" dirty="0" err="1"/>
              <a:t>Kyllo’s</a:t>
            </a:r>
            <a:r>
              <a:rPr lang="en-US" dirty="0"/>
              <a:t> actions within his home</a:t>
            </a:r>
          </a:p>
          <a:p>
            <a:pPr lvl="1"/>
            <a:r>
              <a:rPr lang="en-US" dirty="0"/>
              <a:t>“Off-the-Wall” vs. “Through-the-Wall” and Public availability of equipment</a:t>
            </a:r>
          </a:p>
        </p:txBody>
      </p:sp>
    </p:spTree>
    <p:extLst>
      <p:ext uri="{BB962C8B-B14F-4D97-AF65-F5344CB8AC3E}">
        <p14:creationId xmlns:p14="http://schemas.microsoft.com/office/powerpoint/2010/main" val="7504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B9D9-2733-467A-85C7-A5904BFD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AC50-65EC-4D22-BDB6-A729582F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  <a:p>
            <a:pPr lvl="1"/>
            <a:r>
              <a:rPr lang="en-US" dirty="0"/>
              <a:t>Can be flown near windows to examine inside of home</a:t>
            </a:r>
          </a:p>
          <a:p>
            <a:r>
              <a:rPr lang="en-US" dirty="0"/>
              <a:t>Online Social Media Tracking</a:t>
            </a:r>
          </a:p>
          <a:p>
            <a:pPr lvl="1"/>
            <a:r>
              <a:rPr lang="en-US" dirty="0"/>
              <a:t>Facebook Pixel</a:t>
            </a:r>
          </a:p>
          <a:p>
            <a:pPr lvl="1"/>
            <a:r>
              <a:rPr lang="en-US" dirty="0"/>
              <a:t>Cookies</a:t>
            </a:r>
          </a:p>
          <a:p>
            <a:r>
              <a:rPr lang="en-US" dirty="0"/>
              <a:t>Security Cameras and surveillance states</a:t>
            </a:r>
          </a:p>
          <a:p>
            <a:pPr lvl="1"/>
            <a:r>
              <a:rPr lang="en-US" dirty="0"/>
              <a:t>U.K. and China have cameras nationwide.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5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4713-DD11-46CF-8164-2B07B0E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Pixel</a:t>
            </a:r>
          </a:p>
        </p:txBody>
      </p:sp>
      <p:pic>
        <p:nvPicPr>
          <p:cNvPr id="1026" name="Picture 2" descr="Facebook Pixel code">
            <a:extLst>
              <a:ext uri="{FF2B5EF4-FFF2-40B4-BE49-F238E27FC236}">
                <a16:creationId xmlns:a16="http://schemas.microsoft.com/office/drawing/2014/main" id="{63437FD1-98BD-4BBE-8208-C6998774F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05" y="2181225"/>
            <a:ext cx="4570189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15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B0D7-38BC-4567-82E1-8FD8ABED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Cameras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FE9F-3713-4116-AAE4-A34E7B7C63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329656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1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D66-034B-4493-8447-759E6FF5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Technologies, New privacy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023E-A282-40F4-B067-553B2301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Testing</a:t>
            </a:r>
          </a:p>
          <a:p>
            <a:pPr lvl="1"/>
            <a:r>
              <a:rPr lang="en-US" dirty="0"/>
              <a:t>There are no laws protecting your DNA</a:t>
            </a:r>
          </a:p>
          <a:p>
            <a:pPr lvl="1"/>
            <a:r>
              <a:rPr lang="en-US" dirty="0"/>
              <a:t>Insurance companies could buy your DNA and discriminate against you because of genetic tendencies toward diseases</a:t>
            </a:r>
          </a:p>
          <a:p>
            <a:r>
              <a:rPr lang="en-US" dirty="0"/>
              <a:t>Self-Driving Cars</a:t>
            </a:r>
          </a:p>
          <a:p>
            <a:pPr lvl="1"/>
            <a:r>
              <a:rPr lang="en-US" dirty="0"/>
              <a:t>Data and GPS info</a:t>
            </a:r>
          </a:p>
          <a:p>
            <a:pPr lvl="1"/>
            <a:r>
              <a:rPr lang="en-US" dirty="0"/>
              <a:t>How cars collect info of world around them</a:t>
            </a:r>
          </a:p>
          <a:p>
            <a:r>
              <a:rPr lang="en-US" dirty="0"/>
              <a:t>Quantum Computers</a:t>
            </a:r>
          </a:p>
          <a:p>
            <a:pPr lvl="1"/>
            <a:r>
              <a:rPr lang="en-US" dirty="0"/>
              <a:t>The end of encryption</a:t>
            </a:r>
          </a:p>
        </p:txBody>
      </p:sp>
    </p:spTree>
    <p:extLst>
      <p:ext uri="{BB962C8B-B14F-4D97-AF65-F5344CB8AC3E}">
        <p14:creationId xmlns:p14="http://schemas.microsoft.com/office/powerpoint/2010/main" val="164540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76-F33C-40F2-9F76-8C661930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5C21C6-765A-4A9C-BD64-C3165AECE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321" y="2181225"/>
            <a:ext cx="5517357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0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71DB-3E4F-4274-9DDF-CD7DF01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and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FB0F-56BE-47F1-B188-24DD83CE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legally proactive</a:t>
            </a:r>
          </a:p>
          <a:p>
            <a:pPr lvl="1"/>
            <a:r>
              <a:rPr lang="en-US" dirty="0"/>
              <a:t>Talk to your senator</a:t>
            </a:r>
          </a:p>
          <a:p>
            <a:pPr lvl="1"/>
            <a:r>
              <a:rPr lang="en-US" dirty="0"/>
              <a:t>Form petitions</a:t>
            </a:r>
          </a:p>
          <a:p>
            <a:r>
              <a:rPr lang="en-US" dirty="0"/>
              <a:t>Be aware</a:t>
            </a:r>
          </a:p>
          <a:p>
            <a:pPr lvl="1"/>
            <a:r>
              <a:rPr lang="en-US" dirty="0"/>
              <a:t>Understanding the risk you are at makes you more capable of defending yourself from online threats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By blocking ads, you deter ads and the collection of data</a:t>
            </a:r>
          </a:p>
          <a:p>
            <a:pPr lvl="1"/>
            <a:r>
              <a:rPr lang="en-US" dirty="0"/>
              <a:t>Ad blockers</a:t>
            </a:r>
          </a:p>
          <a:p>
            <a:pPr lvl="1"/>
            <a:r>
              <a:rPr lang="en-US" dirty="0"/>
              <a:t>Brave, </a:t>
            </a:r>
            <a:r>
              <a:rPr lang="en-US" dirty="0" err="1"/>
              <a:t>FireFox</a:t>
            </a:r>
            <a:r>
              <a:rPr lang="en-US" dirty="0"/>
              <a:t>, Tor</a:t>
            </a:r>
          </a:p>
          <a:p>
            <a:pPr lvl="1"/>
            <a:r>
              <a:rPr lang="en-US" dirty="0"/>
              <a:t>Operating Systems (Kali/Tails)</a:t>
            </a:r>
          </a:p>
          <a:p>
            <a:pPr lvl="1"/>
            <a:r>
              <a:rPr lang="en-US" dirty="0"/>
              <a:t>Abstinence</a:t>
            </a:r>
          </a:p>
        </p:txBody>
      </p:sp>
    </p:spTree>
    <p:extLst>
      <p:ext uri="{BB962C8B-B14F-4D97-AF65-F5344CB8AC3E}">
        <p14:creationId xmlns:p14="http://schemas.microsoft.com/office/powerpoint/2010/main" val="22037679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660</TotalTime>
  <Words>625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Privacy and Technology</vt:lpstr>
      <vt:lpstr>Content</vt:lpstr>
      <vt:lpstr>History of Technology infringing on Privacy and rights</vt:lpstr>
      <vt:lpstr>Current issues</vt:lpstr>
      <vt:lpstr>Facebook Pixel</vt:lpstr>
      <vt:lpstr>Chinese Cameras</vt:lpstr>
      <vt:lpstr>New Technologies, New privacy risks</vt:lpstr>
      <vt:lpstr>Quantum Computer</vt:lpstr>
      <vt:lpstr>Prevention and Protection</vt:lpstr>
      <vt:lpstr>The Onion Router (TOR)</vt:lpstr>
      <vt:lpstr>Tails and BRave</vt:lpstr>
      <vt:lpstr>Software developer standpoint</vt:lpstr>
      <vt:lpstr>WikiLeaks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Emerging Technologies</dc:title>
  <dc:creator>Levi George</dc:creator>
  <cp:lastModifiedBy>Levi George</cp:lastModifiedBy>
  <cp:revision>27</cp:revision>
  <dcterms:created xsi:type="dcterms:W3CDTF">2020-11-19T06:24:09Z</dcterms:created>
  <dcterms:modified xsi:type="dcterms:W3CDTF">2020-11-22T07:17:14Z</dcterms:modified>
</cp:coreProperties>
</file>