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6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63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36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557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6039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994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163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983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388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10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42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31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57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04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29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45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2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44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5D830AC-3801-4630-8731-969EDA8E72B3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6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escola.com/comunicacao/comunicacao-verb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Qr32q8RPB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dy3gfTdb9j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A8A839C5-2F47-4152-9B19-042353B3A8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7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12698" y="0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7292CB-B251-4DB8-A616-5CF5B7EF8F7A}"/>
              </a:ext>
            </a:extLst>
          </p:cNvPr>
          <p:cNvSpPr txBox="1"/>
          <p:nvPr/>
        </p:nvSpPr>
        <p:spPr>
          <a:xfrm>
            <a:off x="406020" y="299829"/>
            <a:ext cx="62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Como falar bem ao telefone com </a:t>
            </a:r>
            <a:r>
              <a:rPr lang="pt-BR" sz="2000" b="1" i="1" kern="1800" dirty="0">
                <a:latin typeface="Arial" panose="020B0604020202020204" pitchFamily="34" charset="0"/>
                <a:ea typeface="Times New Roman" panose="02020603050405020304" pitchFamily="18" charset="0"/>
              </a:rPr>
              <a:t>usuário.</a:t>
            </a:r>
            <a:endParaRPr lang="pt-BR" sz="2000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78681D-BE4E-4B12-BA2C-F7277A4F226F}"/>
              </a:ext>
            </a:extLst>
          </p:cNvPr>
          <p:cNvSpPr txBox="1"/>
          <p:nvPr/>
        </p:nvSpPr>
        <p:spPr>
          <a:xfrm>
            <a:off x="361426" y="1192596"/>
            <a:ext cx="10556334" cy="3609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pt-BR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4. Use o nome do usuário durante a ligação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Usar o nome do usuário durante uma chamada telefônica vai contribuir para criar um vínculo com ele. 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Evite usar apenas termos como “senhora” e “senhor”. Todo mundo gosta de ser tratado pelo nome.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Repetir o nome do usuário durante a ligação faz com que ele sinta que é importante para a organização e que o atendimento oferecido é voltado para ele e não uma comunicação padrão que é repetida milhares de vezes para dezenas de outros consumidores. 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21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12698" y="0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7292CB-B251-4DB8-A616-5CF5B7EF8F7A}"/>
              </a:ext>
            </a:extLst>
          </p:cNvPr>
          <p:cNvSpPr txBox="1"/>
          <p:nvPr/>
        </p:nvSpPr>
        <p:spPr>
          <a:xfrm>
            <a:off x="406020" y="299829"/>
            <a:ext cx="62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Como falar bem ao telefone com </a:t>
            </a:r>
            <a:r>
              <a:rPr lang="pt-BR" sz="2000" b="1" i="1" kern="1800" dirty="0">
                <a:latin typeface="Arial" panose="020B0604020202020204" pitchFamily="34" charset="0"/>
                <a:ea typeface="Times New Roman" panose="02020603050405020304" pitchFamily="18" charset="0"/>
              </a:rPr>
              <a:t>usuário.</a:t>
            </a:r>
            <a:endParaRPr lang="pt-BR" sz="2000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78681D-BE4E-4B12-BA2C-F7277A4F226F}"/>
              </a:ext>
            </a:extLst>
          </p:cNvPr>
          <p:cNvSpPr txBox="1"/>
          <p:nvPr/>
        </p:nvSpPr>
        <p:spPr>
          <a:xfrm>
            <a:off x="361426" y="1192596"/>
            <a:ext cx="10556334" cy="4526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BR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5. Não use termos que sugerem intimidade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Querida, meu amor, flor, meu bem, são alguns exemplos de termos que devem ser cortados do seu vocabulário profissional.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 personalização da comunicação e a necessidade de criação de vínculo entre os analistas da empresa e os usuários não deve passar pelo uso de termos que sugerem intimidade. 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Não é fofo, não é educado e não é gentil. Principalmente, não é profissional!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Tratar usuários com gentileza e atenção não deve ser confundido com a criação de uma intimidade que não existe. 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Inclusive muitos usuários podem sentir um tom de ironia com esse tipo de tratamento. 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6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12698" y="0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7292CB-B251-4DB8-A616-5CF5B7EF8F7A}"/>
              </a:ext>
            </a:extLst>
          </p:cNvPr>
          <p:cNvSpPr txBox="1"/>
          <p:nvPr/>
        </p:nvSpPr>
        <p:spPr>
          <a:xfrm>
            <a:off x="406020" y="299829"/>
            <a:ext cx="62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Como falar bem ao telefone com </a:t>
            </a:r>
            <a:r>
              <a:rPr lang="pt-BR" sz="2000" b="1" i="1" kern="1800" dirty="0">
                <a:latin typeface="Arial" panose="020B0604020202020204" pitchFamily="34" charset="0"/>
                <a:ea typeface="Times New Roman" panose="02020603050405020304" pitchFamily="18" charset="0"/>
              </a:rPr>
              <a:t>usuário.</a:t>
            </a:r>
            <a:endParaRPr lang="pt-BR" sz="2000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78681D-BE4E-4B12-BA2C-F7277A4F226F}"/>
              </a:ext>
            </a:extLst>
          </p:cNvPr>
          <p:cNvSpPr txBox="1"/>
          <p:nvPr/>
        </p:nvSpPr>
        <p:spPr>
          <a:xfrm>
            <a:off x="361426" y="1192596"/>
            <a:ext cx="10556334" cy="4839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BR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6. Demonstre empatia pelo usuário durante a ligação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Basicamente, empatia é saber se colocar no lugar do outro para tentar compreender o que ele pensa ou sente.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Nesse sentido, uma das principais dicas de atendimento telefônico e que não poderia ficar de fora é  praticar a </a:t>
            </a:r>
            <a:r>
              <a:rPr lang="pt-BR" b="1" i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comunicação empática 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com o usuário.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 pessoa que está do outro lado da linha precisa se sentir compreendida e perceber que você, analista, se importa com o que ela tem a dizer e está disposto a ajudá-la.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Uma das formas de demonstrar empatia desde o primeiro segundo de conversa é usar um tom de voz amigável e animado, sempre mantendo o profissionalismo. Coloque energia na sua voz para que o usuário se sinta acolhido e confortável ao falar com você. 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1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12698" y="0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7292CB-B251-4DB8-A616-5CF5B7EF8F7A}"/>
              </a:ext>
            </a:extLst>
          </p:cNvPr>
          <p:cNvSpPr txBox="1"/>
          <p:nvPr/>
        </p:nvSpPr>
        <p:spPr>
          <a:xfrm>
            <a:off x="406020" y="299829"/>
            <a:ext cx="62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Como falar bem ao telefone com </a:t>
            </a:r>
            <a:r>
              <a:rPr lang="pt-BR" sz="2000" b="1" i="1" kern="1800" dirty="0">
                <a:latin typeface="Arial" panose="020B0604020202020204" pitchFamily="34" charset="0"/>
                <a:ea typeface="Times New Roman" panose="02020603050405020304" pitchFamily="18" charset="0"/>
              </a:rPr>
              <a:t>usuário.</a:t>
            </a:r>
            <a:endParaRPr lang="pt-BR" sz="2000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78681D-BE4E-4B12-BA2C-F7277A4F226F}"/>
              </a:ext>
            </a:extLst>
          </p:cNvPr>
          <p:cNvSpPr txBox="1"/>
          <p:nvPr/>
        </p:nvSpPr>
        <p:spPr>
          <a:xfrm>
            <a:off x="291220" y="1318769"/>
            <a:ext cx="11634956" cy="422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BR" sz="1750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7. Adote um tom de voz adequado e tenha uma boa dicção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75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Uma das regras do atendimento por telefone que não pode deixar de ser seguida se refere ao tom de voz e à dicção do analista.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75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Não há como falar bem ao telefone com usuário se a pronúncia das palavras for de difícil compreensão e o ritmo da fala for muito acelerado ou demasiadamente pausado. Além disso, falar muito baixo ou muito alto também não é indicado.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75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Junto com o tom de voz e a dicção é vital estar atento à velocidade usada para transmitir uma mensagem. Ajuste essa velocidade para evitar falar muito rápido. Fale pausadamente e dívida o conteúdo para que fique mais fácil organizar o raciocínio. 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658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12698" y="0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7292CB-B251-4DB8-A616-5CF5B7EF8F7A}"/>
              </a:ext>
            </a:extLst>
          </p:cNvPr>
          <p:cNvSpPr txBox="1"/>
          <p:nvPr/>
        </p:nvSpPr>
        <p:spPr>
          <a:xfrm>
            <a:off x="406020" y="299829"/>
            <a:ext cx="62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Como falar bem ao telefone com </a:t>
            </a:r>
            <a:r>
              <a:rPr lang="pt-BR" sz="2000" b="1" i="1" kern="1800" dirty="0">
                <a:latin typeface="Arial" panose="020B0604020202020204" pitchFamily="34" charset="0"/>
                <a:ea typeface="Times New Roman" panose="02020603050405020304" pitchFamily="18" charset="0"/>
              </a:rPr>
              <a:t>usuário.</a:t>
            </a:r>
            <a:endParaRPr lang="pt-BR" sz="2000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78681D-BE4E-4B12-BA2C-F7277A4F226F}"/>
              </a:ext>
            </a:extLst>
          </p:cNvPr>
          <p:cNvSpPr txBox="1"/>
          <p:nvPr/>
        </p:nvSpPr>
        <p:spPr>
          <a:xfrm>
            <a:off x="276934" y="1448606"/>
            <a:ext cx="11634956" cy="3412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BR" sz="1750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7. Adote um tom de voz adequado e tenha uma boa dicção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pt-BR" sz="1750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75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Montar um passo a passo, dividindo etapa por etapa do que o usuário precisa fazer e da informação que você precisa passar, vai contribuir para que você organize sua linha de pensamento, estruture o conteúdo e fale com clareza, sem correr e sem deixar nada para trás. 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75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Faça pausas naturais na sua fala para que o conteúdo fique mais organizado e dividido e para que seja possível entender o início, meio e fim de uma informação. 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6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25396" y="-9256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7292CB-B251-4DB8-A616-5CF5B7EF8F7A}"/>
              </a:ext>
            </a:extLst>
          </p:cNvPr>
          <p:cNvSpPr txBox="1"/>
          <p:nvPr/>
        </p:nvSpPr>
        <p:spPr>
          <a:xfrm>
            <a:off x="406020" y="299829"/>
            <a:ext cx="62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Como falar bem ao telefone com </a:t>
            </a:r>
            <a:r>
              <a:rPr lang="pt-BR" sz="2000" b="1" i="1" kern="1800" dirty="0">
                <a:latin typeface="Arial" panose="020B0604020202020204" pitchFamily="34" charset="0"/>
                <a:ea typeface="Times New Roman" panose="02020603050405020304" pitchFamily="18" charset="0"/>
              </a:rPr>
              <a:t>usuário.</a:t>
            </a:r>
            <a:endParaRPr lang="pt-BR" sz="2000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78681D-BE4E-4B12-BA2C-F7277A4F226F}"/>
              </a:ext>
            </a:extLst>
          </p:cNvPr>
          <p:cNvSpPr txBox="1"/>
          <p:nvPr/>
        </p:nvSpPr>
        <p:spPr>
          <a:xfrm>
            <a:off x="291220" y="931499"/>
            <a:ext cx="11634956" cy="333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pt-BR" sz="1800" dirty="0">
                <a:solidFill>
                  <a:srgbClr val="17494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BR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8. Atente-se ao vocabulário utilizado na conversa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Também configura entre as regras do atendimento por telefone atentar-se ao vocabulário utilizado durante a conversa com o usuário.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Escolha usar palavras que facilitem a compreensão do usuário. Evite usar gírias, vícios de linguagem e </a:t>
            </a: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cacofonias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. 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Não há necessidade de adotar um vocabulário muito rebuscado. Seja claro, simples e direto.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673E96A-2080-48C6-B964-14923CBCEBC7}"/>
              </a:ext>
            </a:extLst>
          </p:cNvPr>
          <p:cNvSpPr txBox="1"/>
          <p:nvPr/>
        </p:nvSpPr>
        <p:spPr>
          <a:xfrm>
            <a:off x="264237" y="6134990"/>
            <a:ext cx="11926176" cy="61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400" dirty="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pt-BR" sz="1000" dirty="0">
                <a:latin typeface="Arial" panose="020B0604020202020204" pitchFamily="34" charset="0"/>
                <a:cs typeface="Times New Roman" panose="02020603050405020304" pitchFamily="18" charset="0"/>
              </a:rPr>
              <a:t>Cacofonia diz respeito à produção de sons desagradáveis que podem causar estranhamento aos ouvintes. Esse fenômeno pode ser classificado como um vício de fala e, de acordo com a gramática normativa, deve ser evitado, a fim de que a comunicação seja estabelecida com o mínimo possível de ruído.)</a:t>
            </a:r>
          </a:p>
        </p:txBody>
      </p:sp>
    </p:spTree>
    <p:extLst>
      <p:ext uri="{BB962C8B-B14F-4D97-AF65-F5344CB8AC3E}">
        <p14:creationId xmlns:p14="http://schemas.microsoft.com/office/powerpoint/2010/main" val="4222109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25396" y="-9256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7292CB-B251-4DB8-A616-5CF5B7EF8F7A}"/>
              </a:ext>
            </a:extLst>
          </p:cNvPr>
          <p:cNvSpPr txBox="1"/>
          <p:nvPr/>
        </p:nvSpPr>
        <p:spPr>
          <a:xfrm>
            <a:off x="406020" y="299829"/>
            <a:ext cx="62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Como falar bem ao telefone com </a:t>
            </a:r>
            <a:r>
              <a:rPr lang="pt-BR" sz="2000" b="1" i="1" kern="1800" dirty="0">
                <a:latin typeface="Arial" panose="020B0604020202020204" pitchFamily="34" charset="0"/>
                <a:ea typeface="Times New Roman" panose="02020603050405020304" pitchFamily="18" charset="0"/>
              </a:rPr>
              <a:t>usuário.</a:t>
            </a:r>
            <a:endParaRPr lang="pt-BR" sz="2000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78681D-BE4E-4B12-BA2C-F7277A4F226F}"/>
              </a:ext>
            </a:extLst>
          </p:cNvPr>
          <p:cNvSpPr txBox="1"/>
          <p:nvPr/>
        </p:nvSpPr>
        <p:spPr>
          <a:xfrm>
            <a:off x="406020" y="1134645"/>
            <a:ext cx="11316874" cy="3489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BR" sz="1800" dirty="0">
                <a:solidFill>
                  <a:srgbClr val="17494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pt-BR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9. Não deixe o usuário esperando por muito tempo na linha.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Encerrando nossas dicas de como falar bem ao telefone com usuário, evite deixá-lo esperando por muito tempo na linha.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Pode acontecer de você precisar fazer uma consulta no sistema ou esclarecer alguma dúvida com alguém de outro departamento. Nesse caso, seja o mais ágil possível.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Fazer com que o usuário espere na linha por muito tempo o deixará irritado e insatisfeito. Sinalize o que está fazendo, para que ele saiba que você está se esforçando para ajudá-lo, mesmo que em silêncio.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12698" y="-17681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7292CB-B251-4DB8-A616-5CF5B7EF8F7A}"/>
              </a:ext>
            </a:extLst>
          </p:cNvPr>
          <p:cNvSpPr txBox="1"/>
          <p:nvPr/>
        </p:nvSpPr>
        <p:spPr>
          <a:xfrm>
            <a:off x="406020" y="299829"/>
            <a:ext cx="62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kern="1800">
                <a:latin typeface="Arial" panose="020B0604020202020204" pitchFamily="34" charset="0"/>
              </a:rPr>
              <a:t>Gerundismo.</a:t>
            </a:r>
            <a:endParaRPr lang="pt-BR" sz="2000" b="1" i="1" kern="1800" dirty="0">
              <a:latin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78681D-BE4E-4B12-BA2C-F7277A4F226F}"/>
              </a:ext>
            </a:extLst>
          </p:cNvPr>
          <p:cNvSpPr txBox="1"/>
          <p:nvPr/>
        </p:nvSpPr>
        <p:spPr>
          <a:xfrm>
            <a:off x="406020" y="1134645"/>
            <a:ext cx="11316874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pt-BR" sz="1800" dirty="0">
                <a:solidFill>
                  <a:srgbClr val="17494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 gerundismo é o uso inadequado do gerúndio e se tornou um vício de linguagem. Ele apareceu por conta de traduções ruins da língua inglesa e pelo uso corriqueiro e demasiado, prejudicando a comunicação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verbal e escrita da forma correta do Gerúndio. O gerundismo dá a ideia de um futuro em andamento, uma ação duradoura que não será finalizada nunca; já o gerúndio usado na forma adequada, dá ideia de uma ação em andamento.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B039AFD-B6FE-4213-8871-0B31DE979AA7}"/>
              </a:ext>
            </a:extLst>
          </p:cNvPr>
          <p:cNvSpPr txBox="1"/>
          <p:nvPr/>
        </p:nvSpPr>
        <p:spPr>
          <a:xfrm>
            <a:off x="530488" y="3426780"/>
            <a:ext cx="973958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i="0" dirty="0">
                <a:effectLst/>
                <a:latin typeface="Lucida Grande"/>
              </a:rPr>
              <a:t>Exemplos de Gerundismo que não devem ser utilizados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:</a:t>
            </a:r>
          </a:p>
          <a:p>
            <a:pPr algn="just"/>
            <a:endParaRPr lang="pt-BR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Eu </a:t>
            </a:r>
            <a:r>
              <a:rPr lang="pt-BR" b="1" i="0" u="sng" dirty="0">
                <a:solidFill>
                  <a:srgbClr val="000000"/>
                </a:solidFill>
                <a:effectLst/>
                <a:latin typeface="Lucida Grande"/>
              </a:rPr>
              <a:t>vou estar anotando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b="1" i="0" u="sng" dirty="0">
                <a:solidFill>
                  <a:srgbClr val="000000"/>
                </a:solidFill>
                <a:effectLst/>
                <a:latin typeface="Lucida Grande"/>
              </a:rPr>
              <a:t>Vou estar ligando</a:t>
            </a:r>
            <a:r>
              <a:rPr lang="pt-BR" b="1" i="0" dirty="0">
                <a:solidFill>
                  <a:srgbClr val="000000"/>
                </a:solidFill>
                <a:effectLst/>
                <a:latin typeface="Lucida Grande"/>
              </a:rPr>
              <a:t> 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para a médica.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b="1" i="0" u="sng" dirty="0">
                <a:solidFill>
                  <a:srgbClr val="000000"/>
                </a:solidFill>
                <a:effectLst/>
                <a:latin typeface="Lucida Grande"/>
              </a:rPr>
              <a:t>Vou estar providenciando</a:t>
            </a:r>
            <a:r>
              <a:rPr lang="pt-BR" b="1" i="0" dirty="0">
                <a:solidFill>
                  <a:srgbClr val="000000"/>
                </a:solidFill>
                <a:effectLst/>
                <a:latin typeface="Lucida Grande"/>
              </a:rPr>
              <a:t> 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os documentos.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Em que </a:t>
            </a:r>
            <a:r>
              <a:rPr lang="pt-BR" b="1" i="0" u="sng" dirty="0">
                <a:solidFill>
                  <a:srgbClr val="000000"/>
                </a:solidFill>
                <a:effectLst/>
                <a:latin typeface="Lucida Grande"/>
              </a:rPr>
              <a:t>poderia estar ajudando</a:t>
            </a:r>
            <a:r>
              <a:rPr lang="pt-BR" b="0" i="0" u="sng" dirty="0">
                <a:solidFill>
                  <a:srgbClr val="000000"/>
                </a:solidFill>
                <a:effectLst/>
                <a:latin typeface="Lucida Grande"/>
              </a:rPr>
              <a:t>?</a:t>
            </a:r>
            <a:endParaRPr lang="pt-BR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O senhor vai </a:t>
            </a:r>
            <a:r>
              <a:rPr lang="pt-BR" b="1" i="0" u="sng" dirty="0">
                <a:solidFill>
                  <a:srgbClr val="000000"/>
                </a:solidFill>
                <a:effectLst/>
                <a:latin typeface="Lucida Grande"/>
              </a:rPr>
              <a:t>ter que estar esperando</a:t>
            </a:r>
            <a:r>
              <a:rPr lang="pt-BR" b="0" i="0" u="sng" dirty="0">
                <a:solidFill>
                  <a:srgbClr val="000000"/>
                </a:solidFill>
                <a:effectLst/>
                <a:latin typeface="Lucida Grande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O senhor</a:t>
            </a:r>
            <a:r>
              <a:rPr lang="pt-BR" b="0" i="0" u="sng" dirty="0">
                <a:solidFill>
                  <a:srgbClr val="000000"/>
                </a:solidFill>
                <a:effectLst/>
                <a:latin typeface="Lucida Grande"/>
              </a:rPr>
              <a:t> </a:t>
            </a:r>
            <a:r>
              <a:rPr lang="pt-BR" b="1" i="0" u="sng" dirty="0">
                <a:solidFill>
                  <a:srgbClr val="000000"/>
                </a:solidFill>
                <a:effectLst/>
                <a:latin typeface="Lucida Grande"/>
              </a:rPr>
              <a:t>pode estar esperando</a:t>
            </a:r>
            <a:r>
              <a:rPr lang="pt-BR" b="1" i="0" dirty="0">
                <a:solidFill>
                  <a:srgbClr val="000000"/>
                </a:solidFill>
                <a:effectLst/>
                <a:latin typeface="Lucida Grande"/>
              </a:rPr>
              <a:t> 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que </a:t>
            </a:r>
            <a:r>
              <a:rPr lang="pt-BR" b="1" i="0" u="sng" dirty="0">
                <a:solidFill>
                  <a:srgbClr val="000000"/>
                </a:solidFill>
                <a:effectLst/>
                <a:latin typeface="Lucida Grande"/>
              </a:rPr>
              <a:t>vamos estar entregando</a:t>
            </a:r>
            <a:r>
              <a:rPr lang="pt-BR" b="1" i="0" dirty="0">
                <a:solidFill>
                  <a:srgbClr val="000000"/>
                </a:solidFill>
                <a:effectLst/>
                <a:latin typeface="Lucida Grande"/>
              </a:rPr>
              <a:t> 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a sua guitarra.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b="1" i="0" u="sng" dirty="0">
                <a:solidFill>
                  <a:srgbClr val="000000"/>
                </a:solidFill>
                <a:effectLst/>
                <a:latin typeface="Lucida Grande"/>
              </a:rPr>
              <a:t>Podendo estar ligando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, falo com você.</a:t>
            </a:r>
          </a:p>
          <a:p>
            <a:pPr algn="just"/>
            <a:endParaRPr lang="pt-BR" b="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325602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63875" y="99015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7292CB-B251-4DB8-A616-5CF5B7EF8F7A}"/>
              </a:ext>
            </a:extLst>
          </p:cNvPr>
          <p:cNvSpPr txBox="1"/>
          <p:nvPr/>
        </p:nvSpPr>
        <p:spPr>
          <a:xfrm>
            <a:off x="406020" y="299829"/>
            <a:ext cx="62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kern="1800">
                <a:latin typeface="Arial" panose="020B0604020202020204" pitchFamily="34" charset="0"/>
              </a:rPr>
              <a:t>Gerundismo.</a:t>
            </a:r>
            <a:endParaRPr lang="pt-BR" sz="2000" b="1" i="1" kern="1800" dirty="0">
              <a:latin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78681D-BE4E-4B12-BA2C-F7277A4F226F}"/>
              </a:ext>
            </a:extLst>
          </p:cNvPr>
          <p:cNvSpPr txBox="1"/>
          <p:nvPr/>
        </p:nvSpPr>
        <p:spPr>
          <a:xfrm>
            <a:off x="435975" y="1065248"/>
            <a:ext cx="11316874" cy="2144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pt-BR" sz="1800" dirty="0">
                <a:solidFill>
                  <a:srgbClr val="17494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erúndio empregado na forma correta é quando ele expressa uma ação que ocorrerá durante outro processo e que terá determinada duração. 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 gerúndio pode e deve ser empregado, não é errado o uso dele; porém ele deve ser usado para expressar uma ação em curso ou uma ação simultânea a outra. Para evitar o gerundismo é fundamental que saibamos a forma correta de empregar o gerúndio nas frases. Simplificar a frase é sempre a melhor saída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B039AFD-B6FE-4213-8871-0B31DE979AA7}"/>
              </a:ext>
            </a:extLst>
          </p:cNvPr>
          <p:cNvSpPr txBox="1"/>
          <p:nvPr/>
        </p:nvSpPr>
        <p:spPr>
          <a:xfrm>
            <a:off x="498394" y="3760890"/>
            <a:ext cx="67317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i="0" dirty="0">
                <a:effectLst/>
                <a:latin typeface="Lucida Grande"/>
              </a:rPr>
              <a:t>Exemplos de Gerundismo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:</a:t>
            </a:r>
          </a:p>
          <a:p>
            <a:pPr algn="just"/>
            <a:endParaRPr lang="pt-BR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Não vá em casa nessa hora, porque eu </a:t>
            </a:r>
            <a:r>
              <a:rPr lang="pt-BR" b="1" i="0" u="sng" dirty="0">
                <a:solidFill>
                  <a:srgbClr val="000000"/>
                </a:solidFill>
                <a:effectLst/>
                <a:latin typeface="Lucida Grande"/>
              </a:rPr>
              <a:t>vou estar estudando</a:t>
            </a:r>
            <a:r>
              <a:rPr lang="pt-BR" b="1" i="0" dirty="0">
                <a:solidFill>
                  <a:srgbClr val="000000"/>
                </a:solidFill>
                <a:effectLst/>
                <a:latin typeface="Lucida Grande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Amanda </a:t>
            </a:r>
            <a:r>
              <a:rPr lang="pt-BR" b="1" i="0" u="sng" dirty="0">
                <a:solidFill>
                  <a:srgbClr val="000000"/>
                </a:solidFill>
                <a:effectLst/>
                <a:latin typeface="Lucida Grande"/>
              </a:rPr>
              <a:t>vai estar dormindo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, até amanhã.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Danilo </a:t>
            </a:r>
            <a:r>
              <a:rPr lang="pt-BR" b="1" i="0" u="sng" dirty="0">
                <a:solidFill>
                  <a:srgbClr val="000000"/>
                </a:solidFill>
                <a:effectLst/>
                <a:latin typeface="Lucida Grande"/>
              </a:rPr>
              <a:t>vai estar trabalhando</a:t>
            </a:r>
            <a:r>
              <a:rPr lang="pt-BR" b="1" i="0" dirty="0">
                <a:solidFill>
                  <a:srgbClr val="000000"/>
                </a:solidFill>
                <a:effectLst/>
                <a:latin typeface="Lucida Grande"/>
              </a:rPr>
              <a:t> 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até o final de semana.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Os preços </a:t>
            </a:r>
            <a:r>
              <a:rPr lang="pt-BR" b="1" i="0" u="sng" dirty="0">
                <a:solidFill>
                  <a:srgbClr val="000000"/>
                </a:solidFill>
                <a:effectLst/>
                <a:latin typeface="Lucida Grande"/>
              </a:rPr>
              <a:t>estão subindo</a:t>
            </a:r>
            <a:r>
              <a:rPr lang="pt-BR" b="1" i="0" dirty="0">
                <a:solidFill>
                  <a:srgbClr val="000000"/>
                </a:solidFill>
                <a:effectLst/>
                <a:latin typeface="Lucida Grande"/>
              </a:rPr>
              <a:t> 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todos os dias.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b="0" i="1" dirty="0">
                <a:solidFill>
                  <a:srgbClr val="000000"/>
                </a:solidFill>
                <a:effectLst/>
                <a:latin typeface="Lucida Grande"/>
              </a:rPr>
              <a:t>O senhor espere que entregaremos a sua guitarra.</a:t>
            </a:r>
            <a:endParaRPr lang="pt-BR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b="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801705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63875" y="99015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7292CB-B251-4DB8-A616-5CF5B7EF8F7A}"/>
              </a:ext>
            </a:extLst>
          </p:cNvPr>
          <p:cNvSpPr txBox="1"/>
          <p:nvPr/>
        </p:nvSpPr>
        <p:spPr>
          <a:xfrm>
            <a:off x="406020" y="299829"/>
            <a:ext cx="62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kern="1800" dirty="0">
                <a:latin typeface="Arial" panose="020B0604020202020204" pitchFamily="34" charset="0"/>
              </a:rPr>
              <a:t>O que são perguntas abertas e fechadas?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78681D-BE4E-4B12-BA2C-F7277A4F226F}"/>
              </a:ext>
            </a:extLst>
          </p:cNvPr>
          <p:cNvSpPr txBox="1"/>
          <p:nvPr/>
        </p:nvSpPr>
        <p:spPr>
          <a:xfrm>
            <a:off x="435975" y="1065248"/>
            <a:ext cx="11316874" cy="2905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pt-BR" sz="1800" dirty="0">
                <a:solidFill>
                  <a:srgbClr val="17494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As perguntas fechadas são aquelas respondidas com mais precisão e, normalmente, são ditas com poucas palavras. “Sim” e “Não” são alguns dos exemplos característicos. Já as perguntas abertas levam às respostas amplas, promovendo maior flexibilidade para o alcance dos dados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As perguntas abertas são parte da abordagem e  são usadas para conhecer melhor o usuário.</a:t>
            </a:r>
          </a:p>
          <a:p>
            <a:pPr fontAlgn="base">
              <a:lnSpc>
                <a:spcPct val="150000"/>
              </a:lnSpc>
              <a:spcAft>
                <a:spcPts val="192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São perguntas investigativas, usadas para fazer o usuário falar mais sobre seu problema/dificuldade.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5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E92DD8A8-34D4-4675-9C5F-10D281EBF276}"/>
              </a:ext>
            </a:extLst>
          </p:cNvPr>
          <p:cNvGrpSpPr/>
          <p:nvPr/>
        </p:nvGrpSpPr>
        <p:grpSpPr>
          <a:xfrm>
            <a:off x="273005" y="295421"/>
            <a:ext cx="3457169" cy="1351948"/>
            <a:chOff x="299711" y="2538974"/>
            <a:chExt cx="2592877" cy="1013961"/>
          </a:xfrm>
        </p:grpSpPr>
        <p:pic>
          <p:nvPicPr>
            <p:cNvPr id="8" name="Imagem 7" descr="PRODESP-nova-marca-GOVERNO-branco.png">
              <a:extLst>
                <a:ext uri="{FF2B5EF4-FFF2-40B4-BE49-F238E27FC236}">
                  <a16:creationId xmlns:a16="http://schemas.microsoft.com/office/drawing/2014/main" id="{707C0C52-3418-4A23-84A8-6B8EB35C7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r="52812" b="12441"/>
            <a:stretch>
              <a:fillRect/>
            </a:stretch>
          </p:blipFill>
          <p:spPr>
            <a:xfrm>
              <a:off x="299711" y="2538974"/>
              <a:ext cx="2592877" cy="1013961"/>
            </a:xfrm>
            <a:prstGeom prst="rect">
              <a:avLst/>
            </a:prstGeom>
          </p:spPr>
        </p:pic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20B9EBAC-96AD-47C4-843D-95ADA62DFD48}"/>
                </a:ext>
              </a:extLst>
            </p:cNvPr>
            <p:cNvSpPr/>
            <p:nvPr/>
          </p:nvSpPr>
          <p:spPr>
            <a:xfrm>
              <a:off x="2650516" y="3160449"/>
              <a:ext cx="79899" cy="79899"/>
            </a:xfrm>
            <a:prstGeom prst="ellipse">
              <a:avLst/>
            </a:prstGeom>
            <a:solidFill>
              <a:srgbClr val="180224"/>
            </a:solidFill>
            <a:ln>
              <a:solidFill>
                <a:srgbClr val="1802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28594"/>
              <a:endParaRPr lang="pt-BR" sz="933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2" name="Grupo 44">
            <a:extLst>
              <a:ext uri="{FF2B5EF4-FFF2-40B4-BE49-F238E27FC236}">
                <a16:creationId xmlns:a16="http://schemas.microsoft.com/office/drawing/2014/main" id="{678158AF-B752-4D80-8E2C-CCE9C6354DDB}"/>
              </a:ext>
            </a:extLst>
          </p:cNvPr>
          <p:cNvGrpSpPr/>
          <p:nvPr/>
        </p:nvGrpSpPr>
        <p:grpSpPr>
          <a:xfrm>
            <a:off x="6449250" y="1230586"/>
            <a:ext cx="1007891" cy="913008"/>
            <a:chOff x="3201987" y="508000"/>
            <a:chExt cx="823914" cy="746350"/>
          </a:xfrm>
        </p:grpSpPr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FE7D699E-7938-42AB-AA3C-2733A4A777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7" y="640682"/>
              <a:ext cx="579579" cy="540418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32" y="0"/>
                </a:cxn>
                <a:cxn ang="0">
                  <a:pos x="0" y="40"/>
                </a:cxn>
                <a:cxn ang="0">
                  <a:pos x="32" y="80"/>
                </a:cxn>
                <a:cxn ang="0">
                  <a:pos x="54" y="80"/>
                </a:cxn>
                <a:cxn ang="0">
                  <a:pos x="86" y="40"/>
                </a:cxn>
                <a:cxn ang="0">
                  <a:pos x="54" y="0"/>
                </a:cxn>
                <a:cxn ang="0">
                  <a:pos x="52" y="72"/>
                </a:cxn>
                <a:cxn ang="0">
                  <a:pos x="52" y="72"/>
                </a:cxn>
                <a:cxn ang="0">
                  <a:pos x="34" y="72"/>
                </a:cxn>
                <a:cxn ang="0">
                  <a:pos x="34" y="72"/>
                </a:cxn>
                <a:cxn ang="0">
                  <a:pos x="11" y="40"/>
                </a:cxn>
                <a:cxn ang="0">
                  <a:pos x="34" y="8"/>
                </a:cxn>
                <a:cxn ang="0">
                  <a:pos x="52" y="8"/>
                </a:cxn>
                <a:cxn ang="0">
                  <a:pos x="76" y="40"/>
                </a:cxn>
                <a:cxn ang="0">
                  <a:pos x="52" y="72"/>
                </a:cxn>
              </a:cxnLst>
              <a:rect l="0" t="0" r="r" b="b"/>
              <a:pathLst>
                <a:path w="86" h="80">
                  <a:moveTo>
                    <a:pt x="5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1" y="0"/>
                    <a:pt x="0" y="13"/>
                    <a:pt x="0" y="40"/>
                  </a:cubicBezTo>
                  <a:cubicBezTo>
                    <a:pt x="0" y="67"/>
                    <a:pt x="11" y="80"/>
                    <a:pt x="32" y="80"/>
                  </a:cubicBezTo>
                  <a:cubicBezTo>
                    <a:pt x="54" y="80"/>
                    <a:pt x="54" y="80"/>
                    <a:pt x="54" y="80"/>
                  </a:cubicBezTo>
                  <a:cubicBezTo>
                    <a:pt x="76" y="80"/>
                    <a:pt x="86" y="67"/>
                    <a:pt x="86" y="40"/>
                  </a:cubicBezTo>
                  <a:cubicBezTo>
                    <a:pt x="86" y="13"/>
                    <a:pt x="76" y="0"/>
                    <a:pt x="54" y="0"/>
                  </a:cubicBezTo>
                  <a:moveTo>
                    <a:pt x="52" y="72"/>
                  </a:moveTo>
                  <a:cubicBezTo>
                    <a:pt x="43" y="72"/>
                    <a:pt x="52" y="72"/>
                    <a:pt x="52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2"/>
                    <a:pt x="44" y="72"/>
                    <a:pt x="34" y="72"/>
                  </a:cubicBezTo>
                  <a:cubicBezTo>
                    <a:pt x="11" y="72"/>
                    <a:pt x="11" y="58"/>
                    <a:pt x="11" y="40"/>
                  </a:cubicBezTo>
                  <a:cubicBezTo>
                    <a:pt x="11" y="22"/>
                    <a:pt x="11" y="8"/>
                    <a:pt x="34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76" y="8"/>
                    <a:pt x="76" y="22"/>
                    <a:pt x="76" y="40"/>
                  </a:cubicBezTo>
                  <a:cubicBezTo>
                    <a:pt x="76" y="58"/>
                    <a:pt x="76" y="72"/>
                    <a:pt x="52" y="7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228589">
                <a:defRPr/>
              </a:pPr>
              <a:endParaRPr lang="pt-BR" sz="933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8466EB3E-B582-43A8-AA3A-DF47E15B633F}"/>
                </a:ext>
              </a:extLst>
            </p:cNvPr>
            <p:cNvSpPr txBox="1"/>
            <p:nvPr/>
          </p:nvSpPr>
          <p:spPr>
            <a:xfrm>
              <a:off x="3238501" y="508000"/>
              <a:ext cx="787400" cy="7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589">
                <a:defRPr/>
              </a:pPr>
              <a:r>
                <a:rPr lang="pt-BR" sz="5333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+</a:t>
              </a:r>
              <a:endParaRPr lang="pt-BR" sz="533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Rechteck 26">
            <a:extLst>
              <a:ext uri="{FF2B5EF4-FFF2-40B4-BE49-F238E27FC236}">
                <a16:creationId xmlns:a16="http://schemas.microsoft.com/office/drawing/2014/main" id="{89F1D7C0-D439-45DE-AC42-9C26E8C86AB7}"/>
              </a:ext>
            </a:extLst>
          </p:cNvPr>
          <p:cNvSpPr/>
          <p:nvPr/>
        </p:nvSpPr>
        <p:spPr>
          <a:xfrm rot="5400000">
            <a:off x="4622625" y="4265453"/>
            <a:ext cx="4302981" cy="592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89">
              <a:defRPr/>
            </a:pPr>
            <a:endParaRPr lang="de-DE" sz="933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75E0CCEC-9D4C-4AD5-B2EA-3DFEF00EC85E}"/>
              </a:ext>
            </a:extLst>
          </p:cNvPr>
          <p:cNvSpPr txBox="1"/>
          <p:nvPr/>
        </p:nvSpPr>
        <p:spPr>
          <a:xfrm>
            <a:off x="7408813" y="1814966"/>
            <a:ext cx="3690699" cy="9487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defTabSz="914377">
              <a:defRPr/>
            </a:pPr>
            <a:r>
              <a:rPr lang="pt-BR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  <a:p>
            <a:pPr algn="ctr" defTabSz="914377">
              <a:defRPr/>
            </a:pPr>
            <a:endParaRPr lang="pt-BR" sz="28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BAB5E5D-5D23-4D38-8814-15561E1148FB}"/>
              </a:ext>
            </a:extLst>
          </p:cNvPr>
          <p:cNvSpPr txBox="1"/>
          <p:nvPr/>
        </p:nvSpPr>
        <p:spPr>
          <a:xfrm>
            <a:off x="7113578" y="2504013"/>
            <a:ext cx="5078402" cy="343696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914377">
              <a:defRPr/>
            </a:pPr>
            <a:endParaRPr lang="pt-BR" sz="1867" dirty="0">
              <a:solidFill>
                <a:schemeClr val="bg1"/>
              </a:solidFill>
              <a:latin typeface="Arial" panose="020B0604020202020204" pitchFamily="34" charset="0"/>
              <a:ea typeface="Source Sans Pro Black" panose="020B0803030403020204" pitchFamily="34" charset="0"/>
              <a:cs typeface="Arial" panose="020B0604020202020204" pitchFamily="34" charset="0"/>
            </a:endParaRPr>
          </a:p>
          <a:p>
            <a:pPr marL="449263" indent="-449263" defTabSz="685800"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Boas Praticas;</a:t>
            </a:r>
          </a:p>
          <a:p>
            <a:pPr marL="449263" indent="-449263" defTabSz="685800"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263" indent="-449263" defTabSz="685800"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Gerundismo;</a:t>
            </a:r>
          </a:p>
          <a:p>
            <a:pPr marL="449263" indent="-449263" defTabSz="685800"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263" indent="-449263" defTabSz="685800"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Perguntas Abertas &amp; Perguntas Fechadas;</a:t>
            </a:r>
          </a:p>
          <a:p>
            <a:pPr marL="449263" indent="-449263" defTabSz="685800"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263" indent="-449263" defTabSz="685800"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defTabSz="685800"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377">
              <a:defRPr/>
            </a:pPr>
            <a:endParaRPr lang="pt-BR" sz="1867" dirty="0">
              <a:solidFill>
                <a:schemeClr val="bg1"/>
              </a:solidFill>
              <a:latin typeface="Arial" panose="020B0604020202020204" pitchFamily="34" charset="0"/>
              <a:ea typeface="Source Sans Pro Black" panose="020B08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53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12698" y="-9256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355764F8-E06E-444A-9AB2-3D5026F76ED8}"/>
              </a:ext>
            </a:extLst>
          </p:cNvPr>
          <p:cNvSpPr/>
          <p:nvPr/>
        </p:nvSpPr>
        <p:spPr>
          <a:xfrm>
            <a:off x="3297390" y="2405514"/>
            <a:ext cx="558678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9600" b="1" i="1" kern="18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</a:rPr>
              <a:t>Obrigada</a:t>
            </a:r>
            <a:endParaRPr lang="pt-BR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047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-56125" y="55038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75E0CCEC-9D4C-4AD5-B2EA-3DFEF00EC85E}"/>
              </a:ext>
            </a:extLst>
          </p:cNvPr>
          <p:cNvSpPr txBox="1"/>
          <p:nvPr/>
        </p:nvSpPr>
        <p:spPr>
          <a:xfrm>
            <a:off x="2877956" y="16764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pt-BR" sz="1800" b="1" u="sng" kern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https://www.youtube.com/watch?v=MQr32q8RPBw</a:t>
            </a:r>
            <a:endParaRPr lang="pt-BR" sz="1800" b="1" u="sng" kern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/>
            </a:pPr>
            <a:endParaRPr lang="pt-BR" b="1" u="sng" kern="18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/>
            </a:pPr>
            <a:endParaRPr lang="pt-BR" sz="1800" b="1" u="sng" kern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/>
            </a:pPr>
            <a:endParaRPr lang="pt-BR" sz="1800" b="1" u="sng" kern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pt-BR" sz="1800" b="1" u="sng" kern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https://www.youtube.com/watch?v=dy3gfTdb9jY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/>
            </a:pPr>
            <a:endParaRPr lang="en-US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1">
            <a:extLst>
              <a:ext uri="{FF2B5EF4-FFF2-40B4-BE49-F238E27FC236}">
                <a16:creationId xmlns:a16="http://schemas.microsoft.com/office/drawing/2014/main" id="{B470B0B6-373E-4B0F-92A5-59C289A30697}"/>
              </a:ext>
            </a:extLst>
          </p:cNvPr>
          <p:cNvSpPr txBox="1"/>
          <p:nvPr/>
        </p:nvSpPr>
        <p:spPr>
          <a:xfrm>
            <a:off x="1177625" y="5672668"/>
            <a:ext cx="10128814" cy="736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/>
            </a:pPr>
            <a:endParaRPr lang="pt-BR" sz="29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defRPr/>
            </a:pPr>
            <a:r>
              <a:rPr lang="en-US" sz="6200" b="1" i="1" dirty="0">
                <a:latin typeface="Arial" panose="020B0604020202020204" pitchFamily="34" charset="0"/>
                <a:cs typeface="Arial" panose="020B0604020202020204" pitchFamily="34" charset="0"/>
              </a:rPr>
              <a:t>Como você quer ser tratado? O que você espera durante o atendimento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6A602B1C-4E6C-40AC-AF67-506CD0C4FB39}"/>
              </a:ext>
            </a:extLst>
          </p:cNvPr>
          <p:cNvSpPr txBox="1"/>
          <p:nvPr/>
        </p:nvSpPr>
        <p:spPr>
          <a:xfrm>
            <a:off x="568517" y="491068"/>
            <a:ext cx="3757823" cy="736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defRPr/>
            </a:pPr>
            <a:r>
              <a:rPr lang="pt-BR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Vamos Pensar!</a:t>
            </a:r>
            <a:endParaRPr lang="en-US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2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12698" y="0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7292CB-B251-4DB8-A616-5CF5B7EF8F7A}"/>
              </a:ext>
            </a:extLst>
          </p:cNvPr>
          <p:cNvSpPr txBox="1"/>
          <p:nvPr/>
        </p:nvSpPr>
        <p:spPr>
          <a:xfrm>
            <a:off x="406020" y="299829"/>
            <a:ext cx="62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Como falar bem ao telefone com </a:t>
            </a:r>
            <a:r>
              <a:rPr lang="pt-BR" sz="2000" b="1" i="1" kern="1800" dirty="0">
                <a:latin typeface="Arial" panose="020B0604020202020204" pitchFamily="34" charset="0"/>
                <a:ea typeface="Times New Roman" panose="02020603050405020304" pitchFamily="18" charset="0"/>
              </a:rPr>
              <a:t>usuário.</a:t>
            </a:r>
            <a:endParaRPr lang="pt-BR" sz="2000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78681D-BE4E-4B12-BA2C-F7277A4F226F}"/>
              </a:ext>
            </a:extLst>
          </p:cNvPr>
          <p:cNvSpPr txBox="1"/>
          <p:nvPr/>
        </p:nvSpPr>
        <p:spPr>
          <a:xfrm>
            <a:off x="563038" y="780425"/>
            <a:ext cx="10556334" cy="6191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empresas que sabem como falar bem ao telefone com o usuário estão pelo menos um passo à frente da concorrência.</a:t>
            </a:r>
            <a:endParaRPr lang="pt-BR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Esse contato no atendimento telefônico é determinante para moldar a percepção dos usuários sobre a marca e para a construção de um relacionamento saudável e duradouro com eles.</a:t>
            </a:r>
          </a:p>
          <a:p>
            <a:pPr>
              <a:lnSpc>
                <a:spcPts val="1800"/>
              </a:lnSpc>
              <a:spcAft>
                <a:spcPts val="800"/>
              </a:spcAft>
            </a:pPr>
            <a:endParaRPr lang="pt-BR" b="1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pt-BR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 dicas de como falar bem ao telefone com usuário</a:t>
            </a:r>
          </a:p>
          <a:p>
            <a:pPr>
              <a:lnSpc>
                <a:spcPts val="1800"/>
              </a:lnSpc>
              <a:spcAft>
                <a:spcPts val="800"/>
              </a:spcAft>
            </a:pPr>
            <a:endParaRPr lang="pt-BR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Saiba quem está do outro lado da linha</a:t>
            </a:r>
            <a:endParaRPr lang="pt-B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 com um bom roteiro de atendimento</a:t>
            </a:r>
            <a:endParaRPr lang="pt-B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Ouça o que o usuário tem a dizer</a:t>
            </a:r>
            <a:endParaRPr lang="pt-B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o nome do usuário durante a ligação</a:t>
            </a:r>
            <a:endParaRPr lang="pt-B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Não use termos que sugerem intimidade</a:t>
            </a:r>
            <a:endParaRPr lang="pt-B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Demonstre empatia pelo usuário durante a ligação</a:t>
            </a:r>
            <a:endParaRPr lang="pt-B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Adote um tom de voz adequado e tenha uma boa dicção</a:t>
            </a:r>
            <a:endParaRPr lang="pt-B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Atente-se ao vocabulário utilizado na conversa</a:t>
            </a:r>
            <a:endParaRPr lang="pt-B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Não deixe o usuário esperando por muito tempo na linha</a:t>
            </a:r>
            <a:endParaRPr lang="pt-B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0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12698" y="0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7292CB-B251-4DB8-A616-5CF5B7EF8F7A}"/>
              </a:ext>
            </a:extLst>
          </p:cNvPr>
          <p:cNvSpPr txBox="1"/>
          <p:nvPr/>
        </p:nvSpPr>
        <p:spPr>
          <a:xfrm>
            <a:off x="406020" y="299829"/>
            <a:ext cx="62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Como falar bem ao telefone com </a:t>
            </a:r>
            <a:r>
              <a:rPr lang="pt-BR" sz="2000" b="1" i="1" kern="1800" dirty="0">
                <a:latin typeface="Arial" panose="020B0604020202020204" pitchFamily="34" charset="0"/>
                <a:ea typeface="Times New Roman" panose="02020603050405020304" pitchFamily="18" charset="0"/>
              </a:rPr>
              <a:t>usuário.</a:t>
            </a:r>
            <a:endParaRPr lang="pt-BR" sz="2000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78681D-BE4E-4B12-BA2C-F7277A4F226F}"/>
              </a:ext>
            </a:extLst>
          </p:cNvPr>
          <p:cNvSpPr txBox="1"/>
          <p:nvPr/>
        </p:nvSpPr>
        <p:spPr>
          <a:xfrm>
            <a:off x="563038" y="1395195"/>
            <a:ext cx="10556334" cy="4575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Mesmo na era digital, com tantos canais disponíveis como mensagens, chats e redes sociais, o contato telefônico ainda é uma realidade dentro das empresas. 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Por isso, atendimento, suporte ou customer success, aprender como falar bem ao telefone pode destacar você entre os demais profissionais da empresa. 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Afinal, as ligações que envolvem empresas nem sempre causam uma boa impressão nos usuários. 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As dicas de como falar bem ao telefone com o usuário que apresentamos abaixo tem exatamente esse objetivo: melhorar a experiência do todo com ligações telefônicas profissionais. 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Para isso, reunimos algumas regras do atendimento por telefone que vale a pena conhecer e aplicar no seu dia a dia. </a:t>
            </a:r>
          </a:p>
          <a:p>
            <a:pPr>
              <a:lnSpc>
                <a:spcPts val="18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46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12698" y="0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7292CB-B251-4DB8-A616-5CF5B7EF8F7A}"/>
              </a:ext>
            </a:extLst>
          </p:cNvPr>
          <p:cNvSpPr txBox="1"/>
          <p:nvPr/>
        </p:nvSpPr>
        <p:spPr>
          <a:xfrm>
            <a:off x="406020" y="299829"/>
            <a:ext cx="62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Como falar bem ao telefone com </a:t>
            </a:r>
            <a:r>
              <a:rPr lang="pt-BR" sz="2000" b="1" i="1" kern="1800" dirty="0">
                <a:latin typeface="Arial" panose="020B0604020202020204" pitchFamily="34" charset="0"/>
                <a:ea typeface="Times New Roman" panose="02020603050405020304" pitchFamily="18" charset="0"/>
              </a:rPr>
              <a:t>usuário.</a:t>
            </a:r>
            <a:endParaRPr lang="pt-BR" sz="2000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78681D-BE4E-4B12-BA2C-F7277A4F226F}"/>
              </a:ext>
            </a:extLst>
          </p:cNvPr>
          <p:cNvSpPr txBox="1"/>
          <p:nvPr/>
        </p:nvSpPr>
        <p:spPr>
          <a:xfrm>
            <a:off x="563038" y="1259285"/>
            <a:ext cx="10556334" cy="4390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  <a:buAutoNum type="arabicPeriod"/>
            </a:pPr>
            <a:r>
              <a:rPr lang="pt-BR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Saiba quem está do outro lado da linha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 primeira dica de como falar bem ao telefone com usuário consiste em saber, de fato, quem é o usuário que está do outro lado da linha.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 maneira com que o analista conduzirá a ligação vai depender de algumas questões como:</a:t>
            </a:r>
          </a:p>
          <a:p>
            <a:pPr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 perfil do usuário com quem ele está falando, </a:t>
            </a:r>
          </a:p>
          <a:p>
            <a:pPr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 tempo de relacionamento que ele tem com a empresa, </a:t>
            </a:r>
          </a:p>
          <a:p>
            <a:pPr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histórico de ligações,</a:t>
            </a:r>
          </a:p>
          <a:p>
            <a:pPr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principais necessidades etc.</a:t>
            </a:r>
          </a:p>
          <a:p>
            <a:pPr>
              <a:lnSpc>
                <a:spcPts val="18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54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12698" y="0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7292CB-B251-4DB8-A616-5CF5B7EF8F7A}"/>
              </a:ext>
            </a:extLst>
          </p:cNvPr>
          <p:cNvSpPr txBox="1"/>
          <p:nvPr/>
        </p:nvSpPr>
        <p:spPr>
          <a:xfrm>
            <a:off x="406020" y="299829"/>
            <a:ext cx="62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Como falar bem ao telefone com </a:t>
            </a:r>
            <a:r>
              <a:rPr lang="pt-BR" sz="2000" b="1" i="1" kern="1800" dirty="0">
                <a:latin typeface="Arial" panose="020B0604020202020204" pitchFamily="34" charset="0"/>
                <a:ea typeface="Times New Roman" panose="02020603050405020304" pitchFamily="18" charset="0"/>
              </a:rPr>
              <a:t>usuário.</a:t>
            </a:r>
            <a:endParaRPr lang="pt-BR" sz="2000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78681D-BE4E-4B12-BA2C-F7277A4F226F}"/>
              </a:ext>
            </a:extLst>
          </p:cNvPr>
          <p:cNvSpPr txBox="1"/>
          <p:nvPr/>
        </p:nvSpPr>
        <p:spPr>
          <a:xfrm>
            <a:off x="472292" y="1136455"/>
            <a:ext cx="10556334" cy="4795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BR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2. Conte com um bom roteiro de atendimento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 segunda dica de como falar bem ao telefone com usuário é a elaboração de um roteiro de apoio. Trata-se de um documento que vai dar direcionamento ao analista durante a conversa dele com o usuário pelo telefone.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Esse roteiro precisa conter todos os protocolos de atendimento a serem seguidos e respostas que deverão ser dadas de acordo com a demanda que o usuário apresentar.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Obviamente, a intenção do roteiro não é a de engessar o atendimento, mas sim de dar mais segurança para o analista.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Ele vai te ajudar a se organizar sobre o que falar quando fizer uma ligação ou quando atender um chamado. </a:t>
            </a:r>
          </a:p>
          <a:p>
            <a:pPr>
              <a:lnSpc>
                <a:spcPts val="18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44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12698" y="0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7292CB-B251-4DB8-A616-5CF5B7EF8F7A}"/>
              </a:ext>
            </a:extLst>
          </p:cNvPr>
          <p:cNvSpPr txBox="1"/>
          <p:nvPr/>
        </p:nvSpPr>
        <p:spPr>
          <a:xfrm>
            <a:off x="406020" y="299829"/>
            <a:ext cx="62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Como falar bem ao telefone com </a:t>
            </a:r>
            <a:r>
              <a:rPr lang="pt-BR" sz="2000" b="1" i="1" kern="1800" dirty="0">
                <a:latin typeface="Arial" panose="020B0604020202020204" pitchFamily="34" charset="0"/>
                <a:ea typeface="Times New Roman" panose="02020603050405020304" pitchFamily="18" charset="0"/>
              </a:rPr>
              <a:t>usuário.</a:t>
            </a:r>
            <a:endParaRPr lang="pt-BR" sz="2000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78681D-BE4E-4B12-BA2C-F7277A4F226F}"/>
              </a:ext>
            </a:extLst>
          </p:cNvPr>
          <p:cNvSpPr txBox="1"/>
          <p:nvPr/>
        </p:nvSpPr>
        <p:spPr>
          <a:xfrm>
            <a:off x="472292" y="1290978"/>
            <a:ext cx="10556334" cy="3476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BR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3. Ouça o que o usuário tem a dizer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Saber ouvir o usuário é uma grande virtude, ouça com bastante atenção.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É extremamente importante que o analista compreenda com clareza a demanda do usuário, o motivo que o levou a fazer a ligação.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Também é interessante que você demonstre que está ouvindo e absorvendo o que o usuário está falando. Não deixe que o usuário tenha a impressão de que você está fazendo outra coisa enquanto ele está na linha expondo algum problema. Para isso, seguir as práticas de</a:t>
            </a:r>
            <a:r>
              <a:rPr lang="pt-BR" b="1" i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r>
              <a:rPr lang="pt-BR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escuta ativa 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pode te ajudar. 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C10EF06-F179-48A0-8EE0-EA347481A022}"/>
              </a:ext>
            </a:extLst>
          </p:cNvPr>
          <p:cNvSpPr txBox="1"/>
          <p:nvPr/>
        </p:nvSpPr>
        <p:spPr>
          <a:xfrm>
            <a:off x="8120418" y="6237575"/>
            <a:ext cx="40969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Times New Roman" panose="02020603050405020304" pitchFamily="18" charset="0"/>
              </a:rPr>
              <a:t>escuta ativa como uma maneira de tornar os diálogos mais eficientes. Com base na plena dedicação para ouvir e compreender o que o outro tem a dizer</a:t>
            </a:r>
          </a:p>
        </p:txBody>
      </p:sp>
    </p:spTree>
    <p:extLst>
      <p:ext uri="{BB962C8B-B14F-4D97-AF65-F5344CB8AC3E}">
        <p14:creationId xmlns:p14="http://schemas.microsoft.com/office/powerpoint/2010/main" val="328313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12698" y="0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7292CB-B251-4DB8-A616-5CF5B7EF8F7A}"/>
              </a:ext>
            </a:extLst>
          </p:cNvPr>
          <p:cNvSpPr txBox="1"/>
          <p:nvPr/>
        </p:nvSpPr>
        <p:spPr>
          <a:xfrm>
            <a:off x="406020" y="299829"/>
            <a:ext cx="62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Como falar bem ao telefone com </a:t>
            </a:r>
            <a:r>
              <a:rPr lang="pt-BR" sz="2000" b="1" i="1" kern="1800" dirty="0">
                <a:latin typeface="Arial" panose="020B0604020202020204" pitchFamily="34" charset="0"/>
                <a:ea typeface="Times New Roman" panose="02020603050405020304" pitchFamily="18" charset="0"/>
              </a:rPr>
              <a:t>usuário.</a:t>
            </a:r>
            <a:endParaRPr lang="pt-BR" sz="2000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78681D-BE4E-4B12-BA2C-F7277A4F226F}"/>
              </a:ext>
            </a:extLst>
          </p:cNvPr>
          <p:cNvSpPr txBox="1"/>
          <p:nvPr/>
        </p:nvSpPr>
        <p:spPr>
          <a:xfrm>
            <a:off x="472292" y="1217879"/>
            <a:ext cx="10556334" cy="4800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BR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3. Ouça o que o usuário tem a dizer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Importante nesse sentido é NÃO interromper o usuário quando ele estiver falando. Deixe que ele termine o raciocínio e depois responda às demandas apresentadas. 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É importante ter um bloco de notas, caneta ou mesmo o sistema de atendimento aberto para você anotar as informações chaves compartilhadas pelo usuário, enquanto ele fala você anota para depois poder responder a cada item. 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Entretanto, durante a fala do usuário não interrompa nem mesmo para respondê-lo. O que você pode - e deve - fazer é dar algumas dicas auditivas de que você está ouvindo, por exemplo, usando termos como </a:t>
            </a:r>
            <a:r>
              <a:rPr lang="pt-BR" b="1" i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“ok”, “compreendo”, “tá bem”.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Essa dica de atendimento telefônico é especialmente relevante para ligações de usuários insatisfeitos. Deixe que desabafem e depois apresente a solução. </a:t>
            </a:r>
          </a:p>
        </p:txBody>
      </p:sp>
    </p:spTree>
    <p:extLst>
      <p:ext uri="{BB962C8B-B14F-4D97-AF65-F5344CB8AC3E}">
        <p14:creationId xmlns:p14="http://schemas.microsoft.com/office/powerpoint/2010/main" val="3477691992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100</TotalTime>
  <Words>2067</Words>
  <Application>Microsoft Office PowerPoint</Application>
  <PresentationFormat>Widescreen</PresentationFormat>
  <Paragraphs>132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Century Gothic</vt:lpstr>
      <vt:lpstr>Lucida Grande</vt:lpstr>
      <vt:lpstr>Symbol</vt:lpstr>
      <vt:lpstr>Times New Roman</vt:lpstr>
      <vt:lpstr>Wingdings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Kathya Esteves</dc:creator>
  <cp:lastModifiedBy>Marisa Agra Ferreira</cp:lastModifiedBy>
  <cp:revision>13</cp:revision>
  <dcterms:created xsi:type="dcterms:W3CDTF">2022-02-28T20:10:21Z</dcterms:created>
  <dcterms:modified xsi:type="dcterms:W3CDTF">2022-10-05T17:44:31Z</dcterms:modified>
</cp:coreProperties>
</file>