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7e10bc30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47e10bc30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47e10bc309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47e10bc309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47e186b9f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47e186b9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47e186b9f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47e186b9f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47e186b9f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47e186b9f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47dd713b1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47dd713b1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47dd713b1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47dd713b1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47e10bc30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47e10bc30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47d2b78c1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47d2b78c1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47dd713b1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47dd713b1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47e10bc309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47e10bc309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47dd713b1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7dd713b1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47e10bc309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47e10bc309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47d2b78c1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47d2b78c1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478400" y="261900"/>
            <a:ext cx="8520600" cy="1048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Group 10: Hacking</a:t>
            </a:r>
            <a:endParaRPr/>
          </a:p>
        </p:txBody>
      </p:sp>
      <p:sp>
        <p:nvSpPr>
          <p:cNvPr id="55" name="Google Shape;55;p13"/>
          <p:cNvSpPr txBox="1"/>
          <p:nvPr>
            <p:ph idx="1" type="subTitle"/>
          </p:nvPr>
        </p:nvSpPr>
        <p:spPr>
          <a:xfrm>
            <a:off x="311700" y="388187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Charles Samuel, Levi Sutton, Romelle</a:t>
            </a:r>
            <a:r>
              <a:rPr lang="en"/>
              <a:t> </a:t>
            </a:r>
            <a:r>
              <a:rPr lang="en" sz="1800"/>
              <a:t>Green</a:t>
            </a:r>
            <a:endParaRPr sz="1800"/>
          </a:p>
        </p:txBody>
      </p:sp>
      <p:pic>
        <p:nvPicPr>
          <p:cNvPr id="56" name="Google Shape;56;p13"/>
          <p:cNvPicPr preferRelativeResize="0"/>
          <p:nvPr/>
        </p:nvPicPr>
        <p:blipFill>
          <a:blip r:embed="rId3">
            <a:alphaModFix/>
          </a:blip>
          <a:stretch>
            <a:fillRect/>
          </a:stretch>
        </p:blipFill>
        <p:spPr>
          <a:xfrm>
            <a:off x="1720463" y="1750250"/>
            <a:ext cx="6036475" cy="18335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Ashley Madison</a:t>
            </a:r>
            <a:endParaRPr/>
          </a:p>
        </p:txBody>
      </p:sp>
      <p:sp>
        <p:nvSpPr>
          <p:cNvPr id="117" name="Google Shape;117;p22"/>
          <p:cNvSpPr txBox="1"/>
          <p:nvPr>
            <p:ph idx="1" type="body"/>
          </p:nvPr>
        </p:nvSpPr>
        <p:spPr>
          <a:xfrm>
            <a:off x="311700" y="1235825"/>
            <a:ext cx="8520600" cy="34164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FFFFFF"/>
              </a:buClr>
              <a:buSzPts val="1400"/>
              <a:buChar char="-"/>
            </a:pPr>
            <a:r>
              <a:rPr lang="en" sz="1400">
                <a:solidFill>
                  <a:srgbClr val="FFFFFF"/>
                </a:solidFill>
              </a:rPr>
              <a:t>Ashley Madison was an online site that allowed married couples to engage in extramarital affairs </a:t>
            </a:r>
            <a:endParaRPr sz="1400">
              <a:solidFill>
                <a:srgbClr val="FFFFFF"/>
              </a:solidFill>
            </a:endParaRPr>
          </a:p>
          <a:p>
            <a:pPr indent="-317500" lvl="0" marL="457200" rtl="0" algn="l">
              <a:lnSpc>
                <a:spcPct val="150000"/>
              </a:lnSpc>
              <a:spcBef>
                <a:spcPts val="0"/>
              </a:spcBef>
              <a:spcAft>
                <a:spcPts val="0"/>
              </a:spcAft>
              <a:buClr>
                <a:srgbClr val="FFFFFF"/>
              </a:buClr>
              <a:buSzPts val="1400"/>
              <a:buChar char="-"/>
            </a:pPr>
            <a:r>
              <a:rPr lang="en" sz="1400">
                <a:solidFill>
                  <a:srgbClr val="FFFFFF"/>
                </a:solidFill>
              </a:rPr>
              <a:t>In 2015 a group known as The Impact Team hacked and obtained personal </a:t>
            </a:r>
            <a:r>
              <a:rPr lang="en" sz="1400">
                <a:solidFill>
                  <a:srgbClr val="FFFFFF"/>
                </a:solidFill>
              </a:rPr>
              <a:t>information</a:t>
            </a:r>
            <a:r>
              <a:rPr lang="en" sz="1400">
                <a:solidFill>
                  <a:srgbClr val="FFFFFF"/>
                </a:solidFill>
              </a:rPr>
              <a:t> of the entire user base, and in mid-August the released 10 gigabytes of data that included personal information like the person’s real name, address, credit card transactions, and search history. This amounts to over 30 million people in over 40 countries.</a:t>
            </a:r>
            <a:endParaRPr sz="1400">
              <a:solidFill>
                <a:srgbClr val="FFFFFF"/>
              </a:solidFill>
            </a:endParaRPr>
          </a:p>
          <a:p>
            <a:pPr indent="-317500" lvl="0" marL="457200" rtl="0" algn="l">
              <a:lnSpc>
                <a:spcPct val="150000"/>
              </a:lnSpc>
              <a:spcBef>
                <a:spcPts val="0"/>
              </a:spcBef>
              <a:spcAft>
                <a:spcPts val="0"/>
              </a:spcAft>
              <a:buClr>
                <a:srgbClr val="FFFFFF"/>
              </a:buClr>
              <a:buSzPts val="1400"/>
              <a:buChar char="-"/>
            </a:pPr>
            <a:r>
              <a:rPr lang="en" sz="1400">
                <a:solidFill>
                  <a:srgbClr val="FFFFFF"/>
                </a:solidFill>
              </a:rPr>
              <a:t>This group wanted Avid Life Media, the parent company of Ashley Madison to shutdown the site because it was morally wrong</a:t>
            </a:r>
            <a:endParaRPr sz="1400">
              <a:solidFill>
                <a:srgbClr val="FFFFFF"/>
              </a:solidFill>
            </a:endParaRPr>
          </a:p>
          <a:p>
            <a:pPr indent="-317500" lvl="0" marL="457200" rtl="0" algn="l">
              <a:lnSpc>
                <a:spcPct val="150000"/>
              </a:lnSpc>
              <a:spcBef>
                <a:spcPts val="0"/>
              </a:spcBef>
              <a:spcAft>
                <a:spcPts val="0"/>
              </a:spcAft>
              <a:buClr>
                <a:srgbClr val="FFFFFF"/>
              </a:buClr>
              <a:buSzPts val="1400"/>
              <a:buChar char="-"/>
            </a:pPr>
            <a:r>
              <a:rPr lang="en" sz="1400">
                <a:solidFill>
                  <a:srgbClr val="FFFFFF"/>
                </a:solidFill>
              </a:rPr>
              <a:t>The company stated it was only providing a service that was in demand</a:t>
            </a:r>
            <a:endParaRPr sz="140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Anonymous vs Islamic State</a:t>
            </a:r>
            <a:endParaRPr/>
          </a:p>
        </p:txBody>
      </p:sp>
      <p:sp>
        <p:nvSpPr>
          <p:cNvPr id="123" name="Google Shape;123;p23"/>
          <p:cNvSpPr txBox="1"/>
          <p:nvPr>
            <p:ph idx="1" type="body"/>
          </p:nvPr>
        </p:nvSpPr>
        <p:spPr>
          <a:xfrm>
            <a:off x="311700" y="1212000"/>
            <a:ext cx="5200800" cy="22407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FFFFFF"/>
              </a:buClr>
              <a:buSzPts val="1600"/>
              <a:buChar char="-"/>
            </a:pPr>
            <a:r>
              <a:rPr lang="en" sz="1600">
                <a:solidFill>
                  <a:srgbClr val="FFFFFF"/>
                </a:solidFill>
              </a:rPr>
              <a:t>The group Anonymous claims to be at war with ISIS</a:t>
            </a:r>
            <a:endParaRPr sz="1600">
              <a:solidFill>
                <a:srgbClr val="FFFFFF"/>
              </a:solidFill>
            </a:endParaRPr>
          </a:p>
          <a:p>
            <a:pPr indent="-330200" lvl="0" marL="457200" rtl="0" algn="l">
              <a:lnSpc>
                <a:spcPct val="150000"/>
              </a:lnSpc>
              <a:spcBef>
                <a:spcPts val="0"/>
              </a:spcBef>
              <a:spcAft>
                <a:spcPts val="0"/>
              </a:spcAft>
              <a:buClr>
                <a:srgbClr val="FFFFFF"/>
              </a:buClr>
              <a:buSzPts val="1600"/>
              <a:buChar char="-"/>
            </a:pPr>
            <a:r>
              <a:rPr lang="en" sz="1600">
                <a:solidFill>
                  <a:srgbClr val="FFFFFF"/>
                </a:solidFill>
              </a:rPr>
              <a:t>They systematically hack into the social media accounts of members and followers, and take down propaganda websites</a:t>
            </a:r>
            <a:endParaRPr sz="1600">
              <a:solidFill>
                <a:srgbClr val="FFFFFF"/>
              </a:solidFill>
            </a:endParaRPr>
          </a:p>
          <a:p>
            <a:pPr indent="-330200" lvl="0" marL="457200" rtl="0" algn="l">
              <a:lnSpc>
                <a:spcPct val="150000"/>
              </a:lnSpc>
              <a:spcBef>
                <a:spcPts val="0"/>
              </a:spcBef>
              <a:spcAft>
                <a:spcPts val="0"/>
              </a:spcAft>
              <a:buClr>
                <a:srgbClr val="FFFFFF"/>
              </a:buClr>
              <a:buSzPts val="1600"/>
              <a:buChar char="-"/>
            </a:pPr>
            <a:r>
              <a:rPr lang="en" sz="1600">
                <a:solidFill>
                  <a:srgbClr val="FFFFFF"/>
                </a:solidFill>
              </a:rPr>
              <a:t>In 2016 an Anonymous hacker hacked into ISIS members Twitter account and revamped their homepage displaying pro gay materiaal. Happened after the Orlando terrorist attack</a:t>
            </a:r>
            <a:endParaRPr sz="1600">
              <a:solidFill>
                <a:srgbClr val="FFFFFF"/>
              </a:solidFill>
            </a:endParaRPr>
          </a:p>
        </p:txBody>
      </p:sp>
      <p:pic>
        <p:nvPicPr>
          <p:cNvPr id="124" name="Google Shape;124;p23"/>
          <p:cNvPicPr preferRelativeResize="0"/>
          <p:nvPr/>
        </p:nvPicPr>
        <p:blipFill>
          <a:blip r:embed="rId3">
            <a:alphaModFix/>
          </a:blip>
          <a:stretch>
            <a:fillRect/>
          </a:stretch>
        </p:blipFill>
        <p:spPr>
          <a:xfrm>
            <a:off x="5398550" y="1212000"/>
            <a:ext cx="3433751" cy="31694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Hacking for Social Change</a:t>
            </a:r>
            <a:endParaRPr/>
          </a:p>
        </p:txBody>
      </p:sp>
      <p:sp>
        <p:nvSpPr>
          <p:cNvPr id="130" name="Google Shape;130;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Protests and demonstration are the most common methods used to bring about change. They have contributed to change in major ways in history</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“Try to imagine the organization of an event 20 years ago, and compare it with what is happening today. Just one tweet, a picture, can blow the wind into a revolution”</a:t>
            </a:r>
            <a:endParaRPr>
              <a:solidFill>
                <a:srgbClr val="FFFFFF"/>
              </a:solidFill>
            </a:endParaRPr>
          </a:p>
          <a:p>
            <a:pPr indent="-342900" lvl="0" marL="914400" rtl="0" algn="l">
              <a:spcBef>
                <a:spcPts val="0"/>
              </a:spcBef>
              <a:spcAft>
                <a:spcPts val="0"/>
              </a:spcAft>
              <a:buClr>
                <a:srgbClr val="FFFFFF"/>
              </a:buClr>
              <a:buSzPts val="1800"/>
              <a:buChar char="-"/>
            </a:pPr>
            <a:r>
              <a:rPr lang="en">
                <a:solidFill>
                  <a:srgbClr val="FFFFFF"/>
                </a:solidFill>
              </a:rPr>
              <a:t>Cybersecurity expert, cybercrime analyst, and author Pierluigi Paganini </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There is a new tool being used to bring about change. Hacking may be just as powerful as these methods</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Controversial method of bringing about change</a:t>
            </a:r>
            <a:endParaRPr>
              <a:solidFill>
                <a:srgbClr val="FFFFFF"/>
              </a:solidFill>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Hacking for Social Change cont.</a:t>
            </a:r>
            <a:endParaRPr/>
          </a:p>
          <a:p>
            <a:pPr indent="0" lvl="0" marL="0" rtl="0" algn="l">
              <a:spcBef>
                <a:spcPts val="0"/>
              </a:spcBef>
              <a:spcAft>
                <a:spcPts val="0"/>
              </a:spcAft>
              <a:buNone/>
            </a:pPr>
            <a:r>
              <a:t/>
            </a:r>
            <a:endParaRPr/>
          </a:p>
        </p:txBody>
      </p:sp>
      <p:sp>
        <p:nvSpPr>
          <p:cNvPr id="136" name="Google Shape;136;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Could hacktivism have a long term effects on society?</a:t>
            </a:r>
            <a:endParaRPr>
              <a:solidFill>
                <a:srgbClr val="FFFFFF"/>
              </a:solidFill>
            </a:endParaRPr>
          </a:p>
          <a:p>
            <a:pPr indent="-342900" lvl="0" marL="457200" rtl="0" algn="l">
              <a:spcBef>
                <a:spcPts val="1600"/>
              </a:spcBef>
              <a:spcAft>
                <a:spcPts val="0"/>
              </a:spcAft>
              <a:buClr>
                <a:srgbClr val="FFFFFF"/>
              </a:buClr>
              <a:buSzPts val="1800"/>
              <a:buChar char="❖"/>
            </a:pPr>
            <a:r>
              <a:rPr lang="en">
                <a:solidFill>
                  <a:srgbClr val="FFFFFF"/>
                </a:solidFill>
              </a:rPr>
              <a:t>Concerns: After events such as hackathons that raise awareness about certain issues, individuals will forget about the issue</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Solution: longer lasting projects</a:t>
            </a:r>
            <a:endParaRPr>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The Thin Line Between Hacktivism and Ethical Hacking </a:t>
            </a:r>
            <a:endParaRPr sz="2400"/>
          </a:p>
        </p:txBody>
      </p:sp>
      <p:sp>
        <p:nvSpPr>
          <p:cNvPr id="142" name="Google Shape;142;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What is considered an ethical reason for Hacking?</a:t>
            </a:r>
            <a:endParaRPr>
              <a:solidFill>
                <a:srgbClr val="FFFFFF"/>
              </a:solidFill>
            </a:endParaRPr>
          </a:p>
          <a:p>
            <a:pPr indent="-342900" lvl="0" marL="457200" rtl="0" algn="l">
              <a:spcBef>
                <a:spcPts val="1600"/>
              </a:spcBef>
              <a:spcAft>
                <a:spcPts val="0"/>
              </a:spcAft>
              <a:buClr>
                <a:srgbClr val="FFFFFF"/>
              </a:buClr>
              <a:buSzPts val="1800"/>
              <a:buChar char="●"/>
            </a:pPr>
            <a:r>
              <a:rPr lang="en">
                <a:solidFill>
                  <a:srgbClr val="FFFFFF"/>
                </a:solidFill>
              </a:rPr>
              <a:t>Ethical hacking?</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Example : Penetration testing made within the organization in order to promote better security practices</a:t>
            </a:r>
            <a:endParaRPr>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Hacktivis</a:t>
            </a:r>
            <a:r>
              <a:rPr lang="en">
                <a:solidFill>
                  <a:srgbClr val="FFFFFF"/>
                </a:solidFill>
              </a:rPr>
              <a:t>m?</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Example: Penetration of a corrupt organization to expose corruption</a:t>
            </a:r>
            <a:endParaRPr>
              <a:solidFill>
                <a:srgbClr val="FFFFFF"/>
              </a:solidFill>
            </a:endParaRPr>
          </a:p>
          <a:p>
            <a:pPr indent="0" lvl="0" marL="0" rtl="0" algn="l">
              <a:spcBef>
                <a:spcPts val="1600"/>
              </a:spcBef>
              <a:spcAft>
                <a:spcPts val="1600"/>
              </a:spcAft>
              <a:buNone/>
            </a:pPr>
            <a:r>
              <a:rPr lang="en">
                <a:solidFill>
                  <a:srgbClr val="FFFFFF"/>
                </a:solidFill>
              </a:rPr>
              <a:t>Depending on the person, either could be considered ethical.</a:t>
            </a:r>
            <a:endParaRPr>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7"/>
          <p:cNvSpPr txBox="1"/>
          <p:nvPr>
            <p:ph idx="1" type="body"/>
          </p:nvPr>
        </p:nvSpPr>
        <p:spPr>
          <a:xfrm>
            <a:off x="1033950" y="744700"/>
            <a:ext cx="7076100" cy="844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3000">
                <a:solidFill>
                  <a:srgbClr val="FFFFFF"/>
                </a:solidFill>
              </a:rPr>
              <a:t>Is h</a:t>
            </a:r>
            <a:r>
              <a:rPr lang="en" sz="3000">
                <a:solidFill>
                  <a:srgbClr val="FFFFFF"/>
                </a:solidFill>
              </a:rPr>
              <a:t>acktivism</a:t>
            </a:r>
            <a:r>
              <a:rPr lang="en" sz="3000">
                <a:solidFill>
                  <a:srgbClr val="FFFFFF"/>
                </a:solidFill>
              </a:rPr>
              <a:t> an ethical way to bring about social change?</a:t>
            </a:r>
            <a:endParaRPr sz="3000">
              <a:solidFill>
                <a:srgbClr val="FFFFFF"/>
              </a:solidFill>
            </a:endParaRPr>
          </a:p>
        </p:txBody>
      </p:sp>
      <p:pic>
        <p:nvPicPr>
          <p:cNvPr id="148" name="Google Shape;148;p27"/>
          <p:cNvPicPr preferRelativeResize="0"/>
          <p:nvPr/>
        </p:nvPicPr>
        <p:blipFill>
          <a:blip r:embed="rId3">
            <a:alphaModFix/>
          </a:blip>
          <a:stretch>
            <a:fillRect/>
          </a:stretch>
        </p:blipFill>
        <p:spPr>
          <a:xfrm>
            <a:off x="1744850" y="2000275"/>
            <a:ext cx="5654300" cy="2827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idx="1" type="body"/>
          </p:nvPr>
        </p:nvSpPr>
        <p:spPr>
          <a:xfrm>
            <a:off x="2213400" y="1002825"/>
            <a:ext cx="4717200" cy="875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3000">
                <a:solidFill>
                  <a:srgbClr val="FFFFFF"/>
                </a:solidFill>
              </a:rPr>
              <a:t>Do you </a:t>
            </a:r>
            <a:r>
              <a:rPr lang="en" sz="3000">
                <a:solidFill>
                  <a:srgbClr val="FFFFFF"/>
                </a:solidFill>
              </a:rPr>
              <a:t>believe hacking can </a:t>
            </a:r>
            <a:r>
              <a:rPr lang="en" sz="3000">
                <a:solidFill>
                  <a:srgbClr val="FFFFFF"/>
                </a:solidFill>
              </a:rPr>
              <a:t>be ethical? </a:t>
            </a:r>
            <a:endParaRPr sz="3000">
              <a:solidFill>
                <a:srgbClr val="FFFFFF"/>
              </a:solidFill>
            </a:endParaRPr>
          </a:p>
        </p:txBody>
      </p:sp>
      <p:pic>
        <p:nvPicPr>
          <p:cNvPr id="62" name="Google Shape;62;p14"/>
          <p:cNvPicPr preferRelativeResize="0"/>
          <p:nvPr/>
        </p:nvPicPr>
        <p:blipFill>
          <a:blip r:embed="rId3">
            <a:alphaModFix/>
          </a:blip>
          <a:stretch>
            <a:fillRect/>
          </a:stretch>
        </p:blipFill>
        <p:spPr>
          <a:xfrm>
            <a:off x="2583650" y="2702725"/>
            <a:ext cx="3976700" cy="1571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Ethical Hacking (White hat)</a:t>
            </a:r>
            <a:endParaRPr/>
          </a:p>
        </p:txBody>
      </p:sp>
      <p:sp>
        <p:nvSpPr>
          <p:cNvPr id="68" name="Google Shape;68;p15"/>
          <p:cNvSpPr txBox="1"/>
          <p:nvPr>
            <p:ph idx="1" type="body"/>
          </p:nvPr>
        </p:nvSpPr>
        <p:spPr>
          <a:xfrm>
            <a:off x="311700" y="1308075"/>
            <a:ext cx="5065800" cy="21417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FFFFFF"/>
              </a:buClr>
              <a:buSzPts val="1400"/>
              <a:buChar char="-"/>
            </a:pPr>
            <a:r>
              <a:rPr lang="en" sz="1400">
                <a:solidFill>
                  <a:srgbClr val="FFFFFF"/>
                </a:solidFill>
              </a:rPr>
              <a:t>Hackers locate weaknesses and vulnerabilities of a computer system. Unlike malicious hackers, ethical hackers break into systems legally and ethically</a:t>
            </a:r>
            <a:endParaRPr sz="1400">
              <a:solidFill>
                <a:srgbClr val="FFFFFF"/>
              </a:solidFill>
            </a:endParaRPr>
          </a:p>
          <a:p>
            <a:pPr indent="0" lvl="0" marL="457200" rtl="0" algn="l">
              <a:lnSpc>
                <a:spcPct val="100000"/>
              </a:lnSpc>
              <a:spcBef>
                <a:spcPts val="0"/>
              </a:spcBef>
              <a:spcAft>
                <a:spcPts val="0"/>
              </a:spcAft>
              <a:buNone/>
            </a:pPr>
            <a:r>
              <a:t/>
            </a:r>
            <a:endParaRPr sz="1400">
              <a:solidFill>
                <a:srgbClr val="FFFFFF"/>
              </a:solidFill>
            </a:endParaRPr>
          </a:p>
          <a:p>
            <a:pPr indent="-317500" lvl="0" marL="457200" rtl="0" algn="l">
              <a:lnSpc>
                <a:spcPct val="100000"/>
              </a:lnSpc>
              <a:spcBef>
                <a:spcPts val="0"/>
              </a:spcBef>
              <a:spcAft>
                <a:spcPts val="0"/>
              </a:spcAft>
              <a:buClr>
                <a:srgbClr val="FFFFFF"/>
              </a:buClr>
              <a:buSzPts val="1400"/>
              <a:buChar char="-"/>
            </a:pPr>
            <a:r>
              <a:rPr lang="en" sz="1400">
                <a:solidFill>
                  <a:srgbClr val="FFFFFF"/>
                </a:solidFill>
              </a:rPr>
              <a:t>There is a community of hackers that follow a code of conduct, which include:</a:t>
            </a:r>
            <a:endParaRPr sz="1400">
              <a:solidFill>
                <a:srgbClr val="FFFFFF"/>
              </a:solidFill>
            </a:endParaRPr>
          </a:p>
          <a:p>
            <a:pPr indent="0" lvl="0" marL="457200" rtl="0" algn="l">
              <a:lnSpc>
                <a:spcPct val="100000"/>
              </a:lnSpc>
              <a:spcBef>
                <a:spcPts val="0"/>
              </a:spcBef>
              <a:spcAft>
                <a:spcPts val="0"/>
              </a:spcAft>
              <a:buNone/>
            </a:pPr>
            <a:r>
              <a:t/>
            </a:r>
            <a:endParaRPr sz="1400">
              <a:solidFill>
                <a:srgbClr val="FFFFFF"/>
              </a:solidFill>
            </a:endParaRPr>
          </a:p>
          <a:p>
            <a:pPr indent="-304800" lvl="1" marL="914400" rtl="0" algn="l">
              <a:lnSpc>
                <a:spcPct val="100000"/>
              </a:lnSpc>
              <a:spcBef>
                <a:spcPts val="0"/>
              </a:spcBef>
              <a:spcAft>
                <a:spcPts val="0"/>
              </a:spcAft>
              <a:buClr>
                <a:srgbClr val="FFFFFF"/>
              </a:buClr>
              <a:buSzPts val="1200"/>
              <a:buChar char="-"/>
            </a:pPr>
            <a:r>
              <a:rPr lang="en" sz="1200">
                <a:solidFill>
                  <a:srgbClr val="FFFFFF"/>
                </a:solidFill>
              </a:rPr>
              <a:t>Asking for explicit from the party to be probed</a:t>
            </a:r>
            <a:endParaRPr sz="1200">
              <a:solidFill>
                <a:srgbClr val="FFFFFF"/>
              </a:solidFill>
            </a:endParaRPr>
          </a:p>
          <a:p>
            <a:pPr indent="0" lvl="0" marL="914400" rtl="0" algn="l">
              <a:lnSpc>
                <a:spcPct val="100000"/>
              </a:lnSpc>
              <a:spcBef>
                <a:spcPts val="0"/>
              </a:spcBef>
              <a:spcAft>
                <a:spcPts val="0"/>
              </a:spcAft>
              <a:buNone/>
            </a:pPr>
            <a:r>
              <a:t/>
            </a:r>
            <a:endParaRPr b="1" sz="1200">
              <a:solidFill>
                <a:srgbClr val="FFFFFF"/>
              </a:solidFill>
            </a:endParaRPr>
          </a:p>
          <a:p>
            <a:pPr indent="-304800" lvl="1" marL="914400" rtl="0" algn="l">
              <a:lnSpc>
                <a:spcPct val="100000"/>
              </a:lnSpc>
              <a:spcBef>
                <a:spcPts val="0"/>
              </a:spcBef>
              <a:spcAft>
                <a:spcPts val="0"/>
              </a:spcAft>
              <a:buClr>
                <a:srgbClr val="FFFFFF"/>
              </a:buClr>
              <a:buSzPts val="1200"/>
              <a:buChar char="-"/>
            </a:pPr>
            <a:r>
              <a:rPr lang="en" sz="1200">
                <a:solidFill>
                  <a:srgbClr val="FFFFFF"/>
                </a:solidFill>
              </a:rPr>
              <a:t>Respecting the parties privacy</a:t>
            </a:r>
            <a:endParaRPr sz="1200">
              <a:solidFill>
                <a:srgbClr val="FFFFFF"/>
              </a:solidFill>
            </a:endParaRPr>
          </a:p>
          <a:p>
            <a:pPr indent="0" lvl="0" marL="914400" rtl="0" algn="l">
              <a:lnSpc>
                <a:spcPct val="100000"/>
              </a:lnSpc>
              <a:spcBef>
                <a:spcPts val="0"/>
              </a:spcBef>
              <a:spcAft>
                <a:spcPts val="0"/>
              </a:spcAft>
              <a:buNone/>
            </a:pPr>
            <a:r>
              <a:t/>
            </a:r>
            <a:endParaRPr sz="1200">
              <a:solidFill>
                <a:srgbClr val="FFFFFF"/>
              </a:solidFill>
            </a:endParaRPr>
          </a:p>
          <a:p>
            <a:pPr indent="-304800" lvl="1" marL="914400" rtl="0" algn="l">
              <a:lnSpc>
                <a:spcPct val="100000"/>
              </a:lnSpc>
              <a:spcBef>
                <a:spcPts val="0"/>
              </a:spcBef>
              <a:spcAft>
                <a:spcPts val="0"/>
              </a:spcAft>
              <a:buClr>
                <a:srgbClr val="FFFFFF"/>
              </a:buClr>
              <a:buSzPts val="1200"/>
              <a:buChar char="-"/>
            </a:pPr>
            <a:r>
              <a:rPr lang="en" sz="1200">
                <a:solidFill>
                  <a:srgbClr val="FFFFFF"/>
                </a:solidFill>
              </a:rPr>
              <a:t>Ensuring that there are not open avenues for malicious hackers to enter the system</a:t>
            </a:r>
            <a:endParaRPr sz="1200">
              <a:solidFill>
                <a:srgbClr val="FFFFFF"/>
              </a:solidFill>
            </a:endParaRPr>
          </a:p>
          <a:p>
            <a:pPr indent="0" lvl="0" marL="0" rtl="0" algn="l">
              <a:lnSpc>
                <a:spcPct val="100000"/>
              </a:lnSpc>
              <a:spcBef>
                <a:spcPts val="0"/>
              </a:spcBef>
              <a:spcAft>
                <a:spcPts val="0"/>
              </a:spcAft>
              <a:buNone/>
            </a:pPr>
            <a:r>
              <a:t/>
            </a:r>
            <a:endParaRPr sz="1200">
              <a:solidFill>
                <a:srgbClr val="FFFFFF"/>
              </a:solidFill>
            </a:endParaRPr>
          </a:p>
          <a:p>
            <a:pPr indent="-304800" lvl="1" marL="914400" rtl="0" algn="l">
              <a:lnSpc>
                <a:spcPct val="100000"/>
              </a:lnSpc>
              <a:spcBef>
                <a:spcPts val="0"/>
              </a:spcBef>
              <a:spcAft>
                <a:spcPts val="0"/>
              </a:spcAft>
              <a:buClr>
                <a:srgbClr val="FFFFFF"/>
              </a:buClr>
              <a:buSzPts val="1200"/>
              <a:buChar char="-"/>
            </a:pPr>
            <a:r>
              <a:rPr lang="en" sz="1200">
                <a:solidFill>
                  <a:srgbClr val="FFFFFF"/>
                </a:solidFill>
              </a:rPr>
              <a:t>They must alert the organization/individual if there are any vulnerabilities they have found</a:t>
            </a:r>
            <a:endParaRPr sz="1200">
              <a:solidFill>
                <a:srgbClr val="FFFFFF"/>
              </a:solidFill>
            </a:endParaRPr>
          </a:p>
        </p:txBody>
      </p:sp>
      <p:pic>
        <p:nvPicPr>
          <p:cNvPr id="69" name="Google Shape;69;p15"/>
          <p:cNvPicPr preferRelativeResize="0"/>
          <p:nvPr/>
        </p:nvPicPr>
        <p:blipFill rotWithShape="1">
          <a:blip r:embed="rId3">
            <a:alphaModFix/>
          </a:blip>
          <a:srcRect b="0" l="63543" r="3253" t="0"/>
          <a:stretch/>
        </p:blipFill>
        <p:spPr>
          <a:xfrm>
            <a:off x="5472750" y="839400"/>
            <a:ext cx="3036099" cy="38933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Unethical Hacking (Black Hat)</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FFFFFF"/>
              </a:buClr>
              <a:buSzPts val="1200"/>
              <a:buChar char="-"/>
            </a:pPr>
            <a:r>
              <a:rPr lang="en" sz="1200">
                <a:solidFill>
                  <a:srgbClr val="FFFFFF"/>
                </a:solidFill>
              </a:rPr>
              <a:t>A hacker who infiltrates a computer system for malicious or personal gain.</a:t>
            </a:r>
            <a:endParaRPr sz="1200">
              <a:solidFill>
                <a:srgbClr val="FFFFFF"/>
              </a:solidFill>
            </a:endParaRPr>
          </a:p>
          <a:p>
            <a:pPr indent="0" lvl="0" marL="457200" rtl="0" algn="l">
              <a:spcBef>
                <a:spcPts val="1600"/>
              </a:spcBef>
              <a:spcAft>
                <a:spcPts val="0"/>
              </a:spcAft>
              <a:buNone/>
            </a:pPr>
            <a:r>
              <a:t/>
            </a:r>
            <a:endParaRPr sz="1200">
              <a:solidFill>
                <a:srgbClr val="FFFFFF"/>
              </a:solidFill>
            </a:endParaRPr>
          </a:p>
          <a:p>
            <a:pPr indent="-304800" lvl="0" marL="457200" rtl="0" algn="l">
              <a:spcBef>
                <a:spcPts val="1600"/>
              </a:spcBef>
              <a:spcAft>
                <a:spcPts val="0"/>
              </a:spcAft>
              <a:buClr>
                <a:srgbClr val="FFFFFF"/>
              </a:buClr>
              <a:buSzPts val="1200"/>
              <a:buChar char="-"/>
            </a:pPr>
            <a:r>
              <a:rPr lang="en" sz="1200">
                <a:solidFill>
                  <a:srgbClr val="FFFFFF"/>
                </a:solidFill>
              </a:rPr>
              <a:t>Example: A hacking group known as Lizard  Squad launched a DDOS attack on PSN and Xbox users that prevented them from playing their games online.</a:t>
            </a:r>
            <a:endParaRPr sz="1200">
              <a:solidFill>
                <a:srgbClr val="FFFFFF"/>
              </a:solidFill>
            </a:endParaRPr>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1600"/>
              </a:spcAft>
              <a:buNone/>
            </a:pPr>
            <a:r>
              <a:t/>
            </a:r>
            <a:endParaRPr/>
          </a:p>
        </p:txBody>
      </p:sp>
      <p:pic>
        <p:nvPicPr>
          <p:cNvPr id="76" name="Google Shape;76;p16"/>
          <p:cNvPicPr preferRelativeResize="0"/>
          <p:nvPr/>
        </p:nvPicPr>
        <p:blipFill>
          <a:blip r:embed="rId3">
            <a:alphaModFix/>
          </a:blip>
          <a:stretch>
            <a:fillRect/>
          </a:stretch>
        </p:blipFill>
        <p:spPr>
          <a:xfrm>
            <a:off x="1477475" y="2857500"/>
            <a:ext cx="3094525" cy="1740676"/>
          </a:xfrm>
          <a:prstGeom prst="rect">
            <a:avLst/>
          </a:prstGeom>
          <a:noFill/>
          <a:ln>
            <a:noFill/>
          </a:ln>
        </p:spPr>
      </p:pic>
      <p:pic>
        <p:nvPicPr>
          <p:cNvPr id="77" name="Google Shape;77;p16"/>
          <p:cNvPicPr preferRelativeResize="0"/>
          <p:nvPr/>
        </p:nvPicPr>
        <p:blipFill>
          <a:blip r:embed="rId4">
            <a:alphaModFix/>
          </a:blip>
          <a:stretch>
            <a:fillRect/>
          </a:stretch>
        </p:blipFill>
        <p:spPr>
          <a:xfrm>
            <a:off x="4572000" y="2857500"/>
            <a:ext cx="2796400" cy="1740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Sujeet Shenoi</a:t>
            </a:r>
            <a:endParaRPr/>
          </a:p>
        </p:txBody>
      </p:sp>
      <p:sp>
        <p:nvSpPr>
          <p:cNvPr id="83" name="Google Shape;83;p17"/>
          <p:cNvSpPr txBox="1"/>
          <p:nvPr>
            <p:ph idx="1" type="body"/>
          </p:nvPr>
        </p:nvSpPr>
        <p:spPr>
          <a:xfrm>
            <a:off x="311700" y="1366800"/>
            <a:ext cx="4819800" cy="34164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FFFFFF"/>
              </a:buClr>
              <a:buSzPts val="1600"/>
              <a:buChar char="-"/>
            </a:pPr>
            <a:r>
              <a:rPr lang="en" sz="1600">
                <a:solidFill>
                  <a:srgbClr val="FFFFFF"/>
                </a:solidFill>
              </a:rPr>
              <a:t>Professor Shenoi at the University of Tulsa, teaches classes on hacking.</a:t>
            </a:r>
            <a:endParaRPr sz="1600">
              <a:solidFill>
                <a:srgbClr val="FFFFFF"/>
              </a:solidFill>
            </a:endParaRPr>
          </a:p>
          <a:p>
            <a:pPr indent="-330200" lvl="0" marL="457200" rtl="0" algn="l">
              <a:lnSpc>
                <a:spcPct val="150000"/>
              </a:lnSpc>
              <a:spcBef>
                <a:spcPts val="0"/>
              </a:spcBef>
              <a:spcAft>
                <a:spcPts val="0"/>
              </a:spcAft>
              <a:buClr>
                <a:srgbClr val="FFFFFF"/>
              </a:buClr>
              <a:buSzPts val="1600"/>
              <a:buChar char="-"/>
            </a:pPr>
            <a:r>
              <a:rPr lang="en" sz="1600">
                <a:solidFill>
                  <a:srgbClr val="FFFFFF"/>
                </a:solidFill>
              </a:rPr>
              <a:t>Obtains permission from energy companies for his students to attempt to hack into them, infiltrating the systems that run gas pipelines or power grids and gaining access to critical U.S. infrastructure. </a:t>
            </a:r>
            <a:endParaRPr sz="1600">
              <a:solidFill>
                <a:srgbClr val="FFFFFF"/>
              </a:solidFill>
            </a:endParaRPr>
          </a:p>
          <a:p>
            <a:pPr indent="-330200" lvl="0" marL="457200" rtl="0" algn="l">
              <a:lnSpc>
                <a:spcPct val="150000"/>
              </a:lnSpc>
              <a:spcBef>
                <a:spcPts val="0"/>
              </a:spcBef>
              <a:spcAft>
                <a:spcPts val="0"/>
              </a:spcAft>
              <a:buClr>
                <a:srgbClr val="FFFFFF"/>
              </a:buClr>
              <a:buSzPts val="1600"/>
              <a:buChar char="-"/>
            </a:pPr>
            <a:r>
              <a:rPr lang="en" sz="1600">
                <a:solidFill>
                  <a:srgbClr val="FFFFFF"/>
                </a:solidFill>
              </a:rPr>
              <a:t>Teaches</a:t>
            </a:r>
            <a:r>
              <a:rPr lang="en" sz="1600">
                <a:solidFill>
                  <a:srgbClr val="FFFFFF"/>
                </a:solidFill>
              </a:rPr>
              <a:t> students to write things like Stuxnet </a:t>
            </a:r>
            <a:endParaRPr sz="1600">
              <a:solidFill>
                <a:srgbClr val="FFFFFF"/>
              </a:solidFill>
            </a:endParaRPr>
          </a:p>
        </p:txBody>
      </p:sp>
      <p:pic>
        <p:nvPicPr>
          <p:cNvPr id="84" name="Google Shape;84;p17"/>
          <p:cNvPicPr preferRelativeResize="0"/>
          <p:nvPr/>
        </p:nvPicPr>
        <p:blipFill>
          <a:blip r:embed="rId3">
            <a:alphaModFix/>
          </a:blip>
          <a:stretch>
            <a:fillRect/>
          </a:stretch>
        </p:blipFill>
        <p:spPr>
          <a:xfrm>
            <a:off x="5131500" y="1170000"/>
            <a:ext cx="3524350" cy="3524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Stuxnet </a:t>
            </a:r>
            <a:endParaRPr/>
          </a:p>
        </p:txBody>
      </p:sp>
      <p:sp>
        <p:nvSpPr>
          <p:cNvPr id="90" name="Google Shape;90;p18"/>
          <p:cNvSpPr txBox="1"/>
          <p:nvPr>
            <p:ph idx="1" type="body"/>
          </p:nvPr>
        </p:nvSpPr>
        <p:spPr>
          <a:xfrm>
            <a:off x="144900" y="1152475"/>
            <a:ext cx="3807900" cy="33957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Clr>
                <a:srgbClr val="FFFFFF"/>
              </a:buClr>
              <a:buSzPts val="1300"/>
              <a:buChar char="-"/>
            </a:pPr>
            <a:r>
              <a:rPr lang="en" sz="1300">
                <a:solidFill>
                  <a:srgbClr val="FFFFFF"/>
                </a:solidFill>
              </a:rPr>
              <a:t>Considered to be the first true use of a cyber weapon </a:t>
            </a:r>
            <a:endParaRPr sz="1300">
              <a:solidFill>
                <a:srgbClr val="FFFFFF"/>
              </a:solidFill>
            </a:endParaRPr>
          </a:p>
          <a:p>
            <a:pPr indent="-311150" lvl="0" marL="457200" rtl="0" algn="l">
              <a:lnSpc>
                <a:spcPct val="150000"/>
              </a:lnSpc>
              <a:spcBef>
                <a:spcPts val="0"/>
              </a:spcBef>
              <a:spcAft>
                <a:spcPts val="0"/>
              </a:spcAft>
              <a:buClr>
                <a:srgbClr val="FFFFFF"/>
              </a:buClr>
              <a:buSzPts val="1300"/>
              <a:buChar char="-"/>
            </a:pPr>
            <a:r>
              <a:rPr lang="en" sz="1300">
                <a:solidFill>
                  <a:srgbClr val="FFFFFF"/>
                </a:solidFill>
              </a:rPr>
              <a:t>It’s a computer worm that targets control systems and effects machinery such as assembly lines, </a:t>
            </a:r>
            <a:r>
              <a:rPr lang="en" sz="1300">
                <a:solidFill>
                  <a:srgbClr val="FFFFFF"/>
                </a:solidFill>
              </a:rPr>
              <a:t>centrifuges for separating nuclear material, etc.</a:t>
            </a:r>
            <a:endParaRPr sz="1300">
              <a:solidFill>
                <a:srgbClr val="FFFFFF"/>
              </a:solidFill>
            </a:endParaRPr>
          </a:p>
          <a:p>
            <a:pPr indent="-311150" lvl="0" marL="457200" rtl="0" algn="l">
              <a:lnSpc>
                <a:spcPct val="150000"/>
              </a:lnSpc>
              <a:spcBef>
                <a:spcPts val="0"/>
              </a:spcBef>
              <a:spcAft>
                <a:spcPts val="0"/>
              </a:spcAft>
              <a:buClr>
                <a:srgbClr val="FFFFFF"/>
              </a:buClr>
              <a:buSzPts val="1300"/>
              <a:buChar char="-"/>
            </a:pPr>
            <a:r>
              <a:rPr lang="en" sz="1300">
                <a:solidFill>
                  <a:srgbClr val="FFFFFF"/>
                </a:solidFill>
              </a:rPr>
              <a:t>Caused significant damage to Iran's nuclear program in 2010, by damaging 1,000 centrifuges which delayed their program significantly </a:t>
            </a:r>
            <a:endParaRPr sz="1300">
              <a:solidFill>
                <a:srgbClr val="FFFFFF"/>
              </a:solidFill>
            </a:endParaRPr>
          </a:p>
        </p:txBody>
      </p:sp>
      <p:pic>
        <p:nvPicPr>
          <p:cNvPr id="91" name="Google Shape;91;p18"/>
          <p:cNvPicPr preferRelativeResize="0"/>
          <p:nvPr/>
        </p:nvPicPr>
        <p:blipFill>
          <a:blip r:embed="rId3">
            <a:alphaModFix/>
          </a:blip>
          <a:stretch>
            <a:fillRect/>
          </a:stretch>
        </p:blipFill>
        <p:spPr>
          <a:xfrm>
            <a:off x="3952800" y="1152475"/>
            <a:ext cx="4879425" cy="3231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9"/>
          <p:cNvSpPr txBox="1"/>
          <p:nvPr>
            <p:ph idx="1" type="body"/>
          </p:nvPr>
        </p:nvSpPr>
        <p:spPr>
          <a:xfrm>
            <a:off x="311700" y="1011075"/>
            <a:ext cx="8520600" cy="930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3000">
                <a:solidFill>
                  <a:srgbClr val="FFFFFF"/>
                </a:solidFill>
              </a:rPr>
              <a:t>Do you think teaching advanced hacking techniques are </a:t>
            </a:r>
            <a:r>
              <a:rPr lang="en" sz="3000">
                <a:solidFill>
                  <a:srgbClr val="FFFFFF"/>
                </a:solidFill>
              </a:rPr>
              <a:t>beneficial or a bad idea?</a:t>
            </a:r>
            <a:endParaRPr sz="3000">
              <a:solidFill>
                <a:srgbClr val="FFFFFF"/>
              </a:solidFill>
            </a:endParaRPr>
          </a:p>
        </p:txBody>
      </p:sp>
      <p:pic>
        <p:nvPicPr>
          <p:cNvPr id="97" name="Google Shape;97;p19"/>
          <p:cNvPicPr preferRelativeResize="0"/>
          <p:nvPr/>
        </p:nvPicPr>
        <p:blipFill>
          <a:blip r:embed="rId3">
            <a:alphaModFix/>
          </a:blip>
          <a:stretch>
            <a:fillRect/>
          </a:stretch>
        </p:blipFill>
        <p:spPr>
          <a:xfrm>
            <a:off x="2506262" y="2571750"/>
            <a:ext cx="4131475" cy="1801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Bug Bounty</a:t>
            </a:r>
            <a:endParaRPr/>
          </a:p>
        </p:txBody>
      </p:sp>
      <p:sp>
        <p:nvSpPr>
          <p:cNvPr id="103" name="Google Shape;103;p20"/>
          <p:cNvSpPr txBox="1"/>
          <p:nvPr>
            <p:ph idx="1" type="body"/>
          </p:nvPr>
        </p:nvSpPr>
        <p:spPr>
          <a:xfrm>
            <a:off x="311700" y="1152475"/>
            <a:ext cx="5700900" cy="34164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FFFFFF"/>
              </a:buClr>
              <a:buSzPts val="1400"/>
              <a:buChar char="-"/>
            </a:pPr>
            <a:r>
              <a:rPr lang="en" sz="1400">
                <a:solidFill>
                  <a:srgbClr val="FFFFFF"/>
                </a:solidFill>
              </a:rPr>
              <a:t>Is a </a:t>
            </a:r>
            <a:r>
              <a:rPr lang="en" sz="1400">
                <a:solidFill>
                  <a:srgbClr val="FFFFFF"/>
                </a:solidFill>
              </a:rPr>
              <a:t>crowdsourcing</a:t>
            </a:r>
            <a:r>
              <a:rPr lang="en" sz="1400">
                <a:solidFill>
                  <a:srgbClr val="FFFFFF"/>
                </a:solidFill>
              </a:rPr>
              <a:t> </a:t>
            </a:r>
            <a:r>
              <a:rPr lang="en" sz="1400">
                <a:solidFill>
                  <a:srgbClr val="FFFFFF"/>
                </a:solidFill>
              </a:rPr>
              <a:t>initiative that rewards for discovering and reporting software bugs.</a:t>
            </a:r>
            <a:endParaRPr sz="1400">
              <a:solidFill>
                <a:srgbClr val="FFFFFF"/>
              </a:solidFill>
            </a:endParaRPr>
          </a:p>
          <a:p>
            <a:pPr indent="0" lvl="0" marL="0" rtl="0" algn="l">
              <a:lnSpc>
                <a:spcPct val="150000"/>
              </a:lnSpc>
              <a:spcBef>
                <a:spcPts val="1600"/>
              </a:spcBef>
              <a:spcAft>
                <a:spcPts val="0"/>
              </a:spcAft>
              <a:buNone/>
            </a:pPr>
            <a:r>
              <a:rPr lang="en" sz="1400">
                <a:solidFill>
                  <a:srgbClr val="FFFFFF"/>
                </a:solidFill>
              </a:rPr>
              <a:t>- Vulnerability rewards program(VRP):</a:t>
            </a:r>
            <a:endParaRPr sz="1400">
              <a:solidFill>
                <a:srgbClr val="FFFFFF"/>
              </a:solidFill>
            </a:endParaRPr>
          </a:p>
          <a:p>
            <a:pPr indent="-304800" lvl="0" marL="457200" rtl="0" algn="l">
              <a:lnSpc>
                <a:spcPct val="150000"/>
              </a:lnSpc>
              <a:spcBef>
                <a:spcPts val="1600"/>
              </a:spcBef>
              <a:spcAft>
                <a:spcPts val="0"/>
              </a:spcAft>
              <a:buClr>
                <a:srgbClr val="FFFFFF"/>
              </a:buClr>
              <a:buSzPts val="1200"/>
              <a:buChar char="-"/>
            </a:pPr>
            <a:r>
              <a:rPr lang="en" sz="1200">
                <a:solidFill>
                  <a:srgbClr val="FFFFFF"/>
                </a:solidFill>
              </a:rPr>
              <a:t>2013: Facebook- paid 20k to a researcher from the UK that found a bug that hackers could use to take over user accounts</a:t>
            </a:r>
            <a:endParaRPr sz="1200">
              <a:solidFill>
                <a:srgbClr val="FFFFFF"/>
              </a:solidFill>
            </a:endParaRPr>
          </a:p>
          <a:p>
            <a:pPr indent="-304800" lvl="0" marL="457200" rtl="0" algn="l">
              <a:lnSpc>
                <a:spcPct val="150000"/>
              </a:lnSpc>
              <a:spcBef>
                <a:spcPts val="0"/>
              </a:spcBef>
              <a:spcAft>
                <a:spcPts val="0"/>
              </a:spcAft>
              <a:buClr>
                <a:srgbClr val="FFFFFF"/>
              </a:buClr>
              <a:buSzPts val="1200"/>
              <a:buChar char="-"/>
            </a:pPr>
            <a:r>
              <a:rPr lang="en" sz="1200">
                <a:solidFill>
                  <a:srgbClr val="FFFFFF"/>
                </a:solidFill>
              </a:rPr>
              <a:t>2018: 1Password - Launched a bounty program to find security vulnerabilities on their site. They will award you $5,000 per vulnerability and can receive up to $100,000</a:t>
            </a:r>
            <a:endParaRPr sz="1200">
              <a:solidFill>
                <a:srgbClr val="FFFFFF"/>
              </a:solidFill>
            </a:endParaRPr>
          </a:p>
          <a:p>
            <a:pPr indent="-304800" lvl="0" marL="457200" rtl="0" algn="l">
              <a:lnSpc>
                <a:spcPct val="150000"/>
              </a:lnSpc>
              <a:spcBef>
                <a:spcPts val="0"/>
              </a:spcBef>
              <a:spcAft>
                <a:spcPts val="0"/>
              </a:spcAft>
              <a:buClr>
                <a:srgbClr val="FFFFFF"/>
              </a:buClr>
              <a:buSzPts val="1200"/>
              <a:buChar char="-"/>
            </a:pPr>
            <a:r>
              <a:rPr lang="en" sz="1200">
                <a:solidFill>
                  <a:srgbClr val="FFFFFF"/>
                </a:solidFill>
              </a:rPr>
              <a:t>2018: Microsoft - Vulnerability reports on identity services, including Microsoft Account, Azure Active Directory, or select OpenID standards. Offer up to $100,000</a:t>
            </a:r>
            <a:endParaRPr sz="1200">
              <a:solidFill>
                <a:srgbClr val="FFFFFF"/>
              </a:solidFill>
            </a:endParaRPr>
          </a:p>
        </p:txBody>
      </p:sp>
      <p:pic>
        <p:nvPicPr>
          <p:cNvPr id="104" name="Google Shape;104;p20"/>
          <p:cNvPicPr preferRelativeResize="0"/>
          <p:nvPr/>
        </p:nvPicPr>
        <p:blipFill>
          <a:blip r:embed="rId3">
            <a:alphaModFix/>
          </a:blip>
          <a:stretch>
            <a:fillRect/>
          </a:stretch>
        </p:blipFill>
        <p:spPr>
          <a:xfrm>
            <a:off x="6103113" y="1265238"/>
            <a:ext cx="2276475" cy="3190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Hacktivism</a:t>
            </a:r>
            <a:endParaRPr/>
          </a:p>
        </p:txBody>
      </p:sp>
      <p:sp>
        <p:nvSpPr>
          <p:cNvPr id="110" name="Google Shape;110;p21"/>
          <p:cNvSpPr txBox="1"/>
          <p:nvPr>
            <p:ph idx="1" type="body"/>
          </p:nvPr>
        </p:nvSpPr>
        <p:spPr>
          <a:xfrm>
            <a:off x="311700" y="1605725"/>
            <a:ext cx="5756100" cy="2037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solidFill>
                  <a:srgbClr val="FFFFFF"/>
                </a:solidFill>
              </a:rPr>
              <a:t>Hacktivism is the use of technology to promote a political agenda and/or social issue</a:t>
            </a:r>
            <a:r>
              <a:rPr lang="en"/>
              <a:t>.</a:t>
            </a:r>
            <a:endParaRPr/>
          </a:p>
          <a:p>
            <a:pPr indent="0" lvl="0" marL="0" rtl="0" algn="l">
              <a:spcBef>
                <a:spcPts val="1600"/>
              </a:spcBef>
              <a:spcAft>
                <a:spcPts val="1600"/>
              </a:spcAft>
              <a:buNone/>
            </a:pPr>
            <a:r>
              <a:t/>
            </a:r>
            <a:endParaRPr/>
          </a:p>
        </p:txBody>
      </p:sp>
      <p:pic>
        <p:nvPicPr>
          <p:cNvPr id="111" name="Google Shape;111;p21"/>
          <p:cNvPicPr preferRelativeResize="0"/>
          <p:nvPr/>
        </p:nvPicPr>
        <p:blipFill>
          <a:blip r:embed="rId3">
            <a:alphaModFix/>
          </a:blip>
          <a:stretch>
            <a:fillRect/>
          </a:stretch>
        </p:blipFill>
        <p:spPr>
          <a:xfrm>
            <a:off x="6407025" y="1017725"/>
            <a:ext cx="1758100" cy="3536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