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handoutMasterIdLst>
    <p:handoutMasterId r:id="rId16"/>
  </p:handoutMasterIdLst>
  <p:sldIdLst>
    <p:sldId id="257" r:id="rId5"/>
    <p:sldId id="272" r:id="rId6"/>
    <p:sldId id="267" r:id="rId7"/>
    <p:sldId id="273" r:id="rId8"/>
    <p:sldId id="275" r:id="rId9"/>
    <p:sldId id="276" r:id="rId10"/>
    <p:sldId id="269" r:id="rId11"/>
    <p:sldId id="274" r:id="rId12"/>
    <p:sldId id="277" r:id="rId13"/>
    <p:sldId id="259" r:id="rId14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A78927-82D2-42DA-AF8B-D43800DAAEC1}" v="9" dt="2025-09-26T15:06:24.6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11" d="100"/>
          <a:sy n="111" d="100"/>
        </p:scale>
        <p:origin x="594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9/26/2025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9/26/2025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9/26/2025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9/26/2025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math.stackexchange.com/questions/2755/why-can-you-turn-clothing-right-side-ou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7583" y="264672"/>
            <a:ext cx="8735325" cy="2000251"/>
          </a:xfrm>
        </p:spPr>
        <p:txBody>
          <a:bodyPr/>
          <a:lstStyle/>
          <a:p>
            <a:r>
              <a:rPr lang="en-US" dirty="0"/>
              <a:t>Linear Inequalities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702487" y="2552700"/>
            <a:ext cx="8735325" cy="1752600"/>
          </a:xfrm>
        </p:spPr>
        <p:txBody>
          <a:bodyPr/>
          <a:lstStyle/>
          <a:p>
            <a:r>
              <a:rPr lang="en-US" dirty="0"/>
              <a:t>Wolff 			algebra 1H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12812" y="190501"/>
            <a:ext cx="8938472" cy="990599"/>
          </a:xfrm>
        </p:spPr>
        <p:txBody>
          <a:bodyPr/>
          <a:lstStyle/>
          <a:p>
            <a:r>
              <a:rPr lang="en-US" dirty="0"/>
              <a:t>Don’t forget the basics!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11DE4-262F-4CF6-A24D-1841462A94C6}"/>
              </a:ext>
            </a:extLst>
          </p:cNvPr>
          <p:cNvSpPr txBox="1"/>
          <p:nvPr/>
        </p:nvSpPr>
        <p:spPr>
          <a:xfrm>
            <a:off x="2665412" y="1371600"/>
            <a:ext cx="787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 &lt; 3				x ≥ 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7D5FB6-7AE2-4E2D-9156-50446FBE9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23012" y="2304738"/>
            <a:ext cx="4389844" cy="4111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30650B-23F8-4FCE-B63E-FD15D2ED2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7368" y="2304739"/>
            <a:ext cx="4389844" cy="41111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E3D801A-1F5E-773C-D4ED-4C0CF5E444BF}"/>
              </a:ext>
            </a:extLst>
          </p:cNvPr>
          <p:cNvCxnSpPr/>
          <p:nvPr/>
        </p:nvCxnSpPr>
        <p:spPr>
          <a:xfrm>
            <a:off x="7237412" y="2667000"/>
            <a:ext cx="0" cy="3505200"/>
          </a:xfrm>
          <a:prstGeom prst="straightConnector1">
            <a:avLst/>
          </a:prstGeom>
          <a:ln w="762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E63E4D81-F64E-D564-CCF6-0D9393E81C64}"/>
              </a:ext>
            </a:extLst>
          </p:cNvPr>
          <p:cNvSpPr/>
          <p:nvPr/>
        </p:nvSpPr>
        <p:spPr>
          <a:xfrm>
            <a:off x="2894012" y="4419601"/>
            <a:ext cx="914400" cy="76199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724A52-584D-7BF1-03AC-C4BF88A740E1}"/>
              </a:ext>
            </a:extLst>
          </p:cNvPr>
          <p:cNvCxnSpPr>
            <a:cxnSpLocks/>
          </p:cNvCxnSpPr>
          <p:nvPr/>
        </p:nvCxnSpPr>
        <p:spPr>
          <a:xfrm flipH="1">
            <a:off x="1446212" y="3473570"/>
            <a:ext cx="3657600" cy="0"/>
          </a:xfrm>
          <a:prstGeom prst="straightConnector1">
            <a:avLst/>
          </a:prstGeom>
          <a:ln w="7937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2FEDCC2-487E-D926-AC5A-1815518F7E56}"/>
              </a:ext>
            </a:extLst>
          </p:cNvPr>
          <p:cNvSpPr/>
          <p:nvPr/>
        </p:nvSpPr>
        <p:spPr>
          <a:xfrm>
            <a:off x="8456612" y="3962400"/>
            <a:ext cx="1295400" cy="990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>
            <a:extLst>
              <a:ext uri="{FF2B5EF4-FFF2-40B4-BE49-F238E27FC236}">
                <a16:creationId xmlns:a16="http://schemas.microsoft.com/office/drawing/2014/main" id="{EEFCC05A-AFB1-407E-8251-E8A098989A7A}"/>
              </a:ext>
            </a:extLst>
          </p:cNvPr>
          <p:cNvSpPr/>
          <p:nvPr/>
        </p:nvSpPr>
        <p:spPr>
          <a:xfrm flipH="1">
            <a:off x="5789612" y="0"/>
            <a:ext cx="6360095" cy="6858000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719C-7214-4412-9E82-CE191532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161" y="0"/>
            <a:ext cx="10360501" cy="12239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1"/>
                </a:solidFill>
              </a:rPr>
              <a:t>What’s to remember?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981BE5-540C-406C-B750-0AB0E6C9F6A1}"/>
              </a:ext>
            </a:extLst>
          </p:cNvPr>
          <p:cNvCxnSpPr>
            <a:cxnSpLocks/>
            <a:stCxn id="10" idx="4"/>
            <a:endCxn id="10" idx="0"/>
          </p:cNvCxnSpPr>
          <p:nvPr/>
        </p:nvCxnSpPr>
        <p:spPr>
          <a:xfrm flipV="1">
            <a:off x="5789612" y="0"/>
            <a:ext cx="6360095" cy="6858000"/>
          </a:xfrm>
          <a:prstGeom prst="straightConnector1">
            <a:avLst/>
          </a:prstGeom>
          <a:ln w="82550">
            <a:solidFill>
              <a:schemeClr val="bg2">
                <a:lumMod val="20000"/>
                <a:lumOff val="80000"/>
              </a:schemeClr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00507-D602-4D1A-80C6-AE4021C26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1371600"/>
            <a:ext cx="9525000" cy="5181600"/>
          </a:xfrm>
        </p:spPr>
        <p:txBody>
          <a:bodyPr>
            <a:normAutofit/>
          </a:bodyPr>
          <a:lstStyle/>
          <a:p>
            <a:r>
              <a:rPr lang="en-US" sz="3200" dirty="0"/>
              <a:t>Identify or get the inequality in slope-intercept, point-slope, or standard form</a:t>
            </a:r>
          </a:p>
          <a:p>
            <a:pPr lvl="1"/>
            <a:r>
              <a:rPr lang="en-US" sz="2800" dirty="0"/>
              <a:t>If standard form, calculate the intercepts</a:t>
            </a:r>
          </a:p>
          <a:p>
            <a:r>
              <a:rPr lang="en-US" sz="3200" dirty="0"/>
              <a:t>Plot points on the graph</a:t>
            </a:r>
          </a:p>
          <a:p>
            <a:r>
              <a:rPr lang="en-US" sz="3200" dirty="0"/>
              <a:t>&gt; or &lt; calls for a dashed line</a:t>
            </a:r>
          </a:p>
          <a:p>
            <a:r>
              <a:rPr lang="en-US" sz="3200" dirty="0"/>
              <a:t>≥ or ≤ calls for a solid line</a:t>
            </a:r>
          </a:p>
          <a:p>
            <a:r>
              <a:rPr lang="en-US" sz="3200" dirty="0"/>
              <a:t>Shade above or below the line </a:t>
            </a:r>
          </a:p>
          <a:p>
            <a:pPr lvl="1"/>
            <a:r>
              <a:rPr lang="en-US" sz="2800" dirty="0"/>
              <a:t>Use y-intercept as a guide</a:t>
            </a:r>
          </a:p>
          <a:p>
            <a:pPr lvl="1"/>
            <a:r>
              <a:rPr lang="en-US" sz="2800" dirty="0"/>
              <a:t>You might have to convert standard form to be sure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735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Let’s start easy </a:t>
            </a:r>
            <a:r>
              <a:rPr lang="en-US" sz="4400" dirty="0">
                <a:solidFill>
                  <a:schemeClr val="accent5"/>
                </a:solidFill>
                <a:sym typeface="Wingdings" panose="05000000000000000000" pitchFamily="2" charset="2"/>
              </a:rPr>
              <a:t> with slope-intercept</a:t>
            </a:r>
            <a:endParaRPr lang="en-US" sz="4400" dirty="0">
              <a:solidFill>
                <a:schemeClr val="accent5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2A313A-8224-4C12-9A99-55511B2E4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1701797"/>
            <a:ext cx="10209372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y ≤ x – 4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3654B-51E8-43AE-AA6C-D0159FDF0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42012" y="1708986"/>
            <a:ext cx="5081400" cy="47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3B830-37E5-933D-2A88-30F4A419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0CD0B86-1BDC-9B3E-0920-65ADF3195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5"/>
                </a:solidFill>
              </a:rPr>
              <a:t>How’d you do?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776213-8714-C722-AED9-ACAB40FD9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012" y="1701797"/>
            <a:ext cx="10209372" cy="4462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y ≤ x – 4 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   = shaded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22708-C51B-4481-3B84-6DF2A4D20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2" y="1143000"/>
            <a:ext cx="5081400" cy="4758772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58BF86D-8AD2-B8D2-2419-3D56530CAD64}"/>
              </a:ext>
            </a:extLst>
          </p:cNvPr>
          <p:cNvSpPr/>
          <p:nvPr/>
        </p:nvSpPr>
        <p:spPr>
          <a:xfrm>
            <a:off x="8304212" y="46482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665A20-5D60-CE4E-4CEB-BF141B06CEAB}"/>
              </a:ext>
            </a:extLst>
          </p:cNvPr>
          <p:cNvSpPr/>
          <p:nvPr/>
        </p:nvSpPr>
        <p:spPr>
          <a:xfrm>
            <a:off x="8609012" y="43434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5274E4A-EEEA-AB90-F24F-796F545CDEAD}"/>
              </a:ext>
            </a:extLst>
          </p:cNvPr>
          <p:cNvSpPr/>
          <p:nvPr/>
        </p:nvSpPr>
        <p:spPr>
          <a:xfrm>
            <a:off x="8913812" y="4044113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4C2114-C5B8-6DD1-B34C-CBE4146D67D2}"/>
              </a:ext>
            </a:extLst>
          </p:cNvPr>
          <p:cNvCxnSpPr/>
          <p:nvPr/>
        </p:nvCxnSpPr>
        <p:spPr>
          <a:xfrm flipV="1">
            <a:off x="7770812" y="2895600"/>
            <a:ext cx="2514600" cy="25146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Star: 5 Points 9">
            <a:extLst>
              <a:ext uri="{FF2B5EF4-FFF2-40B4-BE49-F238E27FC236}">
                <a16:creationId xmlns:a16="http://schemas.microsoft.com/office/drawing/2014/main" id="{26B47E51-2975-1AD4-2EBD-AC7286FF3F6D}"/>
              </a:ext>
            </a:extLst>
          </p:cNvPr>
          <p:cNvSpPr/>
          <p:nvPr/>
        </p:nvSpPr>
        <p:spPr>
          <a:xfrm>
            <a:off x="9256712" y="4324709"/>
            <a:ext cx="609600" cy="571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BB3B85E9-61E3-712A-7C53-167F02C86B20}"/>
              </a:ext>
            </a:extLst>
          </p:cNvPr>
          <p:cNvSpPr/>
          <p:nvPr/>
        </p:nvSpPr>
        <p:spPr>
          <a:xfrm>
            <a:off x="912812" y="3073403"/>
            <a:ext cx="914400" cy="996113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6147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C9B64-E798-6603-8C6A-E3ABC16B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Point-Slope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37FB-7CF7-F2CB-772D-7EA2963BD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y – 2 </a:t>
            </a:r>
            <a:r>
              <a:rPr lang="en-US" sz="4000" dirty="0">
                <a:latin typeface="Calisto MT" panose="02040603050505030304" pitchFamily="18" charset="0"/>
              </a:rPr>
              <a:t>≥</a:t>
            </a:r>
            <a:r>
              <a:rPr lang="en-US" sz="4000" dirty="0"/>
              <a:t> -3(x + 2)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DEE088-4F73-B922-996A-3262CAB0F1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7984" y="1219200"/>
            <a:ext cx="5081400" cy="47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35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D728-520B-E960-F309-9660A3D4B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BFDA2-EAA6-5FB1-0658-6584FC59F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did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29EE3-7408-4DC3-C9E6-E6E185B15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y – 2 </a:t>
            </a:r>
            <a:r>
              <a:rPr lang="en-US" sz="4000" dirty="0">
                <a:latin typeface="Calisto MT" panose="02040603050505030304" pitchFamily="18" charset="0"/>
              </a:rPr>
              <a:t>≥ </a:t>
            </a:r>
            <a:r>
              <a:rPr lang="en-US" sz="4000" dirty="0"/>
              <a:t>-3(x + 2)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BB5E03-E155-7BDC-F06C-C181648CAD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7984" y="1219200"/>
            <a:ext cx="5081400" cy="4758772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DCF4ED32-91AB-34F7-F495-21BEA6FBFBF7}"/>
              </a:ext>
            </a:extLst>
          </p:cNvPr>
          <p:cNvSpPr/>
          <p:nvPr/>
        </p:nvSpPr>
        <p:spPr>
          <a:xfrm>
            <a:off x="7999412" y="27432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AEE921E-DA70-3570-7484-39DB1F6D5448}"/>
              </a:ext>
            </a:extLst>
          </p:cNvPr>
          <p:cNvSpPr/>
          <p:nvPr/>
        </p:nvSpPr>
        <p:spPr>
          <a:xfrm>
            <a:off x="8380412" y="37338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47EEB4E-B827-E0ED-CBF5-50F0E085DFB3}"/>
              </a:ext>
            </a:extLst>
          </p:cNvPr>
          <p:cNvSpPr/>
          <p:nvPr/>
        </p:nvSpPr>
        <p:spPr>
          <a:xfrm>
            <a:off x="8685212" y="4724400"/>
            <a:ext cx="3048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8DDD85-1860-12EE-FF1F-6D771E339F58}"/>
              </a:ext>
            </a:extLst>
          </p:cNvPr>
          <p:cNvCxnSpPr>
            <a:cxnSpLocks/>
          </p:cNvCxnSpPr>
          <p:nvPr/>
        </p:nvCxnSpPr>
        <p:spPr>
          <a:xfrm>
            <a:off x="7694612" y="1600200"/>
            <a:ext cx="1344072" cy="388620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78BDAE7D-450D-547E-A22A-1AA578E2ACB4}"/>
              </a:ext>
            </a:extLst>
          </p:cNvPr>
          <p:cNvSpPr/>
          <p:nvPr/>
        </p:nvSpPr>
        <p:spPr>
          <a:xfrm>
            <a:off x="9142412" y="2438400"/>
            <a:ext cx="1066800" cy="990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742183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Standard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2x – 4y &gt; 6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869E54-4F7B-4349-A6A0-D875ED9B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7984" y="1219200"/>
            <a:ext cx="5081400" cy="475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91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108D-56AE-59DA-D9BE-7D309911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BB21-A04B-AA57-CBBB-28CA2DF1C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chemeClr val="accent6"/>
                </a:solidFill>
              </a:rPr>
              <a:t>How did you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F461-31B8-F0F5-84D3-ECB6A1DF611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2x – 4y &gt; 6</a:t>
            </a:r>
          </a:p>
          <a:p>
            <a:pPr marL="0" indent="0">
              <a:buNone/>
            </a:pPr>
            <a:endParaRPr lang="en-US" sz="4400" dirty="0"/>
          </a:p>
          <a:p>
            <a:pPr marL="0" indent="0">
              <a:buNone/>
            </a:pPr>
            <a:r>
              <a:rPr lang="en-US" sz="4400" dirty="0"/>
              <a:t>The catch! </a:t>
            </a:r>
          </a:p>
          <a:p>
            <a:pPr marL="0" indent="0">
              <a:buNone/>
            </a:pPr>
            <a:r>
              <a:rPr lang="en-US" sz="4400" dirty="0"/>
              <a:t>    y &lt; ½ x – 1.5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78372-3F87-DCE2-D729-2F86651A2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7984" y="1219200"/>
            <a:ext cx="5081400" cy="475877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DB91F1-9B86-CF2A-47C9-FBE132083958}"/>
              </a:ext>
            </a:extLst>
          </p:cNvPr>
          <p:cNvSpPr/>
          <p:nvPr/>
        </p:nvSpPr>
        <p:spPr>
          <a:xfrm>
            <a:off x="9675812" y="342900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1469D1-26EF-2F5E-5526-B2E9066B4B48}"/>
              </a:ext>
            </a:extLst>
          </p:cNvPr>
          <p:cNvSpPr/>
          <p:nvPr/>
        </p:nvSpPr>
        <p:spPr>
          <a:xfrm>
            <a:off x="8685212" y="3939540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B7CC10-EB6B-80AC-D6B2-03FF5389A19E}"/>
              </a:ext>
            </a:extLst>
          </p:cNvPr>
          <p:cNvCxnSpPr>
            <a:cxnSpLocks/>
          </p:cNvCxnSpPr>
          <p:nvPr/>
        </p:nvCxnSpPr>
        <p:spPr>
          <a:xfrm flipV="1">
            <a:off x="6932612" y="2971800"/>
            <a:ext cx="4038600" cy="205740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998257B9-3836-41BB-5D2D-04C624928A8E}"/>
              </a:ext>
            </a:extLst>
          </p:cNvPr>
          <p:cNvSpPr/>
          <p:nvPr/>
        </p:nvSpPr>
        <p:spPr>
          <a:xfrm>
            <a:off x="9523412" y="4267200"/>
            <a:ext cx="914400" cy="9906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109318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00FC-2A82-42A9-CE54-317D01D9D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FA79CB-9327-A632-1BF7-56F4BB83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812" y="190501"/>
            <a:ext cx="8938472" cy="990599"/>
          </a:xfrm>
        </p:spPr>
        <p:txBody>
          <a:bodyPr/>
          <a:lstStyle/>
          <a:p>
            <a:r>
              <a:rPr lang="en-US" dirty="0"/>
              <a:t>Don’t forget the basics!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F1FCBE-C12B-43E6-01E5-986E5FFFC21B}"/>
              </a:ext>
            </a:extLst>
          </p:cNvPr>
          <p:cNvSpPr txBox="1"/>
          <p:nvPr/>
        </p:nvSpPr>
        <p:spPr>
          <a:xfrm>
            <a:off x="2665412" y="1371600"/>
            <a:ext cx="7871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y &lt; 3				x ≥ -4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ABEBFE-6C7E-5172-8E94-233B52778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23012" y="2304738"/>
            <a:ext cx="4389844" cy="41111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BF10D2-C2FB-B62D-4285-4621E58A16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47368" y="2304739"/>
            <a:ext cx="4389844" cy="411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64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C67BEE-D13F-4BD2-98A5-34D8A0977F68}">
  <ds:schemaRefs>
    <ds:schemaRef ds:uri="http://schemas.microsoft.com/office/2006/metadata/properties"/>
    <ds:schemaRef ds:uri="4873beb7-5857-4685-be1f-d57550cc96cc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Triple circuit lines presentation (widescreen)</Template>
  <TotalTime>1697</TotalTime>
  <Words>190</Words>
  <Application>Microsoft Office PowerPoint</Application>
  <PresentationFormat>Custom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Calisto MT</vt:lpstr>
      <vt:lpstr>Wingdings</vt:lpstr>
      <vt:lpstr>Tech 16x9</vt:lpstr>
      <vt:lpstr>Linear Inequalities</vt:lpstr>
      <vt:lpstr>What’s to remember?</vt:lpstr>
      <vt:lpstr>Let’s start easy  with slope-intercept</vt:lpstr>
      <vt:lpstr>How’d you do?</vt:lpstr>
      <vt:lpstr>Point-Slope</vt:lpstr>
      <vt:lpstr>How did you do?</vt:lpstr>
      <vt:lpstr>Standard Form</vt:lpstr>
      <vt:lpstr>How did you do?</vt:lpstr>
      <vt:lpstr>Don’t forget the basics!</vt:lpstr>
      <vt:lpstr>Don’t forget the basics!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Inequalities Review</dc:title>
  <dc:creator>Wolff Diana</dc:creator>
  <cp:lastModifiedBy>Wolff Diana</cp:lastModifiedBy>
  <cp:revision>7</cp:revision>
  <dcterms:created xsi:type="dcterms:W3CDTF">2020-04-22T23:38:09Z</dcterms:created>
  <dcterms:modified xsi:type="dcterms:W3CDTF">2025-09-26T20:28:12Z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