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94660"/>
  </p:normalViewPr>
  <p:slideViewPr>
    <p:cSldViewPr snapToGrid="0">
      <p:cViewPr varScale="1">
        <p:scale>
          <a:sx n="74" d="100"/>
          <a:sy n="74" d="100"/>
        </p:scale>
        <p:origin x="7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2B9A-4C88-CA1B-ED8B-6C2A721BA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26D98-96BF-FE21-8640-5BA90B40F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804BAC-23A4-40AE-03E9-1E9452857B83}"/>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52FFD33A-32C5-7AE6-7341-67AF061F0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07FAB-E9B2-A389-090D-63BA2F154A4F}"/>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391745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D11F-8791-DB9C-4963-E9F8B65574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A7DE60-F84B-D00C-7AEE-6E1AAFC2A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B1725-A318-CD26-25EC-DCB6D65A3BC5}"/>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E8631728-0E84-C54D-467B-F65BDCC97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4581B-10C7-CCA8-DB8F-F2469552D5EE}"/>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354298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5A8410-9A61-5489-58C3-780084FC0F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77C5CC-5420-BF81-96D2-B4EB0A9F2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0D6F9-0C57-776E-6623-79B436E49FED}"/>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B0067ADB-E9CB-333C-B427-235936057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FF176-F6CD-E173-C3EC-D475AAC8C0B1}"/>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279697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9B5F-1DB4-6E0E-4F0A-B4B19966B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08EEB-0DFC-8095-2AF9-E81863A41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0CCAD-E426-9438-6011-181EE2CCFF16}"/>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268F64DC-D3E0-D675-6858-CB5FF79EB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9C8BD-F64E-C419-D1C9-9229A6843783}"/>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16196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3306-3CD5-6639-C7EF-A9418A9BFA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5F7E8-0B7E-5862-DAC8-41A950AB77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C2E702-D5B5-2439-AD16-7A22679BA790}"/>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F502663A-355A-30C4-73CB-3D9F59EB4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636D1-EEE0-B628-BB56-8C0570ACD0A7}"/>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111118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DAE5-82A7-4063-85AB-75F5E783E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98768-3735-E687-0533-F50216840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9B395-265D-35DB-7138-CDED01AC01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5AA63D-CCB4-2141-6C2A-D10AFB92CD81}"/>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6" name="Footer Placeholder 5">
            <a:extLst>
              <a:ext uri="{FF2B5EF4-FFF2-40B4-BE49-F238E27FC236}">
                <a16:creationId xmlns:a16="http://schemas.microsoft.com/office/drawing/2014/main" id="{1381CFE9-431C-5224-BB78-4C068342C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E640E-9FF1-A094-FFDC-6B8AE4FD92CA}"/>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64892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080E-A2C3-75B9-501E-13D39A1DA4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D1B616-60C3-CED3-2216-F5B9107A7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A93AF-DAAE-9FB4-401D-6F83A19025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C22981-41E3-717A-FE99-149A93237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0CDF7D-572E-CB82-D2FB-526A5F5FD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3BFEC-F645-DC2A-27C9-A2B9A6F60F2D}"/>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8" name="Footer Placeholder 7">
            <a:extLst>
              <a:ext uri="{FF2B5EF4-FFF2-40B4-BE49-F238E27FC236}">
                <a16:creationId xmlns:a16="http://schemas.microsoft.com/office/drawing/2014/main" id="{14837603-CB82-DA9A-EA61-D7499A6300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53081-3DC4-FBE9-FFD5-ED5B87F7EE16}"/>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10976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53D6-B538-9EF7-4985-A73392F016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66F08-0BA8-5056-0EC4-0B59C764867A}"/>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4" name="Footer Placeholder 3">
            <a:extLst>
              <a:ext uri="{FF2B5EF4-FFF2-40B4-BE49-F238E27FC236}">
                <a16:creationId xmlns:a16="http://schemas.microsoft.com/office/drawing/2014/main" id="{495934B6-95A3-8DA0-D0D4-E8795D511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59A479-06D5-F803-4081-C6CF0C69C226}"/>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234320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0B045-9B5A-3F1F-5AF4-628B3BCF3AEB}"/>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3" name="Footer Placeholder 2">
            <a:extLst>
              <a:ext uri="{FF2B5EF4-FFF2-40B4-BE49-F238E27FC236}">
                <a16:creationId xmlns:a16="http://schemas.microsoft.com/office/drawing/2014/main" id="{80547E1B-9FC7-6904-C62B-E4D69F7CFA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1CB80-5689-BD16-EB94-82D5550A4F10}"/>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26098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55B4-98F8-7C08-0E6D-D117F6118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0A901-5556-F7FF-766A-D8F329E473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C17707-C97B-0373-6A00-B7FC01C18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BDD88-B703-0A61-D916-43AC3E9F7EFE}"/>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6" name="Footer Placeholder 5">
            <a:extLst>
              <a:ext uri="{FF2B5EF4-FFF2-40B4-BE49-F238E27FC236}">
                <a16:creationId xmlns:a16="http://schemas.microsoft.com/office/drawing/2014/main" id="{D20AA441-DE7A-10DA-076A-F56E0231C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4A90D-6C34-1B95-C755-740D0DD6B86C}"/>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228127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952B-EB65-1E09-044B-B3596AF83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6857E-218F-162C-E951-BD86B5F88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325829-D40D-2B40-62AB-82A639639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E0BAC-B7F9-3223-08D2-C2ADBD9E7FBB}"/>
              </a:ext>
            </a:extLst>
          </p:cNvPr>
          <p:cNvSpPr>
            <a:spLocks noGrp="1"/>
          </p:cNvSpPr>
          <p:nvPr>
            <p:ph type="dt" sz="half" idx="10"/>
          </p:nvPr>
        </p:nvSpPr>
        <p:spPr/>
        <p:txBody>
          <a:bodyPr/>
          <a:lstStyle/>
          <a:p>
            <a:fld id="{A6507194-77FA-4986-8B22-39A7E4582D4C}" type="datetimeFigureOut">
              <a:rPr lang="en-US" smtClean="0"/>
              <a:t>10/27/2024</a:t>
            </a:fld>
            <a:endParaRPr lang="en-US"/>
          </a:p>
        </p:txBody>
      </p:sp>
      <p:sp>
        <p:nvSpPr>
          <p:cNvPr id="6" name="Footer Placeholder 5">
            <a:extLst>
              <a:ext uri="{FF2B5EF4-FFF2-40B4-BE49-F238E27FC236}">
                <a16:creationId xmlns:a16="http://schemas.microsoft.com/office/drawing/2014/main" id="{DDC3B9C2-86AA-FD3A-1CA5-4B61704F3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05109-A017-785D-2D33-88F1ADD1577E}"/>
              </a:ext>
            </a:extLst>
          </p:cNvPr>
          <p:cNvSpPr>
            <a:spLocks noGrp="1"/>
          </p:cNvSpPr>
          <p:nvPr>
            <p:ph type="sldNum" sz="quarter" idx="12"/>
          </p:nvPr>
        </p:nvSpPr>
        <p:spPr/>
        <p:txBody>
          <a:bodyPr/>
          <a:lstStyle/>
          <a:p>
            <a:fld id="{24D6A134-2152-4E2B-BE7B-31750A81A49E}" type="slidenum">
              <a:rPr lang="en-US" smtClean="0"/>
              <a:t>‹#›</a:t>
            </a:fld>
            <a:endParaRPr lang="en-US"/>
          </a:p>
        </p:txBody>
      </p:sp>
    </p:spTree>
    <p:extLst>
      <p:ext uri="{BB962C8B-B14F-4D97-AF65-F5344CB8AC3E}">
        <p14:creationId xmlns:p14="http://schemas.microsoft.com/office/powerpoint/2010/main" val="44542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4AF7-9F5F-39BF-85D2-B978F2A84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C13CB5-329E-8570-E448-76ED7D9DA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42D4F-4556-77C4-C8FD-226EA20168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507194-77FA-4986-8B22-39A7E4582D4C}" type="datetimeFigureOut">
              <a:rPr lang="en-US" smtClean="0"/>
              <a:t>10/27/2024</a:t>
            </a:fld>
            <a:endParaRPr lang="en-US"/>
          </a:p>
        </p:txBody>
      </p:sp>
      <p:sp>
        <p:nvSpPr>
          <p:cNvPr id="5" name="Footer Placeholder 4">
            <a:extLst>
              <a:ext uri="{FF2B5EF4-FFF2-40B4-BE49-F238E27FC236}">
                <a16:creationId xmlns:a16="http://schemas.microsoft.com/office/drawing/2014/main" id="{A80DF307-11C7-EA24-92C9-4F351F8D5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A0D32F-404B-05F8-0E50-978A51911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D6A134-2152-4E2B-BE7B-31750A81A49E}" type="slidenum">
              <a:rPr lang="en-US" smtClean="0"/>
              <a:t>‹#›</a:t>
            </a:fld>
            <a:endParaRPr lang="en-US"/>
          </a:p>
        </p:txBody>
      </p:sp>
    </p:spTree>
    <p:extLst>
      <p:ext uri="{BB962C8B-B14F-4D97-AF65-F5344CB8AC3E}">
        <p14:creationId xmlns:p14="http://schemas.microsoft.com/office/powerpoint/2010/main" val="6981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aturation sat="218000"/>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BCCC-C116-FDBC-4A30-507731F1D47D}"/>
              </a:ext>
            </a:extLst>
          </p:cNvPr>
          <p:cNvSpPr>
            <a:spLocks noGrp="1"/>
          </p:cNvSpPr>
          <p:nvPr>
            <p:ph type="ctrTitle"/>
          </p:nvPr>
        </p:nvSpPr>
        <p:spPr>
          <a:xfrm>
            <a:off x="0" y="1705132"/>
            <a:ext cx="5160135" cy="1775383"/>
          </a:xfrm>
        </p:spPr>
        <p:txBody>
          <a:bodyPr>
            <a:normAutofit/>
          </a:bodyPr>
          <a:lstStyle/>
          <a:p>
            <a:r>
              <a:rPr lang="en-US" dirty="0">
                <a:solidFill>
                  <a:srgbClr val="00B0F0"/>
                </a:solidFill>
              </a:rPr>
              <a:t>Mental Health Snapshot</a:t>
            </a:r>
          </a:p>
        </p:txBody>
      </p:sp>
      <p:sp>
        <p:nvSpPr>
          <p:cNvPr id="3" name="Subtitle 2">
            <a:extLst>
              <a:ext uri="{FF2B5EF4-FFF2-40B4-BE49-F238E27FC236}">
                <a16:creationId xmlns:a16="http://schemas.microsoft.com/office/drawing/2014/main" id="{C4B62692-67CD-5916-E567-39786420BD0D}"/>
              </a:ext>
            </a:extLst>
          </p:cNvPr>
          <p:cNvSpPr>
            <a:spLocks noGrp="1"/>
          </p:cNvSpPr>
          <p:nvPr>
            <p:ph type="subTitle" idx="1"/>
          </p:nvPr>
        </p:nvSpPr>
        <p:spPr>
          <a:xfrm>
            <a:off x="8980868" y="5057350"/>
            <a:ext cx="3769217" cy="1655762"/>
          </a:xfrm>
        </p:spPr>
        <p:txBody>
          <a:bodyPr>
            <a:normAutofit lnSpcReduction="10000"/>
          </a:bodyPr>
          <a:lstStyle/>
          <a:p>
            <a:r>
              <a:rPr lang="en-US" dirty="0">
                <a:solidFill>
                  <a:schemeClr val="bg1"/>
                </a:solidFill>
              </a:rPr>
              <a:t>Presented by:</a:t>
            </a:r>
          </a:p>
          <a:p>
            <a:r>
              <a:rPr lang="en-US" dirty="0">
                <a:solidFill>
                  <a:schemeClr val="bg1"/>
                </a:solidFill>
              </a:rPr>
              <a:t>Adam Raffel</a:t>
            </a:r>
          </a:p>
          <a:p>
            <a:r>
              <a:rPr lang="en-US" dirty="0">
                <a:solidFill>
                  <a:schemeClr val="bg1"/>
                </a:solidFill>
              </a:rPr>
              <a:t>Heidi Fox</a:t>
            </a:r>
          </a:p>
          <a:p>
            <a:r>
              <a:rPr lang="en-US" dirty="0">
                <a:solidFill>
                  <a:schemeClr val="bg1"/>
                </a:solidFill>
              </a:rPr>
              <a:t>Levi Fahring</a:t>
            </a:r>
          </a:p>
        </p:txBody>
      </p:sp>
    </p:spTree>
    <p:extLst>
      <p:ext uri="{BB962C8B-B14F-4D97-AF65-F5344CB8AC3E}">
        <p14:creationId xmlns:p14="http://schemas.microsoft.com/office/powerpoint/2010/main" val="278816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ntal health concept Mental health concept. Man with heart in hands and woman with watering can near abstract silhouette of head with plants. Psychological help and support, mindfulness. Cartoon flat vector illustration mental health stock illustrations">
            <a:extLst>
              <a:ext uri="{FF2B5EF4-FFF2-40B4-BE49-F238E27FC236}">
                <a16:creationId xmlns:a16="http://schemas.microsoft.com/office/drawing/2014/main" id="{BB0C54F1-5F65-7555-EAFC-599ADD7DF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974" y="3124200"/>
            <a:ext cx="4731026"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4F1C82-8590-0299-FDAA-1A4D4A9A1ADC}"/>
              </a:ext>
            </a:extLst>
          </p:cNvPr>
          <p:cNvSpPr txBox="1"/>
          <p:nvPr/>
        </p:nvSpPr>
        <p:spPr>
          <a:xfrm>
            <a:off x="377967" y="231819"/>
            <a:ext cx="10740980" cy="3139321"/>
          </a:xfrm>
          <a:prstGeom prst="rect">
            <a:avLst/>
          </a:prstGeom>
          <a:noFill/>
        </p:spPr>
        <p:txBody>
          <a:bodyPr wrap="square" rtlCol="0">
            <a:spAutoFit/>
          </a:bodyPr>
          <a:lstStyle/>
          <a:p>
            <a:r>
              <a:rPr lang="en-US" sz="1800" dirty="0">
                <a:effectLst/>
                <a:latin typeface="Arial" panose="020B0604020202020204" pitchFamily="34" charset="0"/>
                <a:ea typeface="Arial" panose="020B0604020202020204" pitchFamily="34" charset="0"/>
              </a:rPr>
              <a:t>Mental Health and Substance Use Disorder (SUD) are important drivers for our community public health. The US Department of Health and Human Services can use the data to help spread awareness and potentially help reduce the suicide rate in USA. </a:t>
            </a:r>
          </a:p>
          <a:p>
            <a:endParaRPr lang="en-US" dirty="0">
              <a:latin typeface="Arial" panose="020B0604020202020204" pitchFamily="34" charset="0"/>
            </a:endParaRPr>
          </a:p>
          <a:p>
            <a:r>
              <a:rPr lang="en-US" dirty="0">
                <a:latin typeface="Arial" panose="020B0604020202020204" pitchFamily="34" charset="0"/>
              </a:rPr>
              <a:t>More content</a:t>
            </a:r>
          </a:p>
          <a:p>
            <a:endParaRPr lang="en-US" dirty="0">
              <a:latin typeface="Arial" panose="020B0604020202020204" pitchFamily="34" charset="0"/>
            </a:endParaRPr>
          </a:p>
          <a:p>
            <a:r>
              <a:rPr lang="en-US" dirty="0">
                <a:latin typeface="Arial" panose="020B0604020202020204" pitchFamily="34" charset="0"/>
              </a:rPr>
              <a:t>More background</a:t>
            </a:r>
          </a:p>
          <a:p>
            <a:endParaRPr lang="en-US" dirty="0">
              <a:latin typeface="Arial" panose="020B0604020202020204" pitchFamily="34" charset="0"/>
            </a:endParaRPr>
          </a:p>
          <a:p>
            <a:r>
              <a:rPr lang="en-US" dirty="0">
                <a:latin typeface="Arial" panose="020B0604020202020204" pitchFamily="34" charset="0"/>
              </a:rPr>
              <a:t>More details about what approach was used</a:t>
            </a:r>
          </a:p>
          <a:p>
            <a:endParaRPr lang="en-US" dirty="0">
              <a:latin typeface="Arial" panose="020B0604020202020204" pitchFamily="34" charset="0"/>
            </a:endParaRPr>
          </a:p>
          <a:p>
            <a:endParaRPr lang="en-US" dirty="0">
              <a:latin typeface="Arial" panose="020B0604020202020204" pitchFamily="34" charset="0"/>
            </a:endParaRPr>
          </a:p>
        </p:txBody>
      </p:sp>
      <p:graphicFrame>
        <p:nvGraphicFramePr>
          <p:cNvPr id="3" name="Table 2">
            <a:extLst>
              <a:ext uri="{FF2B5EF4-FFF2-40B4-BE49-F238E27FC236}">
                <a16:creationId xmlns:a16="http://schemas.microsoft.com/office/drawing/2014/main" id="{D2B8AFAE-9D00-F715-F0A2-851F00C84289}"/>
              </a:ext>
            </a:extLst>
          </p:cNvPr>
          <p:cNvGraphicFramePr>
            <a:graphicFrameLocks noGrp="1"/>
          </p:cNvGraphicFramePr>
          <p:nvPr>
            <p:extLst>
              <p:ext uri="{D42A27DB-BD31-4B8C-83A1-F6EECF244321}">
                <p14:modId xmlns:p14="http://schemas.microsoft.com/office/powerpoint/2010/main" val="4083875584"/>
              </p:ext>
            </p:extLst>
          </p:nvPr>
        </p:nvGraphicFramePr>
        <p:xfrm>
          <a:off x="1341120" y="4374668"/>
          <a:ext cx="4754880" cy="1479804"/>
        </p:xfrm>
        <a:graphic>
          <a:graphicData uri="http://schemas.openxmlformats.org/drawingml/2006/table">
            <a:tbl>
              <a:tblPr>
                <a:tableStyleId>{5C22544A-7EE6-4342-B048-85BDC9FD1C3A}</a:tableStyleId>
              </a:tblPr>
              <a:tblGrid>
                <a:gridCol w="4754880">
                  <a:extLst>
                    <a:ext uri="{9D8B030D-6E8A-4147-A177-3AD203B41FA5}">
                      <a16:colId xmlns:a16="http://schemas.microsoft.com/office/drawing/2014/main" val="1590652267"/>
                    </a:ext>
                  </a:extLst>
                </a:gridCol>
              </a:tblGrid>
              <a:tr h="266700">
                <a:tc>
                  <a:txBody>
                    <a:bodyPr/>
                    <a:lstStyle/>
                    <a:p>
                      <a:pPr marL="0" marR="0">
                        <a:lnSpc>
                          <a:spcPct val="115000"/>
                        </a:lnSpc>
                        <a:spcBef>
                          <a:spcPts val="0"/>
                        </a:spcBef>
                        <a:spcAft>
                          <a:spcPts val="0"/>
                        </a:spcAft>
                      </a:pPr>
                      <a:r>
                        <a:rPr lang="en-US" sz="1800" dirty="0">
                          <a:effectLst/>
                        </a:rPr>
                        <a:t>Datasets Pursued</a:t>
                      </a:r>
                      <a:endParaRPr lang="en-US" sz="1800" dirty="0">
                        <a:effectLst/>
                        <a:latin typeface="Arial" panose="020B0604020202020204" pitchFamily="34" charset="0"/>
                        <a:ea typeface="Arial" panose="020B0604020202020204" pitchFamily="34" charset="0"/>
                      </a:endParaRPr>
                    </a:p>
                  </a:txBody>
                  <a:tcPr marL="63500" marR="63500" marT="63500" marB="63500">
                    <a:solidFill>
                      <a:schemeClr val="accent5">
                        <a:lumMod val="60000"/>
                        <a:lumOff val="40000"/>
                      </a:schemeClr>
                    </a:solidFill>
                  </a:tcPr>
                </a:tc>
                <a:extLst>
                  <a:ext uri="{0D108BD9-81ED-4DB2-BD59-A6C34878D82A}">
                    <a16:rowId xmlns:a16="http://schemas.microsoft.com/office/drawing/2014/main" val="1470319783"/>
                  </a:ext>
                </a:extLst>
              </a:tr>
              <a:tr h="266700">
                <a:tc>
                  <a:txBody>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rPr>
                        <a:t>CDC/Mental Healthcare, last 4 weeks</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rPr>
                        <a:t>CDC/Suicide stats</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rPr>
                        <a:t>Substance Use Disorder/Description</a:t>
                      </a:r>
                      <a:endParaRPr lang="en-US" sz="1800" u="none" strike="noStrike" dirty="0">
                        <a:effectLst/>
                        <a:latin typeface="Arial" panose="020B0604020202020204" pitchFamily="34" charset="0"/>
                        <a:ea typeface="Arial" panose="020B0604020202020204" pitchFamily="34" charset="0"/>
                      </a:endParaRPr>
                    </a:p>
                  </a:txBody>
                  <a:tcPr marL="63500" marR="63500" marT="63500" marB="63500">
                    <a:solidFill>
                      <a:schemeClr val="accent5">
                        <a:lumMod val="60000"/>
                        <a:lumOff val="40000"/>
                      </a:schemeClr>
                    </a:solidFill>
                  </a:tcPr>
                </a:tc>
                <a:extLst>
                  <a:ext uri="{0D108BD9-81ED-4DB2-BD59-A6C34878D82A}">
                    <a16:rowId xmlns:a16="http://schemas.microsoft.com/office/drawing/2014/main" val="1626531638"/>
                  </a:ext>
                </a:extLst>
              </a:tr>
            </a:tbl>
          </a:graphicData>
        </a:graphic>
      </p:graphicFrame>
    </p:spTree>
    <p:extLst>
      <p:ext uri="{BB962C8B-B14F-4D97-AF65-F5344CB8AC3E}">
        <p14:creationId xmlns:p14="http://schemas.microsoft.com/office/powerpoint/2010/main" val="367827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A80543-AA4E-17D0-1561-C16E495B3222}"/>
              </a:ext>
            </a:extLst>
          </p:cNvPr>
          <p:cNvSpPr txBox="1"/>
          <p:nvPr/>
        </p:nvSpPr>
        <p:spPr>
          <a:xfrm>
            <a:off x="386459" y="3259126"/>
            <a:ext cx="11419082" cy="1514261"/>
          </a:xfrm>
          <a:prstGeom prst="rect">
            <a:avLst/>
          </a:prstGeom>
          <a:noFill/>
        </p:spPr>
        <p:txBody>
          <a:bodyPr wrap="square">
            <a:spAutoFit/>
          </a:bodyPr>
          <a:lstStyle/>
          <a:p>
            <a:pPr marR="0" lvl="0">
              <a:lnSpc>
                <a:spcPct val="115000"/>
              </a:lnSpc>
              <a:spcBef>
                <a:spcPts val="0"/>
              </a:spcBef>
              <a:spcAft>
                <a:spcPts val="0"/>
              </a:spcAft>
            </a:pPr>
            <a:r>
              <a:rPr lang="en-US" sz="2800" u="none" strike="noStrike" dirty="0">
                <a:effectLst/>
                <a:latin typeface="Arial" panose="020B0604020202020204" pitchFamily="34" charset="0"/>
                <a:ea typeface="Arial" panose="020B0604020202020204" pitchFamily="34" charset="0"/>
              </a:rPr>
              <a:t>How do the states compare in regard to mental health engagement?</a:t>
            </a:r>
          </a:p>
          <a:p>
            <a:pPr marR="0" lvl="0">
              <a:lnSpc>
                <a:spcPct val="115000"/>
              </a:lnSpc>
              <a:spcBef>
                <a:spcPts val="0"/>
              </a:spcBef>
              <a:spcAft>
                <a:spcPts val="0"/>
              </a:spcAft>
            </a:pPr>
            <a:r>
              <a:rPr lang="en-US" sz="2800" u="none" strike="noStrike" dirty="0">
                <a:effectLst/>
                <a:latin typeface="Arial" panose="020B0604020202020204" pitchFamily="34" charset="0"/>
                <a:ea typeface="Arial" panose="020B0604020202020204" pitchFamily="34" charset="0"/>
              </a:rPr>
              <a:t>How did suicide rates change during </a:t>
            </a:r>
            <a:r>
              <a:rPr lang="en-US" sz="2800" dirty="0">
                <a:latin typeface="Arial" panose="020B0604020202020204" pitchFamily="34" charset="0"/>
                <a:ea typeface="Arial" panose="020B0604020202020204" pitchFamily="34" charset="0"/>
              </a:rPr>
              <a:t>the</a:t>
            </a:r>
            <a:r>
              <a:rPr lang="en-US" sz="2800" u="none" strike="noStrike" dirty="0">
                <a:effectLst/>
                <a:latin typeface="Arial" panose="020B0604020202020204" pitchFamily="34" charset="0"/>
                <a:ea typeface="Arial" panose="020B0604020202020204" pitchFamily="34" charset="0"/>
              </a:rPr>
              <a:t> time frame?</a:t>
            </a:r>
          </a:p>
          <a:p>
            <a:r>
              <a:rPr lang="en-US" sz="2800" dirty="0">
                <a:effectLst/>
                <a:latin typeface="Arial" panose="020B0604020202020204" pitchFamily="34" charset="0"/>
                <a:ea typeface="Arial" panose="020B0604020202020204" pitchFamily="34" charset="0"/>
              </a:rPr>
              <a:t>How did SUD rates change during the time frame ?</a:t>
            </a:r>
            <a:endParaRPr lang="en-US" sz="2800" dirty="0"/>
          </a:p>
        </p:txBody>
      </p:sp>
      <p:graphicFrame>
        <p:nvGraphicFramePr>
          <p:cNvPr id="3" name="Table 2">
            <a:extLst>
              <a:ext uri="{FF2B5EF4-FFF2-40B4-BE49-F238E27FC236}">
                <a16:creationId xmlns:a16="http://schemas.microsoft.com/office/drawing/2014/main" id="{48594D9D-BC0B-F77A-E42D-D3DAAC5E9BB7}"/>
              </a:ext>
            </a:extLst>
          </p:cNvPr>
          <p:cNvGraphicFramePr>
            <a:graphicFrameLocks noGrp="1"/>
          </p:cNvGraphicFramePr>
          <p:nvPr>
            <p:extLst>
              <p:ext uri="{D42A27DB-BD31-4B8C-83A1-F6EECF244321}">
                <p14:modId xmlns:p14="http://schemas.microsoft.com/office/powerpoint/2010/main" val="2869973543"/>
              </p:ext>
            </p:extLst>
          </p:nvPr>
        </p:nvGraphicFramePr>
        <p:xfrm>
          <a:off x="769894" y="382363"/>
          <a:ext cx="2539977" cy="2308860"/>
        </p:xfrm>
        <a:graphic>
          <a:graphicData uri="http://schemas.openxmlformats.org/drawingml/2006/table">
            <a:tbl>
              <a:tblPr>
                <a:tableStyleId>{5C22544A-7EE6-4342-B048-85BDC9FD1C3A}</a:tableStyleId>
              </a:tblPr>
              <a:tblGrid>
                <a:gridCol w="2539977">
                  <a:extLst>
                    <a:ext uri="{9D8B030D-6E8A-4147-A177-3AD203B41FA5}">
                      <a16:colId xmlns:a16="http://schemas.microsoft.com/office/drawing/2014/main" val="2319674443"/>
                    </a:ext>
                  </a:extLst>
                </a:gridCol>
              </a:tblGrid>
              <a:tr h="266700">
                <a:tc>
                  <a:txBody>
                    <a:bodyPr/>
                    <a:lstStyle/>
                    <a:p>
                      <a:pPr marL="0" marR="0">
                        <a:lnSpc>
                          <a:spcPct val="115000"/>
                        </a:lnSpc>
                        <a:spcBef>
                          <a:spcPts val="0"/>
                        </a:spcBef>
                        <a:spcAft>
                          <a:spcPts val="0"/>
                        </a:spcAft>
                      </a:pPr>
                      <a:r>
                        <a:rPr lang="en-US" sz="2400" dirty="0">
                          <a:effectLst/>
                        </a:rPr>
                        <a:t>Libraries Pursued</a:t>
                      </a:r>
                      <a:endParaRPr lang="en-US" sz="2400" dirty="0">
                        <a:effectLst/>
                        <a:latin typeface="Arial" panose="020B0604020202020204" pitchFamily="34" charset="0"/>
                        <a:ea typeface="Arial" panose="020B0604020202020204" pitchFamily="34" charset="0"/>
                      </a:endParaRPr>
                    </a:p>
                  </a:txBody>
                  <a:tcPr marL="63500" marR="63500" marT="63500" marB="63500">
                    <a:solidFill>
                      <a:schemeClr val="accent6">
                        <a:lumMod val="40000"/>
                        <a:lumOff val="60000"/>
                      </a:schemeClr>
                    </a:solidFill>
                  </a:tcPr>
                </a:tc>
                <a:extLst>
                  <a:ext uri="{0D108BD9-81ED-4DB2-BD59-A6C34878D82A}">
                    <a16:rowId xmlns:a16="http://schemas.microsoft.com/office/drawing/2014/main" val="1220815396"/>
                  </a:ext>
                </a:extLst>
              </a:tr>
              <a:tr h="266700">
                <a:tc>
                  <a:txBody>
                    <a:bodyPr/>
                    <a:lstStyle/>
                    <a:p>
                      <a:pPr marL="342900" marR="0" lvl="0" indent="-342900">
                        <a:lnSpc>
                          <a:spcPct val="115000"/>
                        </a:lnSpc>
                        <a:spcBef>
                          <a:spcPts val="0"/>
                        </a:spcBef>
                        <a:spcAft>
                          <a:spcPts val="0"/>
                        </a:spcAft>
                        <a:buFont typeface="Arial" panose="020B0604020202020204" pitchFamily="34" charset="0"/>
                        <a:buChar char="●"/>
                      </a:pPr>
                      <a:r>
                        <a:rPr lang="en-US" sz="2400" u="none" strike="noStrike" dirty="0">
                          <a:effectLst/>
                        </a:rPr>
                        <a:t>Leaflet</a:t>
                      </a:r>
                    </a:p>
                    <a:p>
                      <a:pPr marL="342900" marR="0" lvl="0" indent="-342900">
                        <a:lnSpc>
                          <a:spcPct val="115000"/>
                        </a:lnSpc>
                        <a:spcBef>
                          <a:spcPts val="0"/>
                        </a:spcBef>
                        <a:spcAft>
                          <a:spcPts val="0"/>
                        </a:spcAft>
                        <a:buFont typeface="Arial" panose="020B0604020202020204" pitchFamily="34" charset="0"/>
                        <a:buChar char="●"/>
                      </a:pPr>
                      <a:r>
                        <a:rPr lang="en-US" sz="2400" u="none" strike="noStrike" dirty="0" err="1">
                          <a:effectLst/>
                        </a:rPr>
                        <a:t>Plotly</a:t>
                      </a:r>
                      <a:endParaRPr lang="en-US" sz="2400" u="none" strike="noStrike" dirty="0">
                        <a:effectLst/>
                      </a:endParaRPr>
                    </a:p>
                    <a:p>
                      <a:pPr marL="342900" marR="0" lvl="0" indent="-342900">
                        <a:lnSpc>
                          <a:spcPct val="115000"/>
                        </a:lnSpc>
                        <a:spcBef>
                          <a:spcPts val="0"/>
                        </a:spcBef>
                        <a:spcAft>
                          <a:spcPts val="0"/>
                        </a:spcAft>
                        <a:buFont typeface="Arial" panose="020B0604020202020204" pitchFamily="34" charset="0"/>
                        <a:buChar char="●"/>
                      </a:pPr>
                      <a:r>
                        <a:rPr lang="en-US" sz="2400" u="none" strike="noStrike" dirty="0">
                          <a:effectLst/>
                        </a:rPr>
                        <a:t>Pandas</a:t>
                      </a:r>
                    </a:p>
                    <a:p>
                      <a:pPr marL="342900" marR="0" lvl="0" indent="-342900">
                        <a:lnSpc>
                          <a:spcPct val="115000"/>
                        </a:lnSpc>
                        <a:spcBef>
                          <a:spcPts val="0"/>
                        </a:spcBef>
                        <a:spcAft>
                          <a:spcPts val="0"/>
                        </a:spcAft>
                        <a:buFont typeface="Arial" panose="020B0604020202020204" pitchFamily="34" charset="0"/>
                        <a:buChar char="●"/>
                      </a:pPr>
                      <a:r>
                        <a:rPr lang="en-US" sz="2400" u="none" strike="noStrike" dirty="0">
                          <a:effectLst/>
                        </a:rPr>
                        <a:t>Chart.js</a:t>
                      </a:r>
                      <a:endParaRPr lang="en-US" sz="2400" u="none" strike="noStrike" dirty="0">
                        <a:effectLst/>
                        <a:latin typeface="Arial" panose="020B0604020202020204" pitchFamily="34" charset="0"/>
                        <a:ea typeface="Arial" panose="020B0604020202020204" pitchFamily="34" charset="0"/>
                      </a:endParaRPr>
                    </a:p>
                  </a:txBody>
                  <a:tcPr marL="63500" marR="63500" marT="63500" marB="63500">
                    <a:solidFill>
                      <a:schemeClr val="accent6">
                        <a:lumMod val="40000"/>
                        <a:lumOff val="60000"/>
                      </a:schemeClr>
                    </a:solidFill>
                  </a:tcPr>
                </a:tc>
                <a:extLst>
                  <a:ext uri="{0D108BD9-81ED-4DB2-BD59-A6C34878D82A}">
                    <a16:rowId xmlns:a16="http://schemas.microsoft.com/office/drawing/2014/main" val="600674486"/>
                  </a:ext>
                </a:extLst>
              </a:tr>
            </a:tbl>
          </a:graphicData>
        </a:graphic>
      </p:graphicFrame>
      <p:graphicFrame>
        <p:nvGraphicFramePr>
          <p:cNvPr id="4" name="Table 3">
            <a:extLst>
              <a:ext uri="{FF2B5EF4-FFF2-40B4-BE49-F238E27FC236}">
                <a16:creationId xmlns:a16="http://schemas.microsoft.com/office/drawing/2014/main" id="{AEC9D17B-E5F6-9BA8-789F-0306D3E3E3D9}"/>
              </a:ext>
            </a:extLst>
          </p:cNvPr>
          <p:cNvGraphicFramePr>
            <a:graphicFrameLocks noGrp="1"/>
          </p:cNvGraphicFramePr>
          <p:nvPr>
            <p:extLst>
              <p:ext uri="{D42A27DB-BD31-4B8C-83A1-F6EECF244321}">
                <p14:modId xmlns:p14="http://schemas.microsoft.com/office/powerpoint/2010/main" val="2511821637"/>
              </p:ext>
            </p:extLst>
          </p:nvPr>
        </p:nvGraphicFramePr>
        <p:xfrm>
          <a:off x="595153" y="5341290"/>
          <a:ext cx="2714718" cy="1046988"/>
        </p:xfrm>
        <a:graphic>
          <a:graphicData uri="http://schemas.openxmlformats.org/drawingml/2006/table">
            <a:tbl>
              <a:tblPr>
                <a:tableStyleId>{5C22544A-7EE6-4342-B048-85BDC9FD1C3A}</a:tableStyleId>
              </a:tblPr>
              <a:tblGrid>
                <a:gridCol w="2714718">
                  <a:extLst>
                    <a:ext uri="{9D8B030D-6E8A-4147-A177-3AD203B41FA5}">
                      <a16:colId xmlns:a16="http://schemas.microsoft.com/office/drawing/2014/main" val="2114101550"/>
                    </a:ext>
                  </a:extLst>
                </a:gridCol>
              </a:tblGrid>
              <a:tr h="266700">
                <a:tc>
                  <a:txBody>
                    <a:bodyPr/>
                    <a:lstStyle/>
                    <a:p>
                      <a:pPr marL="0" marR="0">
                        <a:lnSpc>
                          <a:spcPct val="115000"/>
                        </a:lnSpc>
                        <a:spcBef>
                          <a:spcPts val="0"/>
                        </a:spcBef>
                        <a:spcAft>
                          <a:spcPts val="0"/>
                        </a:spcAft>
                      </a:pPr>
                      <a:r>
                        <a:rPr lang="en-US" sz="2400" dirty="0">
                          <a:effectLst/>
                        </a:rPr>
                        <a:t>Database Pursued</a:t>
                      </a:r>
                      <a:endParaRPr lang="en-US" sz="2400" dirty="0">
                        <a:effectLst/>
                        <a:latin typeface="Arial" panose="020B0604020202020204" pitchFamily="34" charset="0"/>
                        <a:ea typeface="Arial" panose="020B0604020202020204" pitchFamily="34" charset="0"/>
                      </a:endParaRPr>
                    </a:p>
                  </a:txBody>
                  <a:tcPr marL="63500" marR="63500" marT="63500" marB="63500">
                    <a:solidFill>
                      <a:schemeClr val="accent6"/>
                    </a:solidFill>
                  </a:tcPr>
                </a:tc>
                <a:extLst>
                  <a:ext uri="{0D108BD9-81ED-4DB2-BD59-A6C34878D82A}">
                    <a16:rowId xmlns:a16="http://schemas.microsoft.com/office/drawing/2014/main" val="494746084"/>
                  </a:ext>
                </a:extLst>
              </a:tr>
              <a:tr h="266700">
                <a:tc>
                  <a:txBody>
                    <a:bodyPr/>
                    <a:lstStyle/>
                    <a:p>
                      <a:pPr marL="742950" marR="0" lvl="1" indent="-285750">
                        <a:lnSpc>
                          <a:spcPct val="115000"/>
                        </a:lnSpc>
                        <a:spcBef>
                          <a:spcPts val="0"/>
                        </a:spcBef>
                        <a:spcAft>
                          <a:spcPts val="0"/>
                        </a:spcAft>
                        <a:buFont typeface="Arial" panose="020B0604020202020204" pitchFamily="34" charset="0"/>
                        <a:buChar char="○"/>
                      </a:pPr>
                      <a:r>
                        <a:rPr lang="en-US" sz="2400" u="none" strike="noStrike" dirty="0">
                          <a:effectLst/>
                        </a:rPr>
                        <a:t>Postgres</a:t>
                      </a:r>
                      <a:endParaRPr lang="en-US" sz="2400" u="none" strike="noStrike" dirty="0">
                        <a:effectLst/>
                        <a:latin typeface="Arial" panose="020B0604020202020204" pitchFamily="34" charset="0"/>
                        <a:ea typeface="Arial" panose="020B0604020202020204" pitchFamily="34" charset="0"/>
                      </a:endParaRPr>
                    </a:p>
                  </a:txBody>
                  <a:tcPr marL="63500" marR="63500" marT="63500" marB="63500">
                    <a:solidFill>
                      <a:schemeClr val="accent6"/>
                    </a:solidFill>
                  </a:tcPr>
                </a:tc>
                <a:extLst>
                  <a:ext uri="{0D108BD9-81ED-4DB2-BD59-A6C34878D82A}">
                    <a16:rowId xmlns:a16="http://schemas.microsoft.com/office/drawing/2014/main" val="3715365540"/>
                  </a:ext>
                </a:extLst>
              </a:tr>
            </a:tbl>
          </a:graphicData>
        </a:graphic>
      </p:graphicFrame>
      <p:pic>
        <p:nvPicPr>
          <p:cNvPr id="3076" name="Picture 4" descr="Mental Health Awareness Ribbon ...">
            <a:extLst>
              <a:ext uri="{FF2B5EF4-FFF2-40B4-BE49-F238E27FC236}">
                <a16:creationId xmlns:a16="http://schemas.microsoft.com/office/drawing/2014/main" id="{A84CD937-FC69-B3D1-6447-067BD6F44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330" y="382363"/>
            <a:ext cx="5463001" cy="254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57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op 10 Mental Health Symbols, Meanings ...">
            <a:extLst>
              <a:ext uri="{FF2B5EF4-FFF2-40B4-BE49-F238E27FC236}">
                <a16:creationId xmlns:a16="http://schemas.microsoft.com/office/drawing/2014/main" id="{1E356835-2B2D-B8EF-D617-2A5041AE0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1323" y="246174"/>
            <a:ext cx="22479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598,400+ Mental Health Stock Photos, Pictures &amp; Royalty-Free Images -  iStock | Mental health awareness, Mental health icon, Mental health support">
            <a:extLst>
              <a:ext uri="{FF2B5EF4-FFF2-40B4-BE49-F238E27FC236}">
                <a16:creationId xmlns:a16="http://schemas.microsoft.com/office/drawing/2014/main" id="{D7C5464D-683E-9ED4-6555-CE93FFF5B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43" y="577350"/>
            <a:ext cx="3361118" cy="274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43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2045-F98D-DB48-FD0B-69D748FF83E3}"/>
              </a:ext>
            </a:extLst>
          </p:cNvPr>
          <p:cNvSpPr>
            <a:spLocks noGrp="1"/>
          </p:cNvSpPr>
          <p:nvPr>
            <p:ph type="ctrTitle"/>
          </p:nvPr>
        </p:nvSpPr>
        <p:spPr>
          <a:xfrm>
            <a:off x="1524000" y="1804944"/>
            <a:ext cx="9144000" cy="2387600"/>
          </a:xfrm>
        </p:spPr>
        <p:txBody>
          <a:bodyPr/>
          <a:lstStyle/>
          <a:p>
            <a:r>
              <a:rPr lang="en-US" dirty="0"/>
              <a:t>THANK YOU!</a:t>
            </a:r>
          </a:p>
        </p:txBody>
      </p:sp>
      <p:sp>
        <p:nvSpPr>
          <p:cNvPr id="3" name="Subtitle 2">
            <a:extLst>
              <a:ext uri="{FF2B5EF4-FFF2-40B4-BE49-F238E27FC236}">
                <a16:creationId xmlns:a16="http://schemas.microsoft.com/office/drawing/2014/main" id="{A1F4BE2B-DC45-8E2E-4F31-F88C867807F7}"/>
              </a:ext>
            </a:extLst>
          </p:cNvPr>
          <p:cNvSpPr>
            <a:spLocks noGrp="1"/>
          </p:cNvSpPr>
          <p:nvPr>
            <p:ph type="subTitle" idx="1"/>
          </p:nvPr>
        </p:nvSpPr>
        <p:spPr>
          <a:xfrm>
            <a:off x="1524000" y="5005836"/>
            <a:ext cx="9144000" cy="1655762"/>
          </a:xfrm>
        </p:spPr>
        <p:txBody>
          <a:bodyPr>
            <a:normAutofit/>
          </a:bodyPr>
          <a:lstStyle/>
          <a:p>
            <a:r>
              <a:rPr lang="en-US" sz="9600" dirty="0">
                <a:solidFill>
                  <a:srgbClr val="FFFF00"/>
                </a:solidFill>
              </a:rPr>
              <a:t>Questions?</a:t>
            </a:r>
          </a:p>
        </p:txBody>
      </p:sp>
    </p:spTree>
    <p:extLst>
      <p:ext uri="{BB962C8B-B14F-4D97-AF65-F5344CB8AC3E}">
        <p14:creationId xmlns:p14="http://schemas.microsoft.com/office/powerpoint/2010/main" val="264690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134</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Mental Health Snapshot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Heidi Fox</dc:creator>
  <cp:lastModifiedBy>Heidi Fox</cp:lastModifiedBy>
  <cp:revision>1</cp:revision>
  <dcterms:created xsi:type="dcterms:W3CDTF">2024-10-28T02:59:33Z</dcterms:created>
  <dcterms:modified xsi:type="dcterms:W3CDTF">2024-10-28T03:30:34Z</dcterms:modified>
</cp:coreProperties>
</file>