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1" r:id="rId2"/>
    <p:sldId id="281" r:id="rId3"/>
    <p:sldId id="292" r:id="rId4"/>
    <p:sldId id="293" r:id="rId5"/>
    <p:sldId id="299" r:id="rId6"/>
    <p:sldId id="300" r:id="rId7"/>
    <p:sldId id="297" r:id="rId8"/>
    <p:sldId id="301" r:id="rId9"/>
    <p:sldId id="296" r:id="rId10"/>
    <p:sldId id="302" r:id="rId11"/>
    <p:sldId id="30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2"/>
    <p:restoredTop sz="94169"/>
  </p:normalViewPr>
  <p:slideViewPr>
    <p:cSldViewPr snapToGrid="0">
      <p:cViewPr varScale="1">
        <p:scale>
          <a:sx n="146" d="100"/>
          <a:sy n="146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923E-94D3-394C-BF4C-27942A0A95A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1B114-1F86-F54E-86F8-7193E1FC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to what worked easy and what hurdles there we</a:t>
            </a:r>
          </a:p>
          <a:p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The Movie Database (TMDB)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Action/Sci-Fi: Because the p-value of 0.5419928655031908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Action/Horror: Because the p-value of 0.0320197770427886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Action/Comedy: Because the p-value of 0.7164631967004338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Action/Romcom: Because the p-value of 0.43568240524263513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Sci-Fi/Horror: Because the p-value of 0.05991806549135999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Sci-Fi/Comedy: Because the p-value of 0.7664193159250333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Sci-Fi/Romcom: Because the p-value of 0.20623285638678374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Comedy/Horror: Because the p-value of 0.04267365781352582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Comedy/Romcom: Because the p-value of 0.26635729090157445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Horror/Romcom: Because the p-value of 0.0159970411894357 is less than the level of significance 0.05, we reject the null hypothesis and conclude that there is a significant difference between the means.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Anova</a:t>
            </a: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 F-statistic: 3.79 suggests that there is more variance between the genres than within the genres.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Because the P-value: 0.004773 is lower than the level of significance 0.05, we can reject the null hypothesis and conclude that at least one of genre means is significantly different than the others.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PT Sans" panose="020B0503020203020204" pitchFamily="34" charset="77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EFDD86B1-8BD7-3C9A-8CC3-918FCA09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24" y="1234440"/>
            <a:ext cx="7772400" cy="466344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4874A5-441D-D484-0AEE-B92CDC483F6D}"/>
              </a:ext>
            </a:extLst>
          </p:cNvPr>
          <p:cNvSpPr txBox="1"/>
          <p:nvPr/>
        </p:nvSpPr>
        <p:spPr>
          <a:xfrm>
            <a:off x="92776" y="2134999"/>
            <a:ext cx="41221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Although Horror was second in ROI it has the higher percent profit of over 267%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Sci-Fi saw the second highest percent profit with over 101%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Romcom saw the least percent profit of 53%</a:t>
            </a:r>
          </a:p>
          <a:p>
            <a:endParaRPr lang="en-US" dirty="0">
              <a:latin typeface="PT Sans" panose="020B050302020302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A9809-B192-AFC2-84D8-D4C74E3E3A1C}"/>
              </a:ext>
            </a:extLst>
          </p:cNvPr>
          <p:cNvSpPr txBox="1"/>
          <p:nvPr/>
        </p:nvSpPr>
        <p:spPr>
          <a:xfrm>
            <a:off x="92775" y="253457"/>
            <a:ext cx="113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movie genre have an effect on box office profit? </a:t>
            </a:r>
          </a:p>
        </p:txBody>
      </p:sp>
    </p:spTree>
    <p:extLst>
      <p:ext uri="{BB962C8B-B14F-4D97-AF65-F5344CB8AC3E}">
        <p14:creationId xmlns:p14="http://schemas.microsoft.com/office/powerpoint/2010/main" val="79708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Statical Analysis of Genres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0972A-01DA-7DAB-FD94-8933C1D58A9F}"/>
              </a:ext>
            </a:extLst>
          </p:cNvPr>
          <p:cNvSpPr txBox="1"/>
          <p:nvPr/>
        </p:nvSpPr>
        <p:spPr>
          <a:xfrm>
            <a:off x="92776" y="1099268"/>
            <a:ext cx="415391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sng" dirty="0">
                <a:effectLst/>
                <a:latin typeface="PT Sans" panose="020B0503020203020204" pitchFamily="34" charset="77"/>
              </a:rPr>
              <a:t>Two Sample T-Test</a:t>
            </a:r>
          </a:p>
          <a:p>
            <a:pPr algn="ctr"/>
            <a:endParaRPr lang="en-US" sz="1600" b="1" i="0" u="sng" dirty="0">
              <a:effectLst/>
              <a:latin typeface="PT Sans" panose="020B0503020203020204" pitchFamily="34" charset="77"/>
            </a:endParaRPr>
          </a:p>
          <a:p>
            <a:r>
              <a:rPr lang="en-US" sz="1600" i="0" dirty="0">
                <a:effectLst/>
                <a:latin typeface="PT Sans" panose="020B0503020203020204" pitchFamily="34" charset="77"/>
              </a:rPr>
              <a:t>Fail to </a:t>
            </a:r>
            <a:r>
              <a:rPr lang="en-US" sz="1600" dirty="0">
                <a:latin typeface="PT Sans" panose="020B0503020203020204" pitchFamily="34" charset="77"/>
              </a:rPr>
              <a:t>r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eject </a:t>
            </a:r>
            <a:r>
              <a:rPr lang="en-US" sz="1600" dirty="0">
                <a:latin typeface="PT Sans" panose="020B0503020203020204" pitchFamily="34" charset="77"/>
              </a:rPr>
              <a:t>n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ull </a:t>
            </a:r>
            <a:r>
              <a:rPr lang="en-US" sz="1600" dirty="0">
                <a:latin typeface="PT Sans" panose="020B0503020203020204" pitchFamily="34" charset="77"/>
              </a:rPr>
              <a:t>h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ypothesis because there is no significant difference between the means for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Sci-Fi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r>
              <a:rPr lang="en-US" sz="1600" dirty="0">
                <a:latin typeface="PT Sans" panose="020B0503020203020204" pitchFamily="34" charset="77"/>
              </a:rPr>
              <a:t>Reject null hypothesis and conclude that there is a significant difference be the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Horror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endParaRPr lang="en-US" sz="1600" b="0" i="0" dirty="0">
              <a:effectLst/>
              <a:latin typeface="PT Sans" panose="020B0503020203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FB781-8A64-863B-AD22-7D14984A4695}"/>
              </a:ext>
            </a:extLst>
          </p:cNvPr>
          <p:cNvSpPr txBox="1"/>
          <p:nvPr/>
        </p:nvSpPr>
        <p:spPr>
          <a:xfrm>
            <a:off x="0" y="6150114"/>
            <a:ext cx="12192000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 i="0">
                <a:effectLst/>
                <a:latin typeface="PT Sans" panose="020B0503020203020204" pitchFamily="34" charset="7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latin typeface="PT Sans" panose="020B0503020203020204" pitchFamily="34" charset="77"/>
              </a:defRPr>
            </a:lvl2pPr>
          </a:lstStyle>
          <a:p>
            <a:pPr algn="ctr"/>
            <a:r>
              <a:rPr lang="en-US" sz="2000" b="0" dirty="0" err="1">
                <a:solidFill>
                  <a:srgbClr val="FF0000"/>
                </a:solidFill>
              </a:rPr>
              <a:t>Anova</a:t>
            </a:r>
            <a:r>
              <a:rPr lang="en-US" sz="2000" b="0" dirty="0">
                <a:solidFill>
                  <a:srgbClr val="FF0000"/>
                </a:solidFill>
              </a:rPr>
              <a:t> test revealed that we can reject the null hypothesis and conclude that at least one of genre means is significantly different than the others</a:t>
            </a:r>
          </a:p>
        </p:txBody>
      </p:sp>
      <p:pic>
        <p:nvPicPr>
          <p:cNvPr id="4" name="Picture 3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CC6123D6-478D-CFB1-703B-DF2CC768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67" y="1162843"/>
            <a:ext cx="7553857" cy="4532314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887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81759" y="308542"/>
            <a:ext cx="700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Conclusion /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1442-2D64-CA51-C974-A1D345E93C7E}"/>
              </a:ext>
            </a:extLst>
          </p:cNvPr>
          <p:cNvSpPr txBox="1"/>
          <p:nvPr/>
        </p:nvSpPr>
        <p:spPr>
          <a:xfrm>
            <a:off x="264404" y="1300457"/>
            <a:ext cx="11622795" cy="3575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There was moderate positive correlation between total budget and revenue, which increases gross profit. 	There was no identifiable correlation between  total budget and percent profit.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Analysis showed that audiences showed the same approval no matter the production cost.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There was no correlation that would indicate that a higher audience score would equal a higher box office 	profit.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4) Does movie genre have an effect on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Analysis did show that the genre of the movie did play a factor in the box office profit with audiences 	preferring Sci-Fi and Horror movies. 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0651-0F2A-B3AB-E17D-0542FD425DCF}"/>
              </a:ext>
            </a:extLst>
          </p:cNvPr>
          <p:cNvSpPr txBox="1"/>
          <p:nvPr/>
        </p:nvSpPr>
        <p:spPr>
          <a:xfrm>
            <a:off x="81758" y="4880416"/>
            <a:ext cx="121102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Recommendations:</a:t>
            </a: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1) Invest in four horror movies with a budget of $50 Million a piece with a potential gross profit of $460 Million. The Horror genera the highest percent profit when compared to the other genres with 267%.</a:t>
            </a:r>
          </a:p>
          <a:p>
            <a:r>
              <a:rPr lang="en-US" sz="1800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2) Invest in one Sci-Fi movie with a budget of $161.40 Million and one low-budget horror film of $38 Million with a potential gross revenue of $331.84 Million ($312.69 Million from Sci-Fi and $10 Million from Horror.</a:t>
            </a: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3) Do not invest in </a:t>
            </a:r>
            <a:r>
              <a:rPr lang="en-US" dirty="0" err="1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RomCom</a:t>
            </a:r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 sine they have a very low ROI.</a:t>
            </a:r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4966339" y="1382019"/>
            <a:ext cx="68539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Genre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Conclusion/Recommendations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1167063"/>
            <a:ext cx="12192000" cy="542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T Sans" panose="020B0503020203020204" pitchFamily="34" charset="77"/>
              </a:rPr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This analysis looks to identify where limited funds should be allocated in order to get the biggest ROI as well as potentially a cult following.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The four main questions to be answered: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1) 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4) Does movie genre have an effect on box office profit?</a:t>
            </a:r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2F282-603F-BB21-E929-E4EA38CCAC8E}"/>
              </a:ext>
            </a:extLst>
          </p:cNvPr>
          <p:cNvSpPr txBox="1"/>
          <p:nvPr/>
        </p:nvSpPr>
        <p:spPr>
          <a:xfrm>
            <a:off x="0" y="1167063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77"/>
              </a:rPr>
              <a:t>Used the TMDB v11 dataset from Kaggle as base dataset</a:t>
            </a:r>
          </a:p>
          <a:p>
            <a:r>
              <a:rPr lang="en-US" sz="20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Filtered data to only include movies between 2019 and 2023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Filtered movies that had a budget of over $10 million and revenue of over $10 million</a:t>
            </a:r>
          </a:p>
          <a:p>
            <a:r>
              <a:rPr lang="en-US" sz="2000" b="1" dirty="0">
                <a:latin typeface="PT Sans" panose="020B0503020203020204" pitchFamily="34" charset="77"/>
              </a:rPr>
              <a:t>For genre analysis filtered movies that had a budget of over $1 million and revenue of over $1 million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Analyzed Total Budget vs Revenue/% Profit, Total Budget/Audience Vote and % Profit vs Audience Score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For genre specific analyzed Budget vs. Revenue by Genre and % Profit vs by Genre</a:t>
            </a:r>
          </a:p>
          <a:p>
            <a:r>
              <a:rPr lang="en-US" sz="2000" b="1" dirty="0">
                <a:latin typeface="PT Sans" panose="020B0503020203020204" pitchFamily="34" charset="77"/>
              </a:rPr>
              <a:t>Several movies fell within multiple genre categories and were bucketed based off into individual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</a:t>
            </a:r>
            <a:r>
              <a:rPr lang="en-US" sz="2000" dirty="0" err="1">
                <a:latin typeface="PT Sans" panose="020B0503020203020204" pitchFamily="34" charset="77"/>
              </a:rPr>
              <a:t>Anova</a:t>
            </a:r>
            <a:r>
              <a:rPr lang="en-US" sz="2000" dirty="0">
                <a:latin typeface="PT Sans" panose="020B0503020203020204" pitchFamily="34" charset="77"/>
              </a:rPr>
              <a:t> test on all five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Two Sample T-Test on genre vs genre</a:t>
            </a: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b="1" u="sng" dirty="0">
                <a:latin typeface="PT Sans" panose="020B0503020203020204" pitchFamily="34" charset="77"/>
              </a:rPr>
              <a:t>Assumptions:</a:t>
            </a:r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dirty="0">
                <a:latin typeface="PT Sans" panose="020B0503020203020204" pitchFamily="34" charset="77"/>
              </a:rPr>
              <a:t>Studios spend an additional 50% of budget on marketing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Total budget = base budget + (base budget X 0.5)  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Percent Profit = (Revenue – Total Budget) / Total Budget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There is a set budget of $200 Million</a:t>
            </a: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90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production budget correlate to a box office profit?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91440" y="2475273"/>
            <a:ext cx="415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is moderate likelihood of correlation between Total Budget and Revenue.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that the more money studios invest into the movie the higher revenue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14601082-217F-A2C5-177F-1572E140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9AECC-1B20-0C83-3C23-7F53BD3E17BB}"/>
              </a:ext>
            </a:extLst>
          </p:cNvPr>
          <p:cNvSpPr txBox="1"/>
          <p:nvPr/>
        </p:nvSpPr>
        <p:spPr>
          <a:xfrm>
            <a:off x="83928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0.4843842278753481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64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production budget correlate to a box office profit?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92777" y="2200664"/>
            <a:ext cx="41482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Smaller budget films typically have a higher percent profit on return as opposed to larger budget films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B3F40B2C-0643-9B17-65B9-61F19966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B7F2DD-61CD-9EAC-8A91-BB7E9AD618F5}"/>
              </a:ext>
            </a:extLst>
          </p:cNvPr>
          <p:cNvSpPr txBox="1"/>
          <p:nvPr/>
        </p:nvSpPr>
        <p:spPr>
          <a:xfrm>
            <a:off x="8122921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0.010746837895366701 </a:t>
            </a:r>
          </a:p>
        </p:txBody>
      </p:sp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319959"/>
            <a:ext cx="1199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a higher production budget correlate to a higher audience score?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206327" y="1720840"/>
            <a:ext cx="38414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Voter Average.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audiences have </a:t>
            </a:r>
            <a:r>
              <a:rPr lang="en-US" dirty="0">
                <a:latin typeface="PT Sans" panose="020B0503020203020204" pitchFamily="34" charset="77"/>
              </a:rPr>
              <a:t>a vast acceptance of movies no matter the budget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Information could be used to inform future sequel planning</a:t>
            </a:r>
          </a:p>
          <a:p>
            <a:endParaRPr lang="en-US" b="0" i="0" dirty="0">
              <a:effectLst/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Less than 10 movies had 0 ratings</a:t>
            </a: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14A19608-E331-BB62-CDC2-63D7E8FD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51C83-5822-6243-4920-6ED0B06A8AA6}"/>
              </a:ext>
            </a:extLst>
          </p:cNvPr>
          <p:cNvSpPr txBox="1"/>
          <p:nvPr/>
        </p:nvSpPr>
        <p:spPr>
          <a:xfrm>
            <a:off x="8122920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0.012800770639383029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6707"/>
            <a:ext cx="1209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a higher audience score correlate to a higher box office profit?</a:t>
            </a:r>
          </a:p>
        </p:txBody>
      </p:sp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4DAAFE91-84A9-DD84-8B1C-BB51FCD9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FFA55-5AD2-A0B3-B4CB-C41FC0B69883}"/>
              </a:ext>
            </a:extLst>
          </p:cNvPr>
          <p:cNvSpPr txBox="1"/>
          <p:nvPr/>
        </p:nvSpPr>
        <p:spPr>
          <a:xfrm>
            <a:off x="80880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</a:t>
            </a:r>
            <a:r>
              <a:rPr lang="en-US" dirty="0">
                <a:latin typeface="PT Sans" panose="020B0503020203020204" pitchFamily="34" charset="77"/>
              </a:rPr>
              <a:t>R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-value is: </a:t>
            </a:r>
            <a:r>
              <a:rPr lang="en-US" dirty="0">
                <a:latin typeface="PT Sans" panose="020B0503020203020204" pitchFamily="34" charset="77"/>
              </a:rPr>
              <a:t>0.004712464594773485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0895E-8D8B-3EAB-F227-7B3DC72351C2}"/>
              </a:ext>
            </a:extLst>
          </p:cNvPr>
          <p:cNvSpPr txBox="1"/>
          <p:nvPr/>
        </p:nvSpPr>
        <p:spPr>
          <a:xfrm>
            <a:off x="92776" y="1774261"/>
            <a:ext cx="38414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Voter Average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Movies with a voter average between 5.5 and 8 saw a 500% profit </a:t>
            </a:r>
          </a:p>
        </p:txBody>
      </p:sp>
    </p:spTree>
    <p:extLst>
      <p:ext uri="{BB962C8B-B14F-4D97-AF65-F5344CB8AC3E}">
        <p14:creationId xmlns:p14="http://schemas.microsoft.com/office/powerpoint/2010/main" val="23001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3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movie genre have an effect on box office profit?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33F22-B4C8-F6CD-1872-EA36D73BB1D4}"/>
              </a:ext>
            </a:extLst>
          </p:cNvPr>
          <p:cNvSpPr txBox="1"/>
          <p:nvPr/>
        </p:nvSpPr>
        <p:spPr>
          <a:xfrm>
            <a:off x="92776" y="2103451"/>
            <a:ext cx="41221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On average Sci-Fi sees approximately $151.29 Million gross profit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The Horror saw the second highest ROI with $66.84 Million</a:t>
            </a:r>
            <a:endParaRPr lang="en-US" b="0" i="0" dirty="0">
              <a:effectLst/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 err="1">
                <a:effectLst/>
                <a:latin typeface="PT Sans" panose="020B0503020203020204" pitchFamily="34" charset="77"/>
              </a:rPr>
              <a:t>RomComs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 typically have a lower ROI than any other genre ($19.57 Million)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2FFCE6-239A-7043-D69C-9610B070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1423</Words>
  <Application>Microsoft Macintosh PowerPoint</Application>
  <PresentationFormat>Widescreen</PresentationFormat>
  <Paragraphs>123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Google Sans</vt:lpstr>
      <vt:lpstr>Menlo</vt:lpstr>
      <vt:lpstr>Palatino Linotype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33</cp:revision>
  <dcterms:created xsi:type="dcterms:W3CDTF">2024-08-21T22:02:04Z</dcterms:created>
  <dcterms:modified xsi:type="dcterms:W3CDTF">2024-08-28T23:41:18Z</dcterms:modified>
</cp:coreProperties>
</file>