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90" r:id="rId6"/>
    <p:sldId id="261" r:id="rId7"/>
    <p:sldId id="302" r:id="rId8"/>
    <p:sldId id="294" r:id="rId9"/>
    <p:sldId id="278" r:id="rId10"/>
    <p:sldId id="304" r:id="rId11"/>
    <p:sldId id="305" r:id="rId12"/>
    <p:sldId id="295" r:id="rId13"/>
    <p:sldId id="307" r:id="rId14"/>
    <p:sldId id="299" r:id="rId15"/>
    <p:sldId id="306" r:id="rId16"/>
    <p:sldId id="312" r:id="rId17"/>
    <p:sldId id="308" r:id="rId18"/>
    <p:sldId id="309" r:id="rId19"/>
    <p:sldId id="311" r:id="rId20"/>
    <p:sldId id="296" r:id="rId21"/>
    <p:sldId id="300" r:id="rId22"/>
    <p:sldId id="303" r:id="rId23"/>
    <p:sldId id="2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9C2"/>
    <a:srgbClr val="A5A5A5"/>
    <a:srgbClr val="AA9D92"/>
    <a:srgbClr val="BEB9AA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C9A8F-7ED1-448D-AE84-3CDFA3F2FA6B}" v="66" dt="2024-05-16T22:13:51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3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706" y="72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6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5/17/2024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5/17/2024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5/17/2024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5/17/2024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5/17/2024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5/17/2024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5/17/2024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5/17/2024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5/17/2024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5/17/2024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5/17/2024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2" y="876299"/>
            <a:ext cx="9750175" cy="22424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 the Impact of Modifiable Risk Factors on Outcomes in the QUARTET USA Study: A Secondary Data Analysis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6"/>
            <a:ext cx="3222058" cy="1431943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Minxing Huang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17, 2024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20267C18-9E61-64F5-C1AA-FF9C79B76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301365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3B36D1B-ABBF-EC79-685E-186A3A0B8523}"/>
              </a:ext>
            </a:extLst>
          </p:cNvPr>
          <p:cNvSpPr txBox="1"/>
          <p:nvPr/>
        </p:nvSpPr>
        <p:spPr>
          <a:xfrm>
            <a:off x="1025151" y="2397948"/>
            <a:ext cx="41943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Figure 1. CONSORT Flowchart of Study Participants in the QUARTET USA Study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E3D7E8DD-0109-0624-CD0E-BC1741F0C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283879"/>
            <a:ext cx="9000000" cy="55741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738FB86-B467-A736-2CCE-25F3BE4F618D}"/>
              </a:ext>
            </a:extLst>
          </p:cNvPr>
          <p:cNvSpPr txBox="1"/>
          <p:nvPr/>
        </p:nvSpPr>
        <p:spPr>
          <a:xfrm>
            <a:off x="2214873" y="179249"/>
            <a:ext cx="77622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Table 1. Baseline Characteristics Overall and by Study Arm in the QUARTET USA Study (N = 56)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592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2E63F620-A269-D011-21FE-C4EBB49B6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278179"/>
            <a:ext cx="9000000" cy="518164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2C44B66-7BFC-BE51-8469-80310109DCFC}"/>
              </a:ext>
            </a:extLst>
          </p:cNvPr>
          <p:cNvSpPr txBox="1"/>
          <p:nvPr/>
        </p:nvSpPr>
        <p:spPr>
          <a:xfrm>
            <a:off x="2214873" y="179249"/>
            <a:ext cx="77622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Table 1. Baseline Characteristics Overall and by Study Arm in the QUARTET USA Study (N = 56)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88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1B035D83-E29D-29F4-5722-8A1EA188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12" y="1053960"/>
            <a:ext cx="9750175" cy="7735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between Lifestyle Variables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67CAEC-04F3-8512-BD94-47A62F5EB883}"/>
              </a:ext>
            </a:extLst>
          </p:cNvPr>
          <p:cNvSpPr txBox="1"/>
          <p:nvPr/>
        </p:nvSpPr>
        <p:spPr>
          <a:xfrm>
            <a:off x="1894036" y="2145609"/>
            <a:ext cx="8403925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Smoking versus alcohol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Spearman’s correlation coefficient = 0.19 (95% CI = [-0.08, 0.44])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Smoking versus caffeine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Spearman’s correlation coefficient = 0.25 (95% CI = [-0.02, 0.49])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Alcohol versus caffeine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Spearman’s correlation coefficient = -0.14 (95% CI = [-0.39, 0.14])</a:t>
            </a:r>
          </a:p>
        </p:txBody>
      </p:sp>
    </p:spTree>
    <p:extLst>
      <p:ext uri="{BB962C8B-B14F-4D97-AF65-F5344CB8AC3E}">
        <p14:creationId xmlns:p14="http://schemas.microsoft.com/office/powerpoint/2010/main" val="274225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, 箱线图&#10;&#10;描述已自动生成">
            <a:extLst>
              <a:ext uri="{FF2B5EF4-FFF2-40B4-BE49-F238E27FC236}">
                <a16:creationId xmlns:a16="http://schemas.microsoft.com/office/drawing/2014/main" id="{75EDB492-2D3B-3E9B-5D6F-243B37231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980523"/>
            <a:ext cx="8640000" cy="588214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DF6D8DF-1CB3-6827-4E1B-5655DE2A4E1D}"/>
              </a:ext>
            </a:extLst>
          </p:cNvPr>
          <p:cNvSpPr txBox="1"/>
          <p:nvPr/>
        </p:nvSpPr>
        <p:spPr>
          <a:xfrm>
            <a:off x="2500908" y="0"/>
            <a:ext cx="7190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Figure 2. Boxplots of Binary Predictors and Blood Pressure in the QUARTET USA Study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785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09B66F79-D744-87EA-5438-4BF72D425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905694"/>
            <a:ext cx="9000000" cy="59523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3A59517-3CF2-E1D0-2746-2052D66442A3}"/>
              </a:ext>
            </a:extLst>
          </p:cNvPr>
          <p:cNvSpPr txBox="1"/>
          <p:nvPr/>
        </p:nvSpPr>
        <p:spPr>
          <a:xfrm>
            <a:off x="954832" y="264706"/>
            <a:ext cx="10282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Table 2. Linear Regression Results in the QUARTET USA Study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743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, 箱线图&#10;&#10;描述已自动生成">
            <a:extLst>
              <a:ext uri="{FF2B5EF4-FFF2-40B4-BE49-F238E27FC236}">
                <a16:creationId xmlns:a16="http://schemas.microsoft.com/office/drawing/2014/main" id="{D41B4DAF-683B-1A0E-B1B3-84E23CB11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00" y="811878"/>
            <a:ext cx="8280000" cy="60461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B45BFC1-FA3C-7176-646A-D2F54EDA946E}"/>
              </a:ext>
            </a:extLst>
          </p:cNvPr>
          <p:cNvSpPr txBox="1"/>
          <p:nvPr/>
        </p:nvSpPr>
        <p:spPr>
          <a:xfrm>
            <a:off x="803413" y="200995"/>
            <a:ext cx="10585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Figure 3. Linear Regression Results in the QUARTET USA Study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43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139" y="2360709"/>
            <a:ext cx="4851721" cy="106829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US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10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0CD2BC6A-A106-B900-92D5-A1298E47D967}"/>
              </a:ext>
            </a:extLst>
          </p:cNvPr>
          <p:cNvSpPr txBox="1">
            <a:spLocks/>
          </p:cNvSpPr>
          <p:nvPr/>
        </p:nvSpPr>
        <p:spPr>
          <a:xfrm>
            <a:off x="933699" y="542531"/>
            <a:ext cx="10324601" cy="5772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Tobacco use positively associated with blood pressure</a:t>
            </a:r>
          </a:p>
          <a:p>
            <a:pPr lvl="1"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Aligned with previous research</a:t>
            </a:r>
          </a:p>
          <a:p>
            <a:pPr lvl="1"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Did not emerge as significant predictor of blood pressure over the 12-week follow-up period in our analysis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Alcohol consumption</a:t>
            </a:r>
          </a:p>
          <a:p>
            <a:pPr lvl="1"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Did not find statistically significant associations between follow-up blood pressure</a:t>
            </a:r>
          </a:p>
          <a:p>
            <a:pPr lvl="1"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Previous evidence suggested a potential link between excessive alcohol intake and hypertension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Caffeine consumption negatively associated with blood pressure</a:t>
            </a:r>
          </a:p>
          <a:p>
            <a:pPr lvl="1"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Did not reveal statistically significant associations between follow-up blood pressure</a:t>
            </a:r>
          </a:p>
          <a:p>
            <a:pPr lvl="1"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Concordant with previous findings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72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0CD2BC6A-A106-B900-92D5-A1298E47D967}"/>
              </a:ext>
            </a:extLst>
          </p:cNvPr>
          <p:cNvSpPr txBox="1">
            <a:spLocks/>
          </p:cNvSpPr>
          <p:nvPr/>
        </p:nvSpPr>
        <p:spPr>
          <a:xfrm>
            <a:off x="1245359" y="909760"/>
            <a:ext cx="9701282" cy="503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  <a:p>
            <a:pPr lvl="1"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Small sample size of this study could result in limited statistical power to detect subtle associations between lifestyle factors and follow-up blood pressure</a:t>
            </a:r>
          </a:p>
          <a:p>
            <a:pPr lvl="1"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Reliance on self-reported measures introduced the potential for recall bias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Implications</a:t>
            </a:r>
          </a:p>
          <a:p>
            <a:pPr lvl="1"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High prevalence of tobacco use, excessive alcohol consumption, and caffeine intake showed the need for comprehensive risk assessment in hypertensive populations</a:t>
            </a:r>
          </a:p>
          <a:p>
            <a:pPr lvl="1"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Clinicians should continue to emphasize the importance of lifestyle modifications to optimize blood pressure control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54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139" y="2360709"/>
            <a:ext cx="4851721" cy="106829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00739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2" y="876299"/>
            <a:ext cx="9750175" cy="7735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85D1B5-FF5A-DFCC-837B-BDFDE0B717BC}"/>
              </a:ext>
            </a:extLst>
          </p:cNvPr>
          <p:cNvSpPr txBox="1"/>
          <p:nvPr/>
        </p:nvSpPr>
        <p:spPr>
          <a:xfrm>
            <a:off x="754871" y="1759227"/>
            <a:ext cx="106822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Hypertension. World Health Organization. Accessed April 18, 2024. https://www.who.int/health-topics/hypertension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Blood Pressure Facts. Centers for Disease Control and Prevention. Updated March 17, 2023. Accessed April 18, 2024. https://www.cdc.gov/bloodpressure/risk_factors.htm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Mesas AE, Leon-Muñoz LM, Rodriguez-</a:t>
            </a:r>
            <a:r>
              <a:rPr lang="en-US" altLang="zh-CN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Artalejo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F, Lopez-Garcia E. The effect of coffee on blood pressure and cardiovascular disease in hypertensive individuals: a systematic review and meta-analysis. </a:t>
            </a:r>
            <a:r>
              <a:rPr lang="en-US" altLang="zh-CN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American Journal of Clinical Nutrition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2011/10/01/ 2011;94(4):1113-1126. doi:10.3945/ajcn.111.016667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Baldridge AS, Huffman MD, Lazar D, et al. Efficacy and safety of a quadruple ultra-low-dose treatment for hypertension (QUARTET USA): Rationale and design for a randomized controlled trial. </a:t>
            </a:r>
            <a:r>
              <a:rPr lang="en-US" altLang="zh-CN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American Heart Journal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2022/12/01/ 2022;254:183-193. doi:10.1016/j.ahj.2022.09.004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Huffman MD, Baldridge AS, Lazar D, et al. Efficacy and safety of a four-drug, quarter-dose treatment for hypertension: the QUARTET USA randomized trial. </a:t>
            </a:r>
            <a:r>
              <a:rPr lang="en-US" altLang="zh-CN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Hypertension Research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2024/04/08 2024;doi:10.1038/s41440-024-01658-y</a:t>
            </a:r>
          </a:p>
        </p:txBody>
      </p:sp>
    </p:spTree>
    <p:extLst>
      <p:ext uri="{BB962C8B-B14F-4D97-AF65-F5344CB8AC3E}">
        <p14:creationId xmlns:p14="http://schemas.microsoft.com/office/powerpoint/2010/main" val="109785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AA7748-0385-0709-6056-55C7CD619CF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45359" y="571576"/>
            <a:ext cx="9701282" cy="5714847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Hypertension</a:t>
            </a:r>
          </a:p>
          <a:p>
            <a:pPr lvl="1"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High prevalence and associated health risks</a:t>
            </a:r>
          </a:p>
          <a:p>
            <a:pPr lvl="1"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Contribute to approximately 13% of deaths worldwide</a:t>
            </a:r>
          </a:p>
          <a:p>
            <a:pPr lvl="1"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Leading cause of cardiovascular diseases, stroke, and premature mortality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Factors contributing to the development of hypertension</a:t>
            </a:r>
          </a:p>
          <a:p>
            <a:pPr lvl="1"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Tobacco use</a:t>
            </a:r>
          </a:p>
          <a:p>
            <a:pPr lvl="1"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Alcohol consumption</a:t>
            </a:r>
          </a:p>
          <a:p>
            <a:pPr lvl="1"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Caffeine consumption (?)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Understand the associations between these lifestyle habits and blood pressure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inform targeted interventions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reduce the burden of hypertension in hypertensive populations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AA7748-0385-0709-6056-55C7CD619CF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62486" y="1446245"/>
            <a:ext cx="10067028" cy="3965510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QUARTET USA study</a:t>
            </a:r>
          </a:p>
          <a:p>
            <a:pPr lvl="1"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double-blind randomized controlled trial conducted in federally qualiﬁed health centers (FQHC)</a:t>
            </a:r>
          </a:p>
          <a:p>
            <a:pPr lvl="1"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Examined whether initiating treatment with ultra-low-dose quadruple-combination therapy (LDQT) lowered blood pressure more effectively with fewer side effects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 this secondary data analysis, we examined the association between lifestyle factors — including smoking, alcohol intake, and caffeine intake — and blood pressure among individuals with hypertension.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4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139" y="2360709"/>
            <a:ext cx="4851721" cy="106829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27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FE7B3D0-92E9-23BC-CD4E-9ECF9F380669}"/>
              </a:ext>
            </a:extLst>
          </p:cNvPr>
          <p:cNvSpPr txBox="1"/>
          <p:nvPr/>
        </p:nvSpPr>
        <p:spPr>
          <a:xfrm>
            <a:off x="1551332" y="1018936"/>
            <a:ext cx="9089335" cy="557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QUARTET USA study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Active comparator-controlled randomized trial assessing the efficacy and safety of an LDQT for hypertension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Eligibility requirements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Included participants with high blood pressure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Excluded participants with contraindication to candesartan, amlodipine, indapamide, or bisoprolol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Excluded participants having previous diagnosis of coronary artery disease, stroke, or heart failure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Those who met the eligibility requirements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Randomized 1:1 to either the LDQT arm or the active comparator arm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Returned to the clinic for follow-up visits at 6 weeks and 12 weeks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FC99798-3D6F-FD7B-548D-652A6581BF1B}"/>
              </a:ext>
            </a:extLst>
          </p:cNvPr>
          <p:cNvSpPr txBox="1">
            <a:spLocks/>
          </p:cNvSpPr>
          <p:nvPr/>
        </p:nvSpPr>
        <p:spPr>
          <a:xfrm>
            <a:off x="914512" y="207067"/>
            <a:ext cx="9750175" cy="773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Design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A62E37AE-AB20-D79F-251F-3C9C04C0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2" y="876299"/>
            <a:ext cx="9750175" cy="7735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Variables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E7B3D0-92E9-23BC-CD4E-9ECF9F380669}"/>
              </a:ext>
            </a:extLst>
          </p:cNvPr>
          <p:cNvSpPr txBox="1"/>
          <p:nvPr/>
        </p:nvSpPr>
        <p:spPr>
          <a:xfrm>
            <a:off x="754871" y="1779105"/>
            <a:ext cx="10682258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Systolic and diastolic blood pressure (SBP and DBP) measured at an in-person follow-up visit 12 weeks after randomization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Both variables treated as continuous in analyses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Predictors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Participants’ baseline daily smoking frequency, weekly alcohol intake, and weekly caffeine intake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All variables treated as continuous in analyses</a:t>
            </a:r>
          </a:p>
        </p:txBody>
      </p:sp>
    </p:spTree>
    <p:extLst>
      <p:ext uri="{BB962C8B-B14F-4D97-AF65-F5344CB8AC3E}">
        <p14:creationId xmlns:p14="http://schemas.microsoft.com/office/powerpoint/2010/main" val="131047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FE7B3D0-92E9-23BC-CD4E-9ECF9F380669}"/>
              </a:ext>
            </a:extLst>
          </p:cNvPr>
          <p:cNvSpPr txBox="1"/>
          <p:nvPr/>
        </p:nvSpPr>
        <p:spPr>
          <a:xfrm>
            <a:off x="503909" y="990944"/>
            <a:ext cx="11184182" cy="557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Descriptive statistics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Summarized participant demographical and lifestyle information, and baseline clinical outcomes overall and within the study arm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Pairwise associations among smoking, alcohol use, and caffeine use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Spearman’s correlation with 95% confidence intervals for correlation coefficient estimates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Examined the potential interaction effect between exposures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Primary analyses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Separate linear regression models fit for each outcome and risk factor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Adjusted for study arm and baseline measure of the outcome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Conducted 2-sided hypothesis tests for risk factors where alpha = 0.05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Did not adjust for multiple comparisons since these were exploratory data analyses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◦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Residual diagnostics used to assess model fit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DECE5CF-ACC9-9A1E-1DBE-53C8C8B3B440}"/>
              </a:ext>
            </a:extLst>
          </p:cNvPr>
          <p:cNvSpPr txBox="1">
            <a:spLocks/>
          </p:cNvSpPr>
          <p:nvPr/>
        </p:nvSpPr>
        <p:spPr>
          <a:xfrm>
            <a:off x="914512" y="207067"/>
            <a:ext cx="9750175" cy="773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Analysis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51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139" y="2360709"/>
            <a:ext cx="4851721" cy="106829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6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91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11DCE3-EF7E-4B20-B9AA-EDAF93AA34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1CD1994-5BE9-4A2F-A57E-C48F09B48E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E0787D-DFB9-41E3-A9F2-635EF6994E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TM16411245</Template>
  <TotalTime>0</TotalTime>
  <Words>918</Words>
  <Application>Microsoft Office PowerPoint</Application>
  <PresentationFormat>宽屏</PresentationFormat>
  <Paragraphs>87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Arial</vt:lpstr>
      <vt:lpstr>Biome Light</vt:lpstr>
      <vt:lpstr>Calibri</vt:lpstr>
      <vt:lpstr>Office Theme</vt:lpstr>
      <vt:lpstr>Exploring the Impact of Modifiable Risk Factors on Outcomes in the QUARTET USA Study: A Secondary Data Analysis</vt:lpstr>
      <vt:lpstr>Introduction</vt:lpstr>
      <vt:lpstr>PowerPoint 演示文稿</vt:lpstr>
      <vt:lpstr>PowerPoint 演示文稿</vt:lpstr>
      <vt:lpstr>Methods</vt:lpstr>
      <vt:lpstr>PowerPoint 演示文稿</vt:lpstr>
      <vt:lpstr>Study Variables</vt:lpstr>
      <vt:lpstr>PowerPoint 演示文稿</vt:lpstr>
      <vt:lpstr>Results</vt:lpstr>
      <vt:lpstr>PowerPoint 演示文稿</vt:lpstr>
      <vt:lpstr>PowerPoint 演示文稿</vt:lpstr>
      <vt:lpstr>PowerPoint 演示文稿</vt:lpstr>
      <vt:lpstr>Correlation between Lifestyle Variables</vt:lpstr>
      <vt:lpstr>PowerPoint 演示文稿</vt:lpstr>
      <vt:lpstr>PowerPoint 演示文稿</vt:lpstr>
      <vt:lpstr>PowerPoint 演示文稿</vt:lpstr>
      <vt:lpstr>Discussion</vt:lpstr>
      <vt:lpstr>PowerPoint 演示文稿</vt:lpstr>
      <vt:lpstr>PowerPoint 演示文稿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2020-08-18T05:56:51Z</dcterms:created>
  <dcterms:modified xsi:type="dcterms:W3CDTF">2024-05-17T15:38:13Z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