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4F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CA8263-A918-450B-B3FD-AB48DDDBBEBB}" v="238" dt="2023-09-10T21:07:29.677"/>
    <p1510:client id="{991A599D-2693-465B-8376-56EC65A9D13F}" v="507" dt="2023-09-11T07:14:35.606"/>
    <p1510:client id="{CECAD52E-EB55-4058-9A38-14DC95D3E9C5}" v="1020" dt="2023-09-11T09:53:20.8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7013" y="1280700"/>
            <a:ext cx="5254833" cy="1506847"/>
          </a:xfr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400" b="1" i="1" dirty="0">
                <a:solidFill>
                  <a:schemeClr val="tx1"/>
                </a:solidFill>
                <a:latin typeface="Calibri"/>
                <a:ea typeface="+mj-lt"/>
                <a:cs typeface="+mj-lt"/>
              </a:rPr>
              <a:t>IPL 2024 Team Formation Analysis</a:t>
            </a:r>
            <a:endParaRPr lang="en-US" sz="4400" b="1" i="1">
              <a:solidFill>
                <a:schemeClr val="tx1"/>
              </a:solidFill>
              <a:latin typeface="Calibri"/>
              <a:ea typeface="+mj-lt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5FFAB4-FEC3-A674-E0AF-40AC0F19D0BB}"/>
              </a:ext>
            </a:extLst>
          </p:cNvPr>
          <p:cNvSpPr txBox="1"/>
          <p:nvPr/>
        </p:nvSpPr>
        <p:spPr>
          <a:xfrm>
            <a:off x="4369129" y="3364675"/>
            <a:ext cx="7154883" cy="46166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ea typeface="+mn-lt"/>
                <a:cs typeface="+mn-lt"/>
              </a:rPr>
              <a:t>Maximizing Chances of Winning Matches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71A7-FB04-DB3B-4F7E-CB227DA24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75" y="157307"/>
            <a:ext cx="9031185" cy="721901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b="1" i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Explain the importance of forming a competitive team for IPL 2024:-</a:t>
            </a:r>
            <a:endParaRPr lang="en-US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81D93-6489-CEBB-6F74-BD9F7F208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4664" cy="482635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b="1" i="1" dirty="0">
                <a:solidFill>
                  <a:srgbClr val="C00000"/>
                </a:solidFill>
                <a:ea typeface="+mn-lt"/>
                <a:cs typeface="+mn-lt"/>
              </a:rPr>
              <a:t>Here are several key reasons illustrating the significance of building a competitive team:</a:t>
            </a:r>
            <a:endParaRPr lang="en-US" sz="1800" b="1" i="1">
              <a:solidFill>
                <a:srgbClr val="C00000"/>
              </a:solidFill>
              <a:cs typeface="Calibri" panose="020F0502020204030204"/>
            </a:endParaRPr>
          </a:p>
          <a:p>
            <a:r>
              <a:rPr lang="en-US" sz="1800" b="1" i="1" dirty="0">
                <a:solidFill>
                  <a:srgbClr val="C00000"/>
                </a:solidFill>
                <a:ea typeface="+mn-lt"/>
                <a:cs typeface="+mn-lt"/>
              </a:rPr>
              <a:t>Entertainment Value</a:t>
            </a:r>
            <a:endParaRPr lang="en-US" sz="1800" b="1" i="1" dirty="0">
              <a:solidFill>
                <a:srgbClr val="C00000"/>
              </a:solidFill>
              <a:cs typeface="Calibri"/>
            </a:endParaRPr>
          </a:p>
          <a:p>
            <a:r>
              <a:rPr lang="en-US" sz="1800" b="1" i="1" dirty="0">
                <a:solidFill>
                  <a:srgbClr val="C00000"/>
                </a:solidFill>
                <a:ea typeface="+mn-lt"/>
                <a:cs typeface="+mn-lt"/>
              </a:rPr>
              <a:t>Fan Engagement</a:t>
            </a:r>
          </a:p>
          <a:p>
            <a:r>
              <a:rPr lang="en-US" sz="1800" b="1" i="1" dirty="0">
                <a:solidFill>
                  <a:srgbClr val="C00000"/>
                </a:solidFill>
                <a:ea typeface="+mn-lt"/>
                <a:cs typeface="+mn-lt"/>
              </a:rPr>
              <a:t>Sponsorship and Endorsements</a:t>
            </a:r>
            <a:endParaRPr lang="en-US" sz="1800" b="1" i="1" dirty="0">
              <a:solidFill>
                <a:srgbClr val="C00000"/>
              </a:solidFill>
              <a:cs typeface="Calibri"/>
            </a:endParaRPr>
          </a:p>
          <a:p>
            <a:r>
              <a:rPr lang="en-US" sz="1800" b="1" i="1" dirty="0">
                <a:solidFill>
                  <a:srgbClr val="C00000"/>
                </a:solidFill>
                <a:ea typeface="+mn-lt"/>
                <a:cs typeface="+mn-lt"/>
              </a:rPr>
              <a:t>Franchise Profitability</a:t>
            </a:r>
          </a:p>
          <a:p>
            <a:r>
              <a:rPr lang="en-US" sz="1800" b="1" i="1" dirty="0">
                <a:solidFill>
                  <a:srgbClr val="C00000"/>
                </a:solidFill>
                <a:ea typeface="+mn-lt"/>
                <a:cs typeface="+mn-lt"/>
              </a:rPr>
              <a:t>Team Morale and Motivation</a:t>
            </a:r>
          </a:p>
          <a:p>
            <a:r>
              <a:rPr lang="en-US" sz="1800" b="1" i="1" dirty="0">
                <a:solidFill>
                  <a:srgbClr val="C00000"/>
                </a:solidFill>
                <a:ea typeface="+mn-lt"/>
                <a:cs typeface="+mn-lt"/>
              </a:rPr>
              <a:t>Brand Image</a:t>
            </a:r>
            <a:endParaRPr lang="en-US" sz="1800" b="1" i="1" dirty="0">
              <a:solidFill>
                <a:srgbClr val="C00000"/>
              </a:solidFill>
              <a:cs typeface="Calibri"/>
            </a:endParaRPr>
          </a:p>
          <a:p>
            <a:r>
              <a:rPr lang="en-US" sz="1800" b="1" i="1" dirty="0">
                <a:solidFill>
                  <a:srgbClr val="C00000"/>
                </a:solidFill>
                <a:ea typeface="+mn-lt"/>
                <a:cs typeface="+mn-lt"/>
              </a:rPr>
              <a:t>Development of Talent</a:t>
            </a:r>
            <a:endParaRPr lang="en-US" sz="1800" b="1" i="1" dirty="0">
              <a:solidFill>
                <a:srgbClr val="C00000"/>
              </a:solidFill>
              <a:cs typeface="Calibri"/>
            </a:endParaRPr>
          </a:p>
          <a:p>
            <a:r>
              <a:rPr lang="en-US" sz="1800" b="1" i="1" dirty="0">
                <a:solidFill>
                  <a:srgbClr val="C00000"/>
                </a:solidFill>
                <a:ea typeface="+mn-lt"/>
                <a:cs typeface="+mn-lt"/>
              </a:rPr>
              <a:t>Attracting Future Talent</a:t>
            </a:r>
            <a:endParaRPr lang="en-US" sz="1800" b="1" i="1" dirty="0">
              <a:solidFill>
                <a:srgbClr val="C00000"/>
              </a:solidFill>
              <a:cs typeface="Calibri"/>
            </a:endParaRPr>
          </a:p>
          <a:p>
            <a:r>
              <a:rPr lang="en-US" sz="1800" b="1" i="1" dirty="0">
                <a:solidFill>
                  <a:srgbClr val="C00000"/>
                </a:solidFill>
                <a:ea typeface="+mn-lt"/>
                <a:cs typeface="+mn-lt"/>
              </a:rPr>
              <a:t>Economic Impact</a:t>
            </a:r>
            <a:endParaRPr lang="en-US" sz="1800" b="1" i="1" dirty="0">
              <a:solidFill>
                <a:srgbClr val="C00000"/>
              </a:solidFill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800" b="1" i="1" dirty="0">
                <a:solidFill>
                  <a:srgbClr val="FF0000"/>
                </a:solidFill>
                <a:cs typeface="Calibri" panose="020F0502020204030204"/>
              </a:rPr>
              <a:t>In summary forming a competitive team for IPL 2024 is not just about winning matches; it has a ripple effect on revenue, fan engagement, brand image, and the overall cricketing ecosystem. The benefits extend to franchises, players, sponsors, fans, and the broader cricketing community, making it a vital aspect of the IPL tournament.</a:t>
            </a:r>
            <a:endParaRPr lang="en-US" sz="1800">
              <a:solidFill>
                <a:srgbClr val="FF0000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1800" dirty="0">
              <a:solidFill>
                <a:srgbClr val="D8D4CD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934629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C5DAD-B67A-D849-8E55-4AF477214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79" y="282463"/>
            <a:ext cx="6044503" cy="678631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b="1" i="1" dirty="0">
                <a:cs typeface="Calibri Light"/>
              </a:rPr>
              <a:t>INTRODUCING THE DATA:- (IPLdata.csv)</a:t>
            </a:r>
            <a:endParaRPr lang="en-US" sz="3600" b="1" i="1" dirty="0">
              <a:cs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882D4-A00F-2987-B47D-DA9E65F53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82" y="1493718"/>
            <a:ext cx="10157012" cy="490416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0070C0"/>
                </a:solidFill>
                <a:cs typeface="Calibri"/>
              </a:rPr>
              <a:t>I have consolidated the data of each of the player from IPL'22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70C0"/>
                </a:solidFill>
                <a:cs typeface="Calibri"/>
              </a:rPr>
              <a:t>The data contains information like matches played, runs, wickets, catches, stumps, run-outs …..</a:t>
            </a:r>
            <a:r>
              <a:rPr lang="en-US" b="1" i="1" err="1">
                <a:solidFill>
                  <a:srgbClr val="0070C0"/>
                </a:solidFill>
                <a:cs typeface="Calibri"/>
              </a:rPr>
              <a:t>etc</a:t>
            </a:r>
            <a:endParaRPr lang="en-US" b="1" i="1">
              <a:solidFill>
                <a:srgbClr val="0070C0"/>
              </a:solidFill>
              <a:cs typeface="Calibri"/>
            </a:endParaRPr>
          </a:p>
          <a:p>
            <a:pPr marL="0" indent="0">
              <a:buNone/>
            </a:pPr>
            <a:r>
              <a:rPr lang="en-US" sz="2400" b="1" i="1" dirty="0">
                <a:solidFill>
                  <a:srgbClr val="D14FC4"/>
                </a:solidFill>
                <a:cs typeface="Calibri"/>
              </a:rPr>
              <a:t>Based on these data points we will try to create the best 11 from these set of players for the IPL'24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D14FC4"/>
                </a:solidFill>
                <a:cs typeface="Calibri"/>
              </a:rPr>
              <a:t>We can summarize our analysis  in the following steps:-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D14FC4"/>
                </a:solidFill>
                <a:cs typeface="Calibri"/>
              </a:rPr>
              <a:t>1.Extraction and loading the data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D14FC4"/>
                </a:solidFill>
                <a:cs typeface="Calibri"/>
              </a:rPr>
              <a:t>2.Cleaning the data and removing the noise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D14FC4"/>
                </a:solidFill>
                <a:cs typeface="Calibri"/>
              </a:rPr>
              <a:t>3.Analyse the data based on different parameters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D14FC4"/>
                </a:solidFill>
                <a:cs typeface="Calibri"/>
              </a:rPr>
              <a:t>4.Visualizing the important statistical findings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D14FC4"/>
                </a:solidFill>
                <a:cs typeface="Calibri"/>
              </a:rPr>
              <a:t>5.Making the best team of 11</a:t>
            </a:r>
          </a:p>
        </p:txBody>
      </p:sp>
    </p:spTree>
    <p:extLst>
      <p:ext uri="{BB962C8B-B14F-4D97-AF65-F5344CB8AC3E}">
        <p14:creationId xmlns:p14="http://schemas.microsoft.com/office/powerpoint/2010/main" val="258667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FCD21-C373-2251-97E3-BAA9341D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046" y="227556"/>
            <a:ext cx="6869482" cy="57239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b="1" i="1" kern="1200">
                <a:latin typeface="+mj-lt"/>
                <a:ea typeface="+mj-ea"/>
                <a:cs typeface="+mj-cs"/>
              </a:rPr>
              <a:t>Highlights from EDA:-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C6B9B-6903-6531-0019-052B06946C53}"/>
              </a:ext>
            </a:extLst>
          </p:cNvPr>
          <p:cNvSpPr txBox="1"/>
          <p:nvPr/>
        </p:nvSpPr>
        <p:spPr>
          <a:xfrm>
            <a:off x="5532328" y="1628383"/>
            <a:ext cx="142483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Calibri"/>
                <a:cs typeface="Calibri"/>
              </a:rPr>
              <a:t>BATTERS</a:t>
            </a:r>
            <a:endParaRPr lang="en-US" dirty="0"/>
          </a:p>
        </p:txBody>
      </p:sp>
      <p:pic>
        <p:nvPicPr>
          <p:cNvPr id="13" name="Picture 12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11D02739-D419-D673-EAF3-37DE12C0D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166" y="1145756"/>
            <a:ext cx="6448815" cy="54746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35C9FF-B924-797E-4903-B1588E48DFA6}"/>
              </a:ext>
            </a:extLst>
          </p:cNvPr>
          <p:cNvSpPr txBox="1"/>
          <p:nvPr/>
        </p:nvSpPr>
        <p:spPr>
          <a:xfrm>
            <a:off x="5067822" y="3209793"/>
            <a:ext cx="187890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Calibri"/>
                <a:cs typeface="Calibri"/>
              </a:rPr>
              <a:t>ALLROUNDERS</a:t>
            </a:r>
            <a:endParaRPr lang="en-US" dirty="0"/>
          </a:p>
        </p:txBody>
      </p:sp>
      <p:pic>
        <p:nvPicPr>
          <p:cNvPr id="15" name="Picture 14" descr="A group of blue green and orange bars&#10;&#10;Description automatically generated">
            <a:extLst>
              <a:ext uri="{FF2B5EF4-FFF2-40B4-BE49-F238E27FC236}">
                <a16:creationId xmlns:a16="http://schemas.microsoft.com/office/drawing/2014/main" id="{E62862D3-5F25-E3AE-7363-1910B3665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167" y="919942"/>
            <a:ext cx="6448816" cy="569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265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FCD21-C373-2251-97E3-BAA9341D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6901291" cy="76506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Highlights from EDA:-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7145DD-014C-F3F6-62CB-BBB545426797}"/>
              </a:ext>
            </a:extLst>
          </p:cNvPr>
          <p:cNvSpPr txBox="1"/>
          <p:nvPr/>
        </p:nvSpPr>
        <p:spPr>
          <a:xfrm>
            <a:off x="5151328" y="2369506"/>
            <a:ext cx="152400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Calibri"/>
                <a:cs typeface="Calibri"/>
              </a:rPr>
              <a:t>BOWLERS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43543D-7FFA-FB0E-B9FA-70904CFFE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044" y="1105999"/>
            <a:ext cx="6501006" cy="57524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2343C6-FEB7-63C2-C715-0477E211DAC8}"/>
              </a:ext>
            </a:extLst>
          </p:cNvPr>
          <p:cNvSpPr txBox="1"/>
          <p:nvPr/>
        </p:nvSpPr>
        <p:spPr>
          <a:xfrm>
            <a:off x="4744233" y="3319397"/>
            <a:ext cx="181105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WICKET KEEPER</a:t>
            </a:r>
            <a:endParaRPr lang="en-US" dirty="0"/>
          </a:p>
        </p:txBody>
      </p:sp>
      <p:pic>
        <p:nvPicPr>
          <p:cNvPr id="17" name="Picture 1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87D4BDB4-1E92-A638-B92D-0DA7B244D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907" y="1100610"/>
            <a:ext cx="8974898" cy="566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86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989C-39D2-889D-28AD-9F9476CB8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94" y="51360"/>
            <a:ext cx="3343837" cy="735388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Explanation:-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4B2B4-52C8-4D00-C171-6F582BF3F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435" y="1943559"/>
            <a:ext cx="4409460" cy="4106009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00B0F0"/>
                </a:solidFill>
                <a:latin typeface="Calibri Light"/>
                <a:ea typeface="Calibri Light"/>
                <a:cs typeface="Calibri Light"/>
              </a:rPr>
              <a:t>FORMING THE BEST 11 FOR IPL2024</a:t>
            </a:r>
            <a:endParaRPr lang="en-US">
              <a:solidFill>
                <a:srgbClr val="00B0F0"/>
              </a:solidFill>
            </a:endParaRPr>
          </a:p>
          <a:p>
            <a:r>
              <a:rPr lang="en-US" sz="2400" b="1" i="1" dirty="0">
                <a:solidFill>
                  <a:srgbClr val="FF0000"/>
                </a:solidFill>
                <a:latin typeface="Calibri Light"/>
                <a:ea typeface="Calibri Light"/>
                <a:cs typeface="Calibri Light"/>
              </a:rPr>
              <a:t>Based on the analysis we will consider the ratio of the players in the best 11 as follows:</a:t>
            </a:r>
          </a:p>
          <a:p>
            <a:r>
              <a:rPr lang="en-US" sz="2400" b="1" i="1" dirty="0">
                <a:solidFill>
                  <a:srgbClr val="FF0000"/>
                </a:solidFill>
                <a:latin typeface="Calibri Light"/>
                <a:ea typeface="Calibri Light"/>
                <a:cs typeface="Calibri Light"/>
              </a:rPr>
              <a:t>1. 3Batters</a:t>
            </a:r>
          </a:p>
          <a:p>
            <a:r>
              <a:rPr lang="en-US" sz="2400" b="1" i="1" dirty="0">
                <a:solidFill>
                  <a:srgbClr val="FF0000"/>
                </a:solidFill>
                <a:latin typeface="Calibri Light"/>
                <a:ea typeface="Calibri Light"/>
                <a:cs typeface="Calibri Light"/>
              </a:rPr>
              <a:t>2. 3Allrounders</a:t>
            </a:r>
          </a:p>
          <a:p>
            <a:r>
              <a:rPr lang="en-US" sz="2400" b="1" i="1" dirty="0">
                <a:solidFill>
                  <a:srgbClr val="FF0000"/>
                </a:solidFill>
                <a:latin typeface="Calibri Light"/>
                <a:ea typeface="Calibri Light"/>
                <a:cs typeface="Calibri Light"/>
              </a:rPr>
              <a:t>3. 4Bowlers and 2 Spin Options</a:t>
            </a:r>
          </a:p>
          <a:p>
            <a:r>
              <a:rPr lang="en-US" sz="2400" b="1" i="1" dirty="0">
                <a:solidFill>
                  <a:srgbClr val="FF0000"/>
                </a:solidFill>
                <a:latin typeface="Calibri Light"/>
                <a:ea typeface="Calibri Light"/>
                <a:cs typeface="Calibri Light"/>
              </a:rPr>
              <a:t>4. 1Wicket Keeper</a:t>
            </a:r>
          </a:p>
          <a:p>
            <a:endParaRPr lang="en-US" sz="1100" dirty="0">
              <a:solidFill>
                <a:srgbClr val="CCCCCC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TextBox 3" descr="Player Name Team Nationality&#10;0 KL Rahul Lucknow Indian&#10;1 David Warner Delhi Overseas&#10;2 Virat Kohli Bangalore Indian&#10;3 Andre Russell Kolkata Overseas&#10;4 Sunil Narine Kolkata Overseas&#10;5 Hardik Pandya Gujarat Indian&#10;6 MS Dhoni Chennai Indian&#10;7 Yuzvendra Chahal Rajasthan Indian&#10;8 Jasprit Bumrah Mumbai Indian&#10;9 Nathan Coulter-Nile Rajasthan Overseas&#10;10 Kagiso Rabada Punjab Overseas">
            <a:extLst>
              <a:ext uri="{FF2B5EF4-FFF2-40B4-BE49-F238E27FC236}">
                <a16:creationId xmlns:a16="http://schemas.microsoft.com/office/drawing/2014/main" id="{D1FEAF1D-C77B-722A-0F30-36BA238E7F4D}"/>
              </a:ext>
            </a:extLst>
          </p:cNvPr>
          <p:cNvSpPr txBox="1"/>
          <p:nvPr/>
        </p:nvSpPr>
        <p:spPr>
          <a:xfrm>
            <a:off x="5361519" y="756374"/>
            <a:ext cx="6478083" cy="60967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9BC1C3-98B2-48D7-E7D7-07E692F24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818447"/>
              </p:ext>
            </p:extLst>
          </p:nvPr>
        </p:nvGraphicFramePr>
        <p:xfrm>
          <a:off x="5407069" y="1430055"/>
          <a:ext cx="6477496" cy="5039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693">
                  <a:extLst>
                    <a:ext uri="{9D8B030D-6E8A-4147-A177-3AD203B41FA5}">
                      <a16:colId xmlns:a16="http://schemas.microsoft.com/office/drawing/2014/main" val="2994562779"/>
                    </a:ext>
                  </a:extLst>
                </a:gridCol>
                <a:gridCol w="2233055">
                  <a:extLst>
                    <a:ext uri="{9D8B030D-6E8A-4147-A177-3AD203B41FA5}">
                      <a16:colId xmlns:a16="http://schemas.microsoft.com/office/drawing/2014/main" val="1976492441"/>
                    </a:ext>
                  </a:extLst>
                </a:gridCol>
                <a:gridCol w="1619374">
                  <a:extLst>
                    <a:ext uri="{9D8B030D-6E8A-4147-A177-3AD203B41FA5}">
                      <a16:colId xmlns:a16="http://schemas.microsoft.com/office/drawing/2014/main" val="278522934"/>
                    </a:ext>
                  </a:extLst>
                </a:gridCol>
                <a:gridCol w="1619374">
                  <a:extLst>
                    <a:ext uri="{9D8B030D-6E8A-4147-A177-3AD203B41FA5}">
                      <a16:colId xmlns:a16="http://schemas.microsoft.com/office/drawing/2014/main" val="1729093370"/>
                    </a:ext>
                  </a:extLst>
                </a:gridCol>
              </a:tblGrid>
              <a:tr h="347359">
                <a:tc>
                  <a:txBody>
                    <a:bodyPr/>
                    <a:lstStyle/>
                    <a:p>
                      <a:r>
                        <a:rPr lang="en-US" dirty="0"/>
                        <a:t>SR.NO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NATIONALITY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23899"/>
                  </a:ext>
                </a:extLst>
              </a:tr>
              <a:tr h="3473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KL RAHUL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LUCKNOW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857624"/>
                  </a:ext>
                </a:extLst>
              </a:tr>
              <a:tr h="3473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DAVID WARNER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726760"/>
                  </a:ext>
                </a:extLst>
              </a:tr>
              <a:tr h="3473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VIRAT KOHLI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BANGLORE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709915"/>
                  </a:ext>
                </a:extLst>
              </a:tr>
              <a:tr h="3473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ANDRE RUSSELL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KOLKATA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OVERSEAS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730164"/>
                  </a:ext>
                </a:extLst>
              </a:tr>
              <a:tr h="3473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SUNIL NARINE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KOLKATA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OVERSEAS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12245"/>
                  </a:ext>
                </a:extLst>
              </a:tr>
              <a:tr h="3473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HARDIK PANDYA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GUJARAT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475052"/>
                  </a:ext>
                </a:extLst>
              </a:tr>
              <a:tr h="34735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 DHONI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CHENNAI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200569"/>
                  </a:ext>
                </a:extLst>
              </a:tr>
              <a:tr h="3473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YUZVENDRA CHAHAL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RAJASTHAN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INDIAN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366864"/>
                  </a:ext>
                </a:extLst>
              </a:tr>
              <a:tr h="3473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JASPRIT BUMRAH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MUMBAI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INDIAN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897938"/>
                  </a:ext>
                </a:extLst>
              </a:tr>
              <a:tr h="3473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NATHAN COULTER-NILE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RAJASTHAN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OVERSEAS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46300"/>
                  </a:ext>
                </a:extLst>
              </a:tr>
              <a:tr h="3473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KAGISO RABADA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PUNJAB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OVERSEAS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672248"/>
                  </a:ext>
                </a:extLst>
              </a:tr>
              <a:tr h="37578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09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0642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357C-CF25-405F-FF97-02F65E8B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29" y="187673"/>
            <a:ext cx="8438368" cy="981098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CONCLUSION AND FUTURE WORK:-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6ABB-A2E4-08C5-B8CC-0E23786E9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29" y="1460283"/>
            <a:ext cx="10515600" cy="488369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i="1" dirty="0">
                <a:solidFill>
                  <a:srgbClr val="0070C0"/>
                </a:solidFill>
                <a:ea typeface="+mn-lt"/>
                <a:cs typeface="+mn-lt"/>
              </a:rPr>
              <a:t>In conclusion, our analysis has provided valuable insights into forming a competitive IPL team for 2024.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0070C0"/>
                </a:solidFill>
                <a:ea typeface="+mn-lt"/>
                <a:cs typeface="+mn-lt"/>
              </a:rPr>
              <a:t>Top-performing players have been identified across various categories: batsmen, bowlers, all-rounders, and a wicket-keeper.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0070C0"/>
                </a:solidFill>
                <a:ea typeface="+mn-lt"/>
                <a:cs typeface="+mn-lt"/>
              </a:rPr>
              <a:t>A balanced team composition with a mix of power-hitters, effective bowlers, and agile fielders is essential for success in IPL 2024.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0070C0"/>
                </a:solidFill>
                <a:ea typeface="+mn-lt"/>
                <a:cs typeface="+mn-lt"/>
              </a:rPr>
              <a:t>Implementing our recommendations will significantly boost the chances of winning matches in the upcoming IPL season.</a:t>
            </a:r>
            <a:endParaRPr lang="en-US" sz="2000" b="1" i="1" dirty="0">
              <a:solidFill>
                <a:srgbClr val="0070C0"/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b="1" i="1" dirty="0">
                <a:solidFill>
                  <a:srgbClr val="0070C0"/>
                </a:solidFill>
                <a:ea typeface="+mn-lt"/>
                <a:cs typeface="+mn-lt"/>
              </a:rPr>
              <a:t>Investing in star performers while nurturing emerging talent can lead to a competitive and marketable team.</a:t>
            </a:r>
            <a:endParaRPr lang="en-US" sz="2000" b="1" i="1" dirty="0">
              <a:solidFill>
                <a:srgbClr val="0070C0"/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b="1" i="1" dirty="0">
                <a:solidFill>
                  <a:srgbClr val="D14FC4"/>
                </a:solidFill>
                <a:ea typeface="+mn-lt"/>
                <a:cs typeface="+mn-lt"/>
              </a:rPr>
              <a:t>Future Work and Recommendations:</a:t>
            </a:r>
            <a:endParaRPr lang="en-US" sz="2000" b="1" i="1" dirty="0">
              <a:solidFill>
                <a:srgbClr val="D14FC4"/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b="1" i="1" dirty="0">
                <a:solidFill>
                  <a:srgbClr val="D14FC4"/>
                </a:solidFill>
                <a:ea typeface="+mn-lt"/>
                <a:cs typeface="+mn-lt"/>
              </a:rPr>
              <a:t>Future work may involve real-time player performance tracking during IPL 2024 to make dynamic team adjustments. Periodic performance reviews are recommended to ensure the selected players continue to meet the team's evolving requirements.</a:t>
            </a:r>
            <a:endParaRPr lang="en-US" sz="2000" b="1" i="1" dirty="0">
              <a:solidFill>
                <a:srgbClr val="D14FC4"/>
              </a:solidFill>
              <a:ea typeface="Calibri" panose="020F0502020204030204"/>
              <a:cs typeface="Calibri" panose="020F0502020204030204"/>
            </a:endParaRPr>
          </a:p>
          <a:p>
            <a:endParaRPr lang="en-US" sz="3200" b="1" i="1" dirty="0">
              <a:solidFill>
                <a:srgbClr val="0070C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80096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IPL 2024 Team Formation Analysis</vt:lpstr>
      <vt:lpstr>Explain the importance of forming a competitive team for IPL 2024:-</vt:lpstr>
      <vt:lpstr>INTRODUCING THE DATA:- (IPLdata.csv)</vt:lpstr>
      <vt:lpstr>Highlights from EDA:-</vt:lpstr>
      <vt:lpstr>Highlights from EDA:-</vt:lpstr>
      <vt:lpstr>Explanation:-</vt:lpstr>
      <vt:lpstr>CONCLUSION AND FUTURE WORK:-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427</cp:revision>
  <dcterms:created xsi:type="dcterms:W3CDTF">2023-09-10T20:34:05Z</dcterms:created>
  <dcterms:modified xsi:type="dcterms:W3CDTF">2023-09-11T09:55:53Z</dcterms:modified>
</cp:coreProperties>
</file>