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3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9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55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1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9460-F476-42C4-A6D3-3F67FD325B92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1E26-F0C5-4BCB-B6D6-2B884ED28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7951"/>
              </p:ext>
            </p:extLst>
          </p:nvPr>
        </p:nvGraphicFramePr>
        <p:xfrm>
          <a:off x="2195736" y="908721"/>
          <a:ext cx="6048672" cy="331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82243"/>
                <a:gridCol w="2050205"/>
              </a:tblGrid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Ground Point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Non-Ground Point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Ground Point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TP (True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ja-JP" altLang="en-US" dirty="0" smtClean="0"/>
                        <a:t>正解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FP (False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aseline="0" dirty="0" smtClean="0"/>
                        <a:t>不正解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Non-Ground Point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FN (False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ja-JP" altLang="en-US" baseline="0" dirty="0" smtClean="0"/>
                        <a:t>不正解</a:t>
                      </a:r>
                      <a:endParaRPr kumimoji="1" lang="en-US" altLang="ja-JP" baseline="0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TN (True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aseline="0" dirty="0" smtClean="0"/>
                        <a:t>正解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線コネクタ 14"/>
          <p:cNvCxnSpPr/>
          <p:nvPr/>
        </p:nvCxnSpPr>
        <p:spPr>
          <a:xfrm>
            <a:off x="2195735" y="908720"/>
            <a:ext cx="2016224" cy="9361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987823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True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23728" y="11979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Estimated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9512" y="25678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フィルタリング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による判定結果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84068" y="11663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真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正解クラス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23528" y="4468477"/>
                <a:ext cx="4392488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Accuracy[</a:t>
                </a:r>
                <a:r>
                  <a:rPr lang="ja-JP" altLang="en-US" dirty="0" smtClean="0"/>
                  <a:t>正答率</a:t>
                </a:r>
                <a:r>
                  <a:rPr lang="en-US" altLang="ja-JP" dirty="0" smtClean="0"/>
                  <a:t>]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altLang="ja-JP" sz="2400" dirty="0" smtClean="0"/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68477"/>
                <a:ext cx="4392488" cy="616707"/>
              </a:xfrm>
              <a:prstGeom prst="rect">
                <a:avLst/>
              </a:prstGeom>
              <a:blipFill rotWithShape="1"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23528" y="5229200"/>
                <a:ext cx="4392488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Precision[</a:t>
                </a:r>
                <a:r>
                  <a:rPr lang="ja-JP" altLang="en-US" dirty="0" smtClean="0"/>
                  <a:t>適合率・精度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ja-JP" sz="2400" dirty="0" smtClean="0"/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4392488" cy="616707"/>
              </a:xfrm>
              <a:prstGeom prst="rect">
                <a:avLst/>
              </a:prstGeom>
              <a:blipFill rotWithShape="1">
                <a:blip r:embed="rId3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3528" y="5877272"/>
                <a:ext cx="4392488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Recall[</a:t>
                </a:r>
                <a:r>
                  <a:rPr lang="ja-JP" altLang="en-US" dirty="0" smtClean="0"/>
                  <a:t>再現率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ja-JP" sz="2400" dirty="0" smtClean="0"/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77272"/>
                <a:ext cx="4392488" cy="616707"/>
              </a:xfrm>
              <a:prstGeom prst="rect">
                <a:avLst/>
              </a:prstGeom>
              <a:blipFill rotWithShape="1"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3959932" y="6021288"/>
            <a:ext cx="493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真</a:t>
            </a:r>
            <a:r>
              <a:rPr lang="ja-JP" altLang="en-US" sz="1600" dirty="0" smtClean="0"/>
              <a:t>の値が</a:t>
            </a:r>
            <a:r>
              <a:rPr lang="en-US" altLang="ja-JP" sz="1600" dirty="0" smtClean="0"/>
              <a:t>Ground Point</a:t>
            </a:r>
            <a:r>
              <a:rPr lang="ja-JP" altLang="en-US" sz="1600" dirty="0" smtClean="0"/>
              <a:t>である点の中での正答率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A correct answer rate within true ground points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35358" y="5301208"/>
            <a:ext cx="511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判定結果が</a:t>
            </a:r>
            <a:r>
              <a:rPr lang="en-US" altLang="ja-JP" sz="1600" dirty="0" smtClean="0"/>
              <a:t>Ground Point</a:t>
            </a:r>
            <a:r>
              <a:rPr lang="ja-JP" altLang="en-US" sz="1600" dirty="0" smtClean="0"/>
              <a:t>である点の中での正答率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A correct answer rate within estimated ground points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4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23528" y="4468477"/>
                <a:ext cx="8136904" cy="6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Accuracy[</a:t>
                </a:r>
                <a:r>
                  <a:rPr lang="ja-JP" altLang="en-US" dirty="0" smtClean="0"/>
                  <a:t>正答率</a:t>
                </a:r>
                <a:r>
                  <a:rPr lang="en-US" altLang="ja-JP" dirty="0" smtClean="0"/>
                  <a:t>]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  <m:r>
                      <a:rPr lang="en-US" altLang="ja-JP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350,000+500,000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1,000,000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=0.85</m:t>
                    </m:r>
                  </m:oMath>
                </a14:m>
                <a:r>
                  <a:rPr lang="en-US" altLang="ja-JP" sz="2400" dirty="0" smtClean="0"/>
                  <a:t> (85.0%)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68477"/>
                <a:ext cx="8136904" cy="650178"/>
              </a:xfrm>
              <a:prstGeom prst="rect">
                <a:avLst/>
              </a:prstGeom>
              <a:blipFill rotWithShape="1">
                <a:blip r:embed="rId2"/>
                <a:stretch>
                  <a:fillRect l="-599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23528" y="5229200"/>
                <a:ext cx="8136904" cy="6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Precision[</a:t>
                </a:r>
                <a:r>
                  <a:rPr lang="ja-JP" altLang="en-US" dirty="0" smtClean="0"/>
                  <a:t>適合率・精度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350,000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350,000+100,000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=0.778</m:t>
                    </m:r>
                  </m:oMath>
                </a14:m>
                <a:r>
                  <a:rPr lang="en-US" altLang="ja-JP" sz="2400" dirty="0" smtClean="0"/>
                  <a:t> (77.8%)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8136904" cy="650178"/>
              </a:xfrm>
              <a:prstGeom prst="rect">
                <a:avLst/>
              </a:prstGeom>
              <a:blipFill rotWithShape="1">
                <a:blip r:embed="rId3"/>
                <a:stretch>
                  <a:fillRect l="-599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Recall[</a:t>
                </a:r>
                <a:r>
                  <a:rPr lang="ja-JP" altLang="en-US" dirty="0" smtClean="0"/>
                  <a:t>再現率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350,000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350,000+50,000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=0.875 (87.5%)</m:t>
                    </m:r>
                  </m:oMath>
                </a14:m>
                <a:r>
                  <a:rPr lang="en-US" altLang="ja-JP" sz="2400" dirty="0" smtClean="0"/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blipFill rotWithShape="1">
                <a:blip r:embed="rId4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107504" y="17934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Example[1]</a:t>
            </a:r>
            <a:endParaRPr kumimoji="1" lang="ja-JP" altLang="en-US" sz="3200" b="1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48544"/>
              </p:ext>
            </p:extLst>
          </p:nvPr>
        </p:nvGraphicFramePr>
        <p:xfrm>
          <a:off x="2195736" y="908721"/>
          <a:ext cx="6048672" cy="331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82243"/>
                <a:gridCol w="2050205"/>
              </a:tblGrid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400,000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Non-Ground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600,000 points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450,000 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TP (True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350,000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FP (False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100,000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Non-Ground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550,000 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FN (False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baseline="0" dirty="0" smtClean="0"/>
                        <a:t>50,000 points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TN (True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500,000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線コネクタ 15"/>
          <p:cNvCxnSpPr/>
          <p:nvPr/>
        </p:nvCxnSpPr>
        <p:spPr>
          <a:xfrm>
            <a:off x="2195735" y="908720"/>
            <a:ext cx="2016224" cy="9361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987823" y="1009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Real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23728" y="11979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Estimated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9512" y="25678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フィルタリング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による判定結果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84068" y="11663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真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正解クラス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8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23528" y="4468477"/>
                <a:ext cx="8136904" cy="6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Accuracy[</a:t>
                </a:r>
                <a:r>
                  <a:rPr lang="ja-JP" altLang="en-US" dirty="0" smtClean="0"/>
                  <a:t>正答率</a:t>
                </a:r>
                <a:r>
                  <a:rPr lang="en-US" altLang="ja-JP" dirty="0" smtClean="0"/>
                  <a:t>]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  <m:r>
                      <a:rPr lang="en-US" altLang="ja-JP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260,000+590,000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1,000,000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=0.85</m:t>
                    </m:r>
                  </m:oMath>
                </a14:m>
                <a:r>
                  <a:rPr lang="en-US" altLang="ja-JP" sz="2400" dirty="0" smtClean="0"/>
                  <a:t> (85.0%)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68477"/>
                <a:ext cx="8136904" cy="650178"/>
              </a:xfrm>
              <a:prstGeom prst="rect">
                <a:avLst/>
              </a:prstGeom>
              <a:blipFill rotWithShape="1">
                <a:blip r:embed="rId2"/>
                <a:stretch>
                  <a:fillRect l="-599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23528" y="5229200"/>
                <a:ext cx="8136904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Precision[</a:t>
                </a:r>
                <a:r>
                  <a:rPr lang="ja-JP" altLang="en-US" dirty="0" smtClean="0"/>
                  <a:t>適合率・精度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260,000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260,000+10,000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=0.963</m:t>
                    </m:r>
                  </m:oMath>
                </a14:m>
                <a:r>
                  <a:rPr lang="en-US" altLang="ja-JP" sz="2400" dirty="0" smtClean="0"/>
                  <a:t> (96.3%)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8136904" cy="645113"/>
              </a:xfrm>
              <a:prstGeom prst="rect">
                <a:avLst/>
              </a:prstGeom>
              <a:blipFill rotWithShape="1">
                <a:blip r:embed="rId3"/>
                <a:stretch>
                  <a:fillRect l="-599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Recall[</a:t>
                </a:r>
                <a:r>
                  <a:rPr lang="ja-JP" altLang="en-US" dirty="0" smtClean="0"/>
                  <a:t>再現率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140,000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260,000+140,000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=0.650 </m:t>
                    </m:r>
                  </m:oMath>
                </a14:m>
                <a:r>
                  <a:rPr kumimoji="1" lang="en-US" altLang="ja-JP" sz="2400" dirty="0" smtClean="0"/>
                  <a:t>(65.0%)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blipFill rotWithShape="1">
                <a:blip r:embed="rId4"/>
                <a:stretch>
                  <a:fillRect l="-627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107504" y="17934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Example[2]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25678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フィルタリング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による判定結果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84068" y="11663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真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正解クラス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03973"/>
              </p:ext>
            </p:extLst>
          </p:nvPr>
        </p:nvGraphicFramePr>
        <p:xfrm>
          <a:off x="2195736" y="908721"/>
          <a:ext cx="6048672" cy="331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82243"/>
                <a:gridCol w="2050205"/>
              </a:tblGrid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400,000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Non-Ground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600,000 points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270,000 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TP (True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260,000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FP (False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10,000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Non-Ground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730,000 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FN (False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baseline="0" dirty="0" smtClean="0"/>
                        <a:t>140,000 points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TN (True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590,000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コネクタ 28"/>
          <p:cNvCxnSpPr/>
          <p:nvPr/>
        </p:nvCxnSpPr>
        <p:spPr>
          <a:xfrm>
            <a:off x="2195735" y="908720"/>
            <a:ext cx="2016224" cy="9361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987823" y="1009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Real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23728" y="11979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Estimated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2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23528" y="4468477"/>
                <a:ext cx="8136904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Accuracy[</a:t>
                </a:r>
                <a:r>
                  <a:rPr lang="ja-JP" altLang="en-US" dirty="0" smtClean="0"/>
                  <a:t>正答率</a:t>
                </a:r>
                <a:r>
                  <a:rPr lang="en-US" altLang="ja-JP" dirty="0" smtClean="0"/>
                  <a:t>]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  <m:r>
                      <a:rPr lang="en-US" altLang="ja-JP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390,000+460,000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1,000,000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=0.85</m:t>
                    </m:r>
                  </m:oMath>
                </a14:m>
                <a:r>
                  <a:rPr lang="en-US" altLang="ja-JP" sz="2400" dirty="0" smtClean="0"/>
                  <a:t> (85.0%)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68477"/>
                <a:ext cx="8136904" cy="645113"/>
              </a:xfrm>
              <a:prstGeom prst="rect">
                <a:avLst/>
              </a:prstGeom>
              <a:blipFill rotWithShape="1">
                <a:blip r:embed="rId2"/>
                <a:stretch>
                  <a:fillRect l="-599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23528" y="5229200"/>
                <a:ext cx="8136904" cy="6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Precision[</a:t>
                </a:r>
                <a:r>
                  <a:rPr lang="ja-JP" altLang="en-US" dirty="0" smtClean="0"/>
                  <a:t>適合率・精度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390,000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390,000+140,000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</m:t>
                    </m:r>
                    <m:r>
                      <a:rPr lang="en-US" altLang="ja-JP" sz="2400" b="0" i="0" smtClean="0">
                        <a:latin typeface="Cambria Math"/>
                      </a:rPr>
                      <m:t>736</m:t>
                    </m:r>
                  </m:oMath>
                </a14:m>
                <a:r>
                  <a:rPr lang="en-US" altLang="ja-JP" sz="2400" dirty="0" smtClean="0"/>
                  <a:t> (73.6%)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8136904" cy="650178"/>
              </a:xfrm>
              <a:prstGeom prst="rect">
                <a:avLst/>
              </a:prstGeom>
              <a:blipFill rotWithShape="1">
                <a:blip r:embed="rId3"/>
                <a:stretch>
                  <a:fillRect l="-599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Recall[</a:t>
                </a:r>
                <a:r>
                  <a:rPr lang="ja-JP" altLang="en-US" dirty="0" smtClean="0"/>
                  <a:t>再現率</a:t>
                </a:r>
                <a:r>
                  <a:rPr lang="en-US" altLang="ja-JP" dirty="0" smtClean="0"/>
                  <a:t>]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390,000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390,000+10,000</m:t>
                        </m:r>
                      </m:den>
                    </m:f>
                    <m:r>
                      <a:rPr lang="en-US" altLang="ja-JP" sz="2400" b="0" i="1" smtClean="0">
                        <a:latin typeface="Cambria Math"/>
                      </a:rPr>
                      <m:t>=0.975 (97.5%)</m:t>
                    </m:r>
                  </m:oMath>
                </a14:m>
                <a:r>
                  <a:rPr lang="en-US" altLang="ja-JP" sz="2400" dirty="0" smtClean="0"/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77272"/>
                <a:ext cx="7776864" cy="645113"/>
              </a:xfrm>
              <a:prstGeom prst="rect">
                <a:avLst/>
              </a:prstGeom>
              <a:blipFill rotWithShape="1">
                <a:blip r:embed="rId4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107504" y="17934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Example[3]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25678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フィルタリング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による判定結果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84068" y="11663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真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正解クラス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22180"/>
              </p:ext>
            </p:extLst>
          </p:nvPr>
        </p:nvGraphicFramePr>
        <p:xfrm>
          <a:off x="2195736" y="908721"/>
          <a:ext cx="6048672" cy="331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82243"/>
                <a:gridCol w="2050205"/>
              </a:tblGrid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400,000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Non-Ground Point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600,000 points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530,000 </a:t>
                      </a:r>
                      <a:r>
                        <a:rPr kumimoji="1" lang="en-US" altLang="ja-JP" b="1" dirty="0" smtClean="0"/>
                        <a:t>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TP (True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390,000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FP (False</a:t>
                      </a:r>
                      <a:r>
                        <a:rPr kumimoji="1" lang="en-US" altLang="ja-JP" baseline="0" dirty="0" smtClean="0"/>
                        <a:t> Positive)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r>
                        <a:rPr kumimoji="1" lang="en-US" altLang="ja-JP" dirty="0" smtClean="0"/>
                        <a:t>140,000</a:t>
                      </a:r>
                      <a:r>
                        <a:rPr kumimoji="1" lang="en-US" altLang="ja-JP" baseline="0" dirty="0" smtClean="0"/>
                        <a:t>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Non-Ground Point</a:t>
                      </a:r>
                    </a:p>
                    <a:p>
                      <a:endParaRPr kumimoji="1" lang="en-US" altLang="ja-JP" b="1" dirty="0" smtClean="0"/>
                    </a:p>
                    <a:p>
                      <a:r>
                        <a:rPr kumimoji="1" lang="en-US" altLang="ja-JP" b="1" dirty="0" smtClean="0"/>
                        <a:t>470,000 </a:t>
                      </a:r>
                      <a:r>
                        <a:rPr kumimoji="1" lang="en-US" altLang="ja-JP" b="1" dirty="0" smtClean="0"/>
                        <a:t>points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FN (False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endParaRPr kumimoji="1" lang="en-US" altLang="ja-JP" baseline="0" dirty="0" smtClean="0"/>
                    </a:p>
                    <a:p>
                      <a:r>
                        <a:rPr kumimoji="1" lang="en-US" altLang="ja-JP" baseline="0" dirty="0" smtClean="0"/>
                        <a:t>10,000 points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TN (True</a:t>
                      </a:r>
                      <a:r>
                        <a:rPr kumimoji="1" lang="en-US" altLang="ja-JP" baseline="0" dirty="0" smtClean="0"/>
                        <a:t> Negative)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460,000 points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コネクタ 28"/>
          <p:cNvCxnSpPr/>
          <p:nvPr/>
        </p:nvCxnSpPr>
        <p:spPr>
          <a:xfrm>
            <a:off x="2195735" y="908720"/>
            <a:ext cx="2016224" cy="9361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987823" y="1009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Real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23728" y="11979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Estimated Class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485</Words>
  <Application>Microsoft Office PowerPoint</Application>
  <PresentationFormat>画面に合わせる (4:3)</PresentationFormat>
  <Paragraphs>122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新名 恭仁</dc:creator>
  <cp:lastModifiedBy>新名 恭仁</cp:lastModifiedBy>
  <cp:revision>8</cp:revision>
  <dcterms:created xsi:type="dcterms:W3CDTF">2016-08-25T02:00:06Z</dcterms:created>
  <dcterms:modified xsi:type="dcterms:W3CDTF">2016-08-25T03:04:32Z</dcterms:modified>
</cp:coreProperties>
</file>