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media/image10.jpg" ContentType="image/jpeg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93" r:id="rId4"/>
    <p:sldId id="261" r:id="rId5"/>
    <p:sldId id="292" r:id="rId6"/>
    <p:sldId id="268" r:id="rId7"/>
    <p:sldId id="266" r:id="rId8"/>
    <p:sldId id="278" r:id="rId9"/>
    <p:sldId id="269" r:id="rId10"/>
    <p:sldId id="529" r:id="rId11"/>
    <p:sldId id="530" r:id="rId12"/>
  </p:sldIdLst>
  <p:sldSz cx="9144000" cy="5149850"/>
  <p:notesSz cx="9144000" cy="5149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  <a:srgbClr val="005E9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292" y="60"/>
      </p:cViewPr>
      <p:guideLst>
        <p:guide orient="horz" pos="287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'XRP-USD'!$B$1:$B$238</c:f>
              <c:strCache>
                <c:ptCount val="238"/>
                <c:pt idx="0">
                  <c:v>Adj Close</c:v>
                </c:pt>
                <c:pt idx="1">
                  <c:v>0.272396</c:v>
                </c:pt>
                <c:pt idx="2">
                  <c:v>0.274938</c:v>
                </c:pt>
                <c:pt idx="3">
                  <c:v>0.275901</c:v>
                </c:pt>
                <c:pt idx="4">
                  <c:v>0.282711</c:v>
                </c:pt>
                <c:pt idx="5">
                  <c:v>0.270627</c:v>
                </c:pt>
                <c:pt idx="6">
                  <c:v>0.253412</c:v>
                </c:pt>
                <c:pt idx="7">
                  <c:v>0.230851</c:v>
                </c:pt>
                <c:pt idx="8">
                  <c:v>0.237116</c:v>
                </c:pt>
                <c:pt idx="9">
                  <c:v>0.236296</c:v>
                </c:pt>
                <c:pt idx="10">
                  <c:v>0.231193</c:v>
                </c:pt>
                <c:pt idx="11">
                  <c:v>0.228846</c:v>
                </c:pt>
                <c:pt idx="12">
                  <c:v>0.238747</c:v>
                </c:pt>
                <c:pt idx="13">
                  <c:v>0.234381</c:v>
                </c:pt>
                <c:pt idx="14">
                  <c:v>0.23453</c:v>
                </c:pt>
                <c:pt idx="15">
                  <c:v>0.239582</c:v>
                </c:pt>
                <c:pt idx="16">
                  <c:v>0.244088</c:v>
                </c:pt>
                <c:pt idx="17">
                  <c:v>0.237071</c:v>
                </c:pt>
                <c:pt idx="18">
                  <c:v>0.206904</c:v>
                </c:pt>
                <c:pt idx="19">
                  <c:v>0.209181</c:v>
                </c:pt>
                <c:pt idx="20">
                  <c:v>0.212235</c:v>
                </c:pt>
                <c:pt idx="21">
                  <c:v>0.208096</c:v>
                </c:pt>
                <c:pt idx="22">
                  <c:v>0.139635</c:v>
                </c:pt>
                <c:pt idx="23">
                  <c:v>0.159352</c:v>
                </c:pt>
                <c:pt idx="24">
                  <c:v>0.147292</c:v>
                </c:pt>
                <c:pt idx="25">
                  <c:v>0.153902</c:v>
                </c:pt>
                <c:pt idx="26">
                  <c:v>0.141063</c:v>
                </c:pt>
                <c:pt idx="27">
                  <c:v>0.144524</c:v>
                </c:pt>
                <c:pt idx="28">
                  <c:v>0.1431</c:v>
                </c:pt>
                <c:pt idx="29">
                  <c:v>0.165037</c:v>
                </c:pt>
                <c:pt idx="30">
                  <c:v>0.156868</c:v>
                </c:pt>
                <c:pt idx="31">
                  <c:v>0.158179</c:v>
                </c:pt>
                <c:pt idx="32">
                  <c:v>0.150214</c:v>
                </c:pt>
                <c:pt idx="33">
                  <c:v>0.157419</c:v>
                </c:pt>
                <c:pt idx="34">
                  <c:v>0.162255</c:v>
                </c:pt>
                <c:pt idx="35">
                  <c:v>0.161633</c:v>
                </c:pt>
                <c:pt idx="36">
                  <c:v>0.175019</c:v>
                </c:pt>
                <c:pt idx="37">
                  <c:v>0.176195</c:v>
                </c:pt>
                <c:pt idx="38">
                  <c:v>0.175783</c:v>
                </c:pt>
                <c:pt idx="39">
                  <c:v>0.163829</c:v>
                </c:pt>
                <c:pt idx="40">
                  <c:v>0.172171</c:v>
                </c:pt>
                <c:pt idx="41">
                  <c:v>0.174563</c:v>
                </c:pt>
                <c:pt idx="42">
                  <c:v>0.175323</c:v>
                </c:pt>
                <c:pt idx="43">
                  <c:v>0.17864</c:v>
                </c:pt>
                <c:pt idx="44">
                  <c:v>0.179467</c:v>
                </c:pt>
                <c:pt idx="45">
                  <c:v>0.181732</c:v>
                </c:pt>
                <c:pt idx="46">
                  <c:v>0.179406</c:v>
                </c:pt>
                <c:pt idx="47">
                  <c:v>0.195506</c:v>
                </c:pt>
                <c:pt idx="48">
                  <c:v>0.192093</c:v>
                </c:pt>
                <c:pt idx="49">
                  <c:v>0.200869</c:v>
                </c:pt>
                <c:pt idx="50">
                  <c:v>0.198257</c:v>
                </c:pt>
                <c:pt idx="51">
                  <c:v>0.187464</c:v>
                </c:pt>
                <c:pt idx="52">
                  <c:v>0.188063</c:v>
                </c:pt>
                <c:pt idx="53">
                  <c:v>0.190135</c:v>
                </c:pt>
                <c:pt idx="54">
                  <c:v>0.187732</c:v>
                </c:pt>
                <c:pt idx="55">
                  <c:v>0.185335</c:v>
                </c:pt>
                <c:pt idx="56">
                  <c:v>0.18127</c:v>
                </c:pt>
                <c:pt idx="57">
                  <c:v>0.190104</c:v>
                </c:pt>
                <c:pt idx="58">
                  <c:v>null</c:v>
                </c:pt>
                <c:pt idx="59">
                  <c:v>0.194925</c:v>
                </c:pt>
                <c:pt idx="60">
                  <c:v>0.190859</c:v>
                </c:pt>
                <c:pt idx="61">
                  <c:v>0.18349</c:v>
                </c:pt>
                <c:pt idx="62">
                  <c:v>0.184328</c:v>
                </c:pt>
                <c:pt idx="63">
                  <c:v>0.18797</c:v>
                </c:pt>
                <c:pt idx="64">
                  <c:v>0.191711</c:v>
                </c:pt>
                <c:pt idx="65">
                  <c:v>0.193665</c:v>
                </c:pt>
                <c:pt idx="66">
                  <c:v>0.195054</c:v>
                </c:pt>
                <c:pt idx="67">
                  <c:v>0.196805</c:v>
                </c:pt>
                <c:pt idx="68">
                  <c:v>0.197978</c:v>
                </c:pt>
                <c:pt idx="69">
                  <c:v>0.215484</c:v>
                </c:pt>
                <c:pt idx="70">
                  <c:v>0.227432</c:v>
                </c:pt>
                <c:pt idx="71">
                  <c:v>0.212761</c:v>
                </c:pt>
                <c:pt idx="72">
                  <c:v>0.219248</c:v>
                </c:pt>
                <c:pt idx="73">
                  <c:v>0.223914</c:v>
                </c:pt>
                <c:pt idx="74">
                  <c:v>0.219414</c:v>
                </c:pt>
                <c:pt idx="75">
                  <c:v>0.218963</c:v>
                </c:pt>
                <c:pt idx="76">
                  <c:v>0.216463</c:v>
                </c:pt>
                <c:pt idx="77">
                  <c:v>0.21521</c:v>
                </c:pt>
                <c:pt idx="78">
                  <c:v>0.218917</c:v>
                </c:pt>
                <c:pt idx="79">
                  <c:v>0.219827</c:v>
                </c:pt>
                <c:pt idx="80">
                  <c:v>0.216902</c:v>
                </c:pt>
                <c:pt idx="81">
                  <c:v>0.198176</c:v>
                </c:pt>
                <c:pt idx="82">
                  <c:v>0.194064</c:v>
                </c:pt>
                <c:pt idx="83">
                  <c:v>0.197637</c:v>
                </c:pt>
                <c:pt idx="84">
                  <c:v>0.20148</c:v>
                </c:pt>
                <c:pt idx="85">
                  <c:v>0.203129</c:v>
                </c:pt>
                <c:pt idx="86">
                  <c:v>0.198911</c:v>
                </c:pt>
                <c:pt idx="87">
                  <c:v>0.200032</c:v>
                </c:pt>
                <c:pt idx="88">
                  <c:v>0.201255</c:v>
                </c:pt>
                <c:pt idx="89">
                  <c:v>0.205176</c:v>
                </c:pt>
                <c:pt idx="90">
                  <c:v>0.204028</c:v>
                </c:pt>
                <c:pt idx="91">
                  <c:v>0.201707</c:v>
                </c:pt>
                <c:pt idx="92">
                  <c:v>0.195509</c:v>
                </c:pt>
                <c:pt idx="93">
                  <c:v>0.200343</c:v>
                </c:pt>
                <c:pt idx="94">
                  <c:v>0.198856</c:v>
                </c:pt>
                <c:pt idx="95">
                  <c:v>0.195431</c:v>
                </c:pt>
                <c:pt idx="96">
                  <c:v>0.197327</c:v>
                </c:pt>
                <c:pt idx="97">
                  <c:v>0.193975</c:v>
                </c:pt>
                <c:pt idx="98">
                  <c:v>0.197857</c:v>
                </c:pt>
                <c:pt idx="99">
                  <c:v>0.200595</c:v>
                </c:pt>
                <c:pt idx="100">
                  <c:v>0.198348</c:v>
                </c:pt>
                <c:pt idx="101">
                  <c:v>0.20622</c:v>
                </c:pt>
                <c:pt idx="102">
                  <c:v>0.202906</c:v>
                </c:pt>
                <c:pt idx="103">
                  <c:v>0.210249</c:v>
                </c:pt>
                <c:pt idx="104">
                  <c:v>0.202764</c:v>
                </c:pt>
                <c:pt idx="105">
                  <c:v>0.203663</c:v>
                </c:pt>
                <c:pt idx="106">
                  <c:v>0.204982</c:v>
                </c:pt>
                <c:pt idx="107">
                  <c:v>0.204092</c:v>
                </c:pt>
                <c:pt idx="108">
                  <c:v>0.203142</c:v>
                </c:pt>
                <c:pt idx="109">
                  <c:v>0.203449</c:v>
                </c:pt>
                <c:pt idx="110">
                  <c:v>0.203771</c:v>
                </c:pt>
                <c:pt idx="111">
                  <c:v>0.202013</c:v>
                </c:pt>
                <c:pt idx="112">
                  <c:v>0.202938</c:v>
                </c:pt>
                <c:pt idx="113">
                  <c:v>0.19018</c:v>
                </c:pt>
                <c:pt idx="114">
                  <c:v>0.193943</c:v>
                </c:pt>
                <c:pt idx="115">
                  <c:v>0.193106</c:v>
                </c:pt>
                <c:pt idx="116">
                  <c:v>0.191617</c:v>
                </c:pt>
                <c:pt idx="117">
                  <c:v>0.193074</c:v>
                </c:pt>
                <c:pt idx="118">
                  <c:v>0.191307</c:v>
                </c:pt>
                <c:pt idx="119">
                  <c:v>0.193443</c:v>
                </c:pt>
                <c:pt idx="120">
                  <c:v>0.190957</c:v>
                </c:pt>
                <c:pt idx="121">
                  <c:v>0.18679</c:v>
                </c:pt>
                <c:pt idx="122">
                  <c:v>0.1885</c:v>
                </c:pt>
                <c:pt idx="123">
                  <c:v>0.18561</c:v>
                </c:pt>
                <c:pt idx="124">
                  <c:v>0.189272</c:v>
                </c:pt>
                <c:pt idx="125">
                  <c:v>0.18868</c:v>
                </c:pt>
                <c:pt idx="126">
                  <c:v>0.184272</c:v>
                </c:pt>
                <c:pt idx="127">
                  <c:v>0.18357</c:v>
                </c:pt>
                <c:pt idx="128">
                  <c:v>0.182671</c:v>
                </c:pt>
                <c:pt idx="129">
                  <c:v>0.176851</c:v>
                </c:pt>
                <c:pt idx="130">
                  <c:v>0.177692</c:v>
                </c:pt>
                <c:pt idx="131">
                  <c:v>0.177959</c:v>
                </c:pt>
                <c:pt idx="132">
                  <c:v>0.17587</c:v>
                </c:pt>
                <c:pt idx="133">
                  <c:v>0.176976</c:v>
                </c:pt>
                <c:pt idx="134">
                  <c:v>0.177244</c:v>
                </c:pt>
                <c:pt idx="135">
                  <c:v>0.176336</c:v>
                </c:pt>
                <c:pt idx="136">
                  <c:v>0.177984</c:v>
                </c:pt>
                <c:pt idx="137">
                  <c:v>0.177017</c:v>
                </c:pt>
                <c:pt idx="138">
                  <c:v>0.188567</c:v>
                </c:pt>
                <c:pt idx="139">
                  <c:v>0.184787</c:v>
                </c:pt>
                <c:pt idx="140">
                  <c:v>0.204692</c:v>
                </c:pt>
                <c:pt idx="141">
                  <c:v>0.20291</c:v>
                </c:pt>
                <c:pt idx="142">
                  <c:v>0.198652</c:v>
                </c:pt>
                <c:pt idx="143">
                  <c:v>0.201197</c:v>
                </c:pt>
                <c:pt idx="144">
                  <c:v>0.200538</c:v>
                </c:pt>
                <c:pt idx="145">
                  <c:v>0.198575</c:v>
                </c:pt>
                <c:pt idx="146">
                  <c:v>0.198809</c:v>
                </c:pt>
                <c:pt idx="147">
                  <c:v>0.197111</c:v>
                </c:pt>
                <c:pt idx="148">
                  <c:v>0.194048</c:v>
                </c:pt>
                <c:pt idx="149">
                  <c:v>0.194281</c:v>
                </c:pt>
                <c:pt idx="150">
                  <c:v>0.199341</c:v>
                </c:pt>
                <c:pt idx="151">
                  <c:v>0.199135</c:v>
                </c:pt>
                <c:pt idx="152">
                  <c:v>0.195065</c:v>
                </c:pt>
                <c:pt idx="153">
                  <c:v>0.198988</c:v>
                </c:pt>
                <c:pt idx="154">
                  <c:v>0.203342</c:v>
                </c:pt>
                <c:pt idx="155">
                  <c:v>0.207578</c:v>
                </c:pt>
                <c:pt idx="156">
                  <c:v>0.204049</c:v>
                </c:pt>
                <c:pt idx="157">
                  <c:v>0.214102</c:v>
                </c:pt>
                <c:pt idx="158">
                  <c:v>0.214982</c:v>
                </c:pt>
                <c:pt idx="159">
                  <c:v>0.223672</c:v>
                </c:pt>
                <c:pt idx="160">
                  <c:v>0.230277</c:v>
                </c:pt>
                <c:pt idx="161">
                  <c:v>0.243099</c:v>
                </c:pt>
                <c:pt idx="162">
                  <c:v>0.244522</c:v>
                </c:pt>
                <c:pt idx="163">
                  <c:v>0.258904</c:v>
                </c:pt>
                <c:pt idx="164">
                  <c:v>0.289529</c:v>
                </c:pt>
                <c:pt idx="165">
                  <c:v>0.287062</c:v>
                </c:pt>
                <c:pt idx="166">
                  <c:v>0.30994</c:v>
                </c:pt>
                <c:pt idx="167">
                  <c:v>0.300493</c:v>
                </c:pt>
                <c:pt idx="168">
                  <c:v>0.303311</c:v>
                </c:pt>
                <c:pt idx="169">
                  <c:v>0.303584</c:v>
                </c:pt>
                <c:pt idx="170">
                  <c:v>0.294664</c:v>
                </c:pt>
                <c:pt idx="171">
                  <c:v>0.294022</c:v>
                </c:pt>
                <c:pt idx="172">
                  <c:v>0.288653</c:v>
                </c:pt>
                <c:pt idx="173">
                  <c:v>0.294659</c:v>
                </c:pt>
                <c:pt idx="174">
                  <c:v>0.284449</c:v>
                </c:pt>
                <c:pt idx="175">
                  <c:v>0.28493</c:v>
                </c:pt>
                <c:pt idx="176">
                  <c:v>0.297807</c:v>
                </c:pt>
                <c:pt idx="177">
                  <c:v>0.300371</c:v>
                </c:pt>
                <c:pt idx="178">
                  <c:v>0.299661</c:v>
                </c:pt>
                <c:pt idx="179">
                  <c:v>0.303492</c:v>
                </c:pt>
                <c:pt idx="180">
                  <c:v>0.314767</c:v>
                </c:pt>
                <c:pt idx="181">
                  <c:v>0.303307</c:v>
                </c:pt>
                <c:pt idx="182">
                  <c:v>0.290246</c:v>
                </c:pt>
                <c:pt idx="183">
                  <c:v>0.292573</c:v>
                </c:pt>
                <c:pt idx="184">
                  <c:v>0.280682</c:v>
                </c:pt>
                <c:pt idx="185">
                  <c:v>0.286546</c:v>
                </c:pt>
                <c:pt idx="186">
                  <c:v>0.285386</c:v>
                </c:pt>
                <c:pt idx="187">
                  <c:v>0.289215</c:v>
                </c:pt>
                <c:pt idx="188">
                  <c:v>0.277927</c:v>
                </c:pt>
                <c:pt idx="189">
                  <c:v>0.277491</c:v>
                </c:pt>
                <c:pt idx="190">
                  <c:v>0.264511</c:v>
                </c:pt>
                <c:pt idx="191">
                  <c:v>0.272046</c:v>
                </c:pt>
                <c:pt idx="192">
                  <c:v>0.274497</c:v>
                </c:pt>
                <c:pt idx="193">
                  <c:v>0.283034</c:v>
                </c:pt>
                <c:pt idx="194">
                  <c:v>0.281766</c:v>
                </c:pt>
                <c:pt idx="195">
                  <c:v>0.295696</c:v>
                </c:pt>
                <c:pt idx="196">
                  <c:v>0.276461</c:v>
                </c:pt>
                <c:pt idx="197">
                  <c:v>0.24658</c:v>
                </c:pt>
                <c:pt idx="198">
                  <c:v>0.255883</c:v>
                </c:pt>
                <c:pt idx="199">
                  <c:v>0.237692</c:v>
                </c:pt>
                <c:pt idx="200">
                  <c:v>0.240731</c:v>
                </c:pt>
                <c:pt idx="201">
                  <c:v>0.242174</c:v>
                </c:pt>
                <c:pt idx="202">
                  <c:v>0.236753</c:v>
                </c:pt>
                <c:pt idx="203">
                  <c:v>0.239609</c:v>
                </c:pt>
                <c:pt idx="204">
                  <c:v>0.24353</c:v>
                </c:pt>
                <c:pt idx="205">
                  <c:v>0.243292</c:v>
                </c:pt>
                <c:pt idx="206">
                  <c:v>0.247814</c:v>
                </c:pt>
                <c:pt idx="207">
                  <c:v>0.241801</c:v>
                </c:pt>
                <c:pt idx="208">
                  <c:v>0.246327</c:v>
                </c:pt>
                <c:pt idx="209">
                  <c:v>0.24385</c:v>
                </c:pt>
                <c:pt idx="210">
                  <c:v>0.247847</c:v>
                </c:pt>
                <c:pt idx="211">
                  <c:v>0.252194</c:v>
                </c:pt>
                <c:pt idx="212">
                  <c:v>0.250707</c:v>
                </c:pt>
                <c:pt idx="213">
                  <c:v>0.251716</c:v>
                </c:pt>
                <c:pt idx="214">
                  <c:v>0.246743</c:v>
                </c:pt>
                <c:pt idx="215">
                  <c:v>0.232138</c:v>
                </c:pt>
                <c:pt idx="216">
                  <c:v>0.233417</c:v>
                </c:pt>
                <c:pt idx="217">
                  <c:v>0.221657</c:v>
                </c:pt>
                <c:pt idx="218">
                  <c:v>0.233018</c:v>
                </c:pt>
                <c:pt idx="219">
                  <c:v>0.241805</c:v>
                </c:pt>
                <c:pt idx="220">
                  <c:v>0.242369</c:v>
                </c:pt>
                <c:pt idx="221">
                  <c:v>0.243252</c:v>
                </c:pt>
                <c:pt idx="222">
                  <c:v>0.242051</c:v>
                </c:pt>
                <c:pt idx="223">
                  <c:v>0.243139</c:v>
                </c:pt>
                <c:pt idx="224">
                  <c:v>0.242311</c:v>
                </c:pt>
                <c:pt idx="225">
                  <c:v>0.238361</c:v>
                </c:pt>
                <c:pt idx="226">
                  <c:v>0.234202</c:v>
                </c:pt>
                <c:pt idx="227">
                  <c:v>0.233505</c:v>
                </c:pt>
                <c:pt idx="228">
                  <c:v>0.248502</c:v>
                </c:pt>
                <c:pt idx="229">
                  <c:v>0.250896</c:v>
                </c:pt>
                <c:pt idx="230">
                  <c:v>0.24586</c:v>
                </c:pt>
                <c:pt idx="231">
                  <c:v>0.249041</c:v>
                </c:pt>
                <c:pt idx="232">
                  <c:v>0.251615</c:v>
                </c:pt>
                <c:pt idx="233">
                  <c:v>null</c:v>
                </c:pt>
                <c:pt idx="234">
                  <c:v>0.25429</c:v>
                </c:pt>
                <c:pt idx="235">
                  <c:v>0.255719</c:v>
                </c:pt>
                <c:pt idx="236">
                  <c:v>null</c:v>
                </c:pt>
                <c:pt idx="237">
                  <c:v>null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'XRP-USD'!$A$239:$A$368</c:f>
              <c:numCache>
                <c:formatCode>m/d/yyyy</c:formatCode>
                <c:ptCount val="130"/>
                <c:pt idx="0">
                  <c:v>44118</c:v>
                </c:pt>
                <c:pt idx="1">
                  <c:v>44119</c:v>
                </c:pt>
                <c:pt idx="2">
                  <c:v>44120</c:v>
                </c:pt>
                <c:pt idx="3">
                  <c:v>44121</c:v>
                </c:pt>
                <c:pt idx="4">
                  <c:v>44122</c:v>
                </c:pt>
                <c:pt idx="5">
                  <c:v>44123</c:v>
                </c:pt>
                <c:pt idx="6">
                  <c:v>44124</c:v>
                </c:pt>
                <c:pt idx="7">
                  <c:v>44125</c:v>
                </c:pt>
                <c:pt idx="8">
                  <c:v>44126</c:v>
                </c:pt>
                <c:pt idx="9">
                  <c:v>44127</c:v>
                </c:pt>
                <c:pt idx="10">
                  <c:v>44128</c:v>
                </c:pt>
                <c:pt idx="11">
                  <c:v>44129</c:v>
                </c:pt>
                <c:pt idx="12">
                  <c:v>44130</c:v>
                </c:pt>
                <c:pt idx="13">
                  <c:v>44131</c:v>
                </c:pt>
                <c:pt idx="14">
                  <c:v>44132</c:v>
                </c:pt>
                <c:pt idx="15">
                  <c:v>44133</c:v>
                </c:pt>
                <c:pt idx="16">
                  <c:v>44134</c:v>
                </c:pt>
                <c:pt idx="17">
                  <c:v>44135</c:v>
                </c:pt>
                <c:pt idx="18">
                  <c:v>44136</c:v>
                </c:pt>
                <c:pt idx="19">
                  <c:v>44137</c:v>
                </c:pt>
                <c:pt idx="20">
                  <c:v>44138</c:v>
                </c:pt>
                <c:pt idx="21">
                  <c:v>44139</c:v>
                </c:pt>
                <c:pt idx="22">
                  <c:v>44140</c:v>
                </c:pt>
                <c:pt idx="23">
                  <c:v>44141</c:v>
                </c:pt>
                <c:pt idx="24">
                  <c:v>44142</c:v>
                </c:pt>
                <c:pt idx="25">
                  <c:v>44143</c:v>
                </c:pt>
                <c:pt idx="26">
                  <c:v>44144</c:v>
                </c:pt>
                <c:pt idx="27">
                  <c:v>44145</c:v>
                </c:pt>
                <c:pt idx="28">
                  <c:v>44146</c:v>
                </c:pt>
                <c:pt idx="29">
                  <c:v>44147</c:v>
                </c:pt>
                <c:pt idx="30">
                  <c:v>44148</c:v>
                </c:pt>
                <c:pt idx="31">
                  <c:v>44149</c:v>
                </c:pt>
                <c:pt idx="32">
                  <c:v>44150</c:v>
                </c:pt>
                <c:pt idx="33">
                  <c:v>44151</c:v>
                </c:pt>
                <c:pt idx="34">
                  <c:v>44152</c:v>
                </c:pt>
                <c:pt idx="35">
                  <c:v>44153</c:v>
                </c:pt>
                <c:pt idx="36">
                  <c:v>44154</c:v>
                </c:pt>
                <c:pt idx="37">
                  <c:v>44155</c:v>
                </c:pt>
                <c:pt idx="38">
                  <c:v>44156</c:v>
                </c:pt>
                <c:pt idx="39">
                  <c:v>44157</c:v>
                </c:pt>
                <c:pt idx="40">
                  <c:v>44158</c:v>
                </c:pt>
                <c:pt idx="41">
                  <c:v>44159</c:v>
                </c:pt>
                <c:pt idx="42">
                  <c:v>44160</c:v>
                </c:pt>
                <c:pt idx="43">
                  <c:v>44161</c:v>
                </c:pt>
                <c:pt idx="44">
                  <c:v>44162</c:v>
                </c:pt>
                <c:pt idx="45">
                  <c:v>44163</c:v>
                </c:pt>
                <c:pt idx="46">
                  <c:v>44164</c:v>
                </c:pt>
                <c:pt idx="47">
                  <c:v>44165</c:v>
                </c:pt>
                <c:pt idx="48">
                  <c:v>44166</c:v>
                </c:pt>
                <c:pt idx="49">
                  <c:v>44167</c:v>
                </c:pt>
                <c:pt idx="50">
                  <c:v>44168</c:v>
                </c:pt>
                <c:pt idx="51">
                  <c:v>44169</c:v>
                </c:pt>
                <c:pt idx="52">
                  <c:v>44170</c:v>
                </c:pt>
                <c:pt idx="53">
                  <c:v>44171</c:v>
                </c:pt>
                <c:pt idx="54">
                  <c:v>44172</c:v>
                </c:pt>
                <c:pt idx="55">
                  <c:v>44173</c:v>
                </c:pt>
                <c:pt idx="56">
                  <c:v>44174</c:v>
                </c:pt>
                <c:pt idx="57">
                  <c:v>44175</c:v>
                </c:pt>
                <c:pt idx="58">
                  <c:v>44176</c:v>
                </c:pt>
                <c:pt idx="59">
                  <c:v>44177</c:v>
                </c:pt>
                <c:pt idx="60">
                  <c:v>44178</c:v>
                </c:pt>
                <c:pt idx="61">
                  <c:v>44179</c:v>
                </c:pt>
                <c:pt idx="62">
                  <c:v>44180</c:v>
                </c:pt>
                <c:pt idx="63">
                  <c:v>44181</c:v>
                </c:pt>
                <c:pt idx="64">
                  <c:v>44182</c:v>
                </c:pt>
                <c:pt idx="65">
                  <c:v>44183</c:v>
                </c:pt>
                <c:pt idx="66">
                  <c:v>44184</c:v>
                </c:pt>
                <c:pt idx="67">
                  <c:v>44185</c:v>
                </c:pt>
                <c:pt idx="68">
                  <c:v>44186</c:v>
                </c:pt>
                <c:pt idx="69">
                  <c:v>44187</c:v>
                </c:pt>
                <c:pt idx="70">
                  <c:v>44188</c:v>
                </c:pt>
                <c:pt idx="71">
                  <c:v>44189</c:v>
                </c:pt>
                <c:pt idx="72">
                  <c:v>44190</c:v>
                </c:pt>
                <c:pt idx="73">
                  <c:v>44191</c:v>
                </c:pt>
                <c:pt idx="74">
                  <c:v>44192</c:v>
                </c:pt>
                <c:pt idx="75">
                  <c:v>44193</c:v>
                </c:pt>
                <c:pt idx="76">
                  <c:v>44194</c:v>
                </c:pt>
                <c:pt idx="77">
                  <c:v>44195</c:v>
                </c:pt>
                <c:pt idx="78">
                  <c:v>44196</c:v>
                </c:pt>
                <c:pt idx="79">
                  <c:v>44197</c:v>
                </c:pt>
                <c:pt idx="80">
                  <c:v>44198</c:v>
                </c:pt>
                <c:pt idx="81">
                  <c:v>44199</c:v>
                </c:pt>
                <c:pt idx="82">
                  <c:v>44200</c:v>
                </c:pt>
                <c:pt idx="83">
                  <c:v>44201</c:v>
                </c:pt>
                <c:pt idx="84">
                  <c:v>44202</c:v>
                </c:pt>
                <c:pt idx="85">
                  <c:v>44203</c:v>
                </c:pt>
                <c:pt idx="86">
                  <c:v>44204</c:v>
                </c:pt>
                <c:pt idx="87">
                  <c:v>44205</c:v>
                </c:pt>
                <c:pt idx="88">
                  <c:v>44206</c:v>
                </c:pt>
                <c:pt idx="89">
                  <c:v>44207</c:v>
                </c:pt>
                <c:pt idx="90">
                  <c:v>44208</c:v>
                </c:pt>
                <c:pt idx="91">
                  <c:v>44209</c:v>
                </c:pt>
                <c:pt idx="92">
                  <c:v>44210</c:v>
                </c:pt>
                <c:pt idx="93">
                  <c:v>44211</c:v>
                </c:pt>
                <c:pt idx="94">
                  <c:v>44212</c:v>
                </c:pt>
                <c:pt idx="95">
                  <c:v>44213</c:v>
                </c:pt>
                <c:pt idx="96">
                  <c:v>44214</c:v>
                </c:pt>
                <c:pt idx="97">
                  <c:v>44215</c:v>
                </c:pt>
                <c:pt idx="98">
                  <c:v>44216</c:v>
                </c:pt>
                <c:pt idx="99">
                  <c:v>44217</c:v>
                </c:pt>
                <c:pt idx="100">
                  <c:v>44218</c:v>
                </c:pt>
                <c:pt idx="101">
                  <c:v>44219</c:v>
                </c:pt>
                <c:pt idx="102">
                  <c:v>44220</c:v>
                </c:pt>
                <c:pt idx="103">
                  <c:v>44221</c:v>
                </c:pt>
                <c:pt idx="104">
                  <c:v>44222</c:v>
                </c:pt>
                <c:pt idx="105">
                  <c:v>44223</c:v>
                </c:pt>
                <c:pt idx="106">
                  <c:v>44224</c:v>
                </c:pt>
                <c:pt idx="107">
                  <c:v>44225</c:v>
                </c:pt>
                <c:pt idx="108">
                  <c:v>44226</c:v>
                </c:pt>
                <c:pt idx="109">
                  <c:v>44227</c:v>
                </c:pt>
                <c:pt idx="110">
                  <c:v>44228</c:v>
                </c:pt>
                <c:pt idx="111">
                  <c:v>44229</c:v>
                </c:pt>
                <c:pt idx="112">
                  <c:v>44230</c:v>
                </c:pt>
                <c:pt idx="113">
                  <c:v>44231</c:v>
                </c:pt>
                <c:pt idx="114">
                  <c:v>44232</c:v>
                </c:pt>
                <c:pt idx="115">
                  <c:v>44233</c:v>
                </c:pt>
                <c:pt idx="116">
                  <c:v>44234</c:v>
                </c:pt>
                <c:pt idx="117">
                  <c:v>44235</c:v>
                </c:pt>
                <c:pt idx="118">
                  <c:v>44236</c:v>
                </c:pt>
                <c:pt idx="119">
                  <c:v>44237</c:v>
                </c:pt>
                <c:pt idx="120">
                  <c:v>44238</c:v>
                </c:pt>
                <c:pt idx="121">
                  <c:v>44239</c:v>
                </c:pt>
                <c:pt idx="122">
                  <c:v>44240</c:v>
                </c:pt>
                <c:pt idx="123">
                  <c:v>44241</c:v>
                </c:pt>
                <c:pt idx="124">
                  <c:v>44242</c:v>
                </c:pt>
                <c:pt idx="125">
                  <c:v>44243</c:v>
                </c:pt>
                <c:pt idx="126">
                  <c:v>44244</c:v>
                </c:pt>
                <c:pt idx="127">
                  <c:v>44245</c:v>
                </c:pt>
                <c:pt idx="128">
                  <c:v>44246</c:v>
                </c:pt>
                <c:pt idx="129">
                  <c:v>44247</c:v>
                </c:pt>
              </c:numCache>
            </c:numRef>
          </c:cat>
          <c:val>
            <c:numRef>
              <c:f>'XRP-USD'!$B$239:$B$368</c:f>
              <c:numCache>
                <c:formatCode>General</c:formatCode>
                <c:ptCount val="130"/>
                <c:pt idx="0">
                  <c:v>0.249448</c:v>
                </c:pt>
                <c:pt idx="1">
                  <c:v>0.24593999999999999</c:v>
                </c:pt>
                <c:pt idx="2">
                  <c:v>0.24044299999999999</c:v>
                </c:pt>
                <c:pt idx="3">
                  <c:v>0.24093100000000001</c:v>
                </c:pt>
                <c:pt idx="4">
                  <c:v>0.242225</c:v>
                </c:pt>
                <c:pt idx="5">
                  <c:v>0.24596399999999999</c:v>
                </c:pt>
                <c:pt idx="6">
                  <c:v>0.24357300000000001</c:v>
                </c:pt>
                <c:pt idx="7">
                  <c:v>0.25161499999999998</c:v>
                </c:pt>
                <c:pt idx="8">
                  <c:v>0.25680700000000001</c:v>
                </c:pt>
                <c:pt idx="9">
                  <c:v>0.25487900000000002</c:v>
                </c:pt>
                <c:pt idx="10">
                  <c:v>0.25643100000000002</c:v>
                </c:pt>
                <c:pt idx="11">
                  <c:v>0.25321300000000002</c:v>
                </c:pt>
                <c:pt idx="12">
                  <c:v>0.24868799999999999</c:v>
                </c:pt>
                <c:pt idx="13">
                  <c:v>0.25289899999999998</c:v>
                </c:pt>
                <c:pt idx="14">
                  <c:v>0.245865</c:v>
                </c:pt>
                <c:pt idx="15">
                  <c:v>0.24229500000000001</c:v>
                </c:pt>
                <c:pt idx="16">
                  <c:v>0.23918400000000001</c:v>
                </c:pt>
                <c:pt idx="17">
                  <c:v>0.23974400000000001</c:v>
                </c:pt>
                <c:pt idx="18">
                  <c:v>0.23979700000000001</c:v>
                </c:pt>
                <c:pt idx="19">
                  <c:v>0.23542099999999999</c:v>
                </c:pt>
                <c:pt idx="20">
                  <c:v>0.23951</c:v>
                </c:pt>
                <c:pt idx="21">
                  <c:v>0.237793</c:v>
                </c:pt>
                <c:pt idx="22">
                  <c:v>0.24577599999999999</c:v>
                </c:pt>
                <c:pt idx="23">
                  <c:v>0.25844499999999998</c:v>
                </c:pt>
                <c:pt idx="24">
                  <c:v>0.249582</c:v>
                </c:pt>
                <c:pt idx="25">
                  <c:v>0.25393900000000003</c:v>
                </c:pt>
                <c:pt idx="26">
                  <c:v>0.25074800000000003</c:v>
                </c:pt>
                <c:pt idx="27">
                  <c:v>0.253911</c:v>
                </c:pt>
                <c:pt idx="28">
                  <c:v>0.25625900000000001</c:v>
                </c:pt>
                <c:pt idx="29">
                  <c:v>0.25490299999999999</c:v>
                </c:pt>
                <c:pt idx="30">
                  <c:v>0.26519100000000001</c:v>
                </c:pt>
                <c:pt idx="31">
                  <c:v>0.26834200000000002</c:v>
                </c:pt>
                <c:pt idx="32">
                  <c:v>0.26964199999999999</c:v>
                </c:pt>
                <c:pt idx="33">
                  <c:v>0.28552</c:v>
                </c:pt>
                <c:pt idx="34">
                  <c:v>0.30240800000000001</c:v>
                </c:pt>
                <c:pt idx="35">
                  <c:v>0.29422199999999998</c:v>
                </c:pt>
                <c:pt idx="36">
                  <c:v>0.30376599999999998</c:v>
                </c:pt>
                <c:pt idx="37">
                  <c:v>0.32806800000000003</c:v>
                </c:pt>
                <c:pt idx="38">
                  <c:v>0.45834399999999997</c:v>
                </c:pt>
                <c:pt idx="39">
                  <c:v>0.44369999999999998</c:v>
                </c:pt>
                <c:pt idx="40">
                  <c:v>0.61397999999999997</c:v>
                </c:pt>
                <c:pt idx="41">
                  <c:v>0.69210300000000002</c:v>
                </c:pt>
                <c:pt idx="42">
                  <c:v>0.63548300000000002</c:v>
                </c:pt>
                <c:pt idx="43">
                  <c:v>0.53301900000000002</c:v>
                </c:pt>
                <c:pt idx="44">
                  <c:v>0.55926799999999999</c:v>
                </c:pt>
                <c:pt idx="45">
                  <c:v>0.62562200000000001</c:v>
                </c:pt>
                <c:pt idx="46">
                  <c:v>0.60624599999999995</c:v>
                </c:pt>
                <c:pt idx="47">
                  <c:v>0.66433699999999996</c:v>
                </c:pt>
                <c:pt idx="48">
                  <c:v>0.612923</c:v>
                </c:pt>
                <c:pt idx="49">
                  <c:v>0.62989300000000004</c:v>
                </c:pt>
                <c:pt idx="50">
                  <c:v>0.63148300000000002</c:v>
                </c:pt>
                <c:pt idx="51">
                  <c:v>0.55726200000000004</c:v>
                </c:pt>
                <c:pt idx="52">
                  <c:v>0.58442099999999997</c:v>
                </c:pt>
                <c:pt idx="53">
                  <c:v>0.61985100000000004</c:v>
                </c:pt>
                <c:pt idx="54">
                  <c:v>0.60893399999999998</c:v>
                </c:pt>
                <c:pt idx="55">
                  <c:v>0.558836</c:v>
                </c:pt>
                <c:pt idx="56">
                  <c:v>0.58359000000000005</c:v>
                </c:pt>
                <c:pt idx="57">
                  <c:v>0.57295399999999996</c:v>
                </c:pt>
                <c:pt idx="58">
                  <c:v>0.54648300000000005</c:v>
                </c:pt>
                <c:pt idx="59">
                  <c:v>0.50640099999999999</c:v>
                </c:pt>
                <c:pt idx="60">
                  <c:v>0.51146400000000003</c:v>
                </c:pt>
                <c:pt idx="61">
                  <c:v>0.49771199999999999</c:v>
                </c:pt>
                <c:pt idx="62">
                  <c:v>0.46971000000000002</c:v>
                </c:pt>
                <c:pt idx="63">
                  <c:v>0.56862800000000002</c:v>
                </c:pt>
                <c:pt idx="64">
                  <c:v>0.576677</c:v>
                </c:pt>
                <c:pt idx="65">
                  <c:v>0.58428000000000002</c:v>
                </c:pt>
                <c:pt idx="66">
                  <c:v>0.57916299999999998</c:v>
                </c:pt>
                <c:pt idx="67">
                  <c:v>0.55605800000000005</c:v>
                </c:pt>
                <c:pt idx="68">
                  <c:v>0.51694399999999996</c:v>
                </c:pt>
                <c:pt idx="69">
                  <c:v>0.44844800000000001</c:v>
                </c:pt>
                <c:pt idx="70">
                  <c:v>0.258602</c:v>
                </c:pt>
                <c:pt idx="71">
                  <c:v>0.33781899999999998</c:v>
                </c:pt>
                <c:pt idx="72">
                  <c:v>0.31809100000000001</c:v>
                </c:pt>
                <c:pt idx="73">
                  <c:v>0.294713</c:v>
                </c:pt>
                <c:pt idx="74">
                  <c:v>0.28303899999999999</c:v>
                </c:pt>
                <c:pt idx="75">
                  <c:v>0.24795800000000001</c:v>
                </c:pt>
                <c:pt idx="76">
                  <c:v>0.22096199999999999</c:v>
                </c:pt>
                <c:pt idx="77">
                  <c:v>0.21182799999999999</c:v>
                </c:pt>
                <c:pt idx="78">
                  <c:v>0.21984600000000001</c:v>
                </c:pt>
                <c:pt idx="79">
                  <c:v>0.23744399999999999</c:v>
                </c:pt>
                <c:pt idx="80">
                  <c:v>0.22165499999999999</c:v>
                </c:pt>
                <c:pt idx="81">
                  <c:v>0.22584799999999999</c:v>
                </c:pt>
                <c:pt idx="82">
                  <c:v>0.236677</c:v>
                </c:pt>
                <c:pt idx="83">
                  <c:v>0.22675000000000001</c:v>
                </c:pt>
                <c:pt idx="84">
                  <c:v>0.25089499999999998</c:v>
                </c:pt>
                <c:pt idx="85">
                  <c:v>0.32600200000000001</c:v>
                </c:pt>
                <c:pt idx="86">
                  <c:v>0.32323000000000002</c:v>
                </c:pt>
                <c:pt idx="87">
                  <c:v>0.32691599999999998</c:v>
                </c:pt>
                <c:pt idx="88">
                  <c:v>0.31833600000000001</c:v>
                </c:pt>
                <c:pt idx="89">
                  <c:v>0.28890500000000002</c:v>
                </c:pt>
                <c:pt idx="90">
                  <c:v>0.29212300000000002</c:v>
                </c:pt>
                <c:pt idx="91">
                  <c:v>0.30558000000000002</c:v>
                </c:pt>
                <c:pt idx="92">
                  <c:v>0.29543799999999998</c:v>
                </c:pt>
                <c:pt idx="93">
                  <c:v>0.28040599999999999</c:v>
                </c:pt>
                <c:pt idx="94">
                  <c:v>0.28018799999999999</c:v>
                </c:pt>
                <c:pt idx="95">
                  <c:v>0.27738400000000002</c:v>
                </c:pt>
                <c:pt idx="96">
                  <c:v>0.28476899999999999</c:v>
                </c:pt>
                <c:pt idx="97">
                  <c:v>0.29431400000000002</c:v>
                </c:pt>
                <c:pt idx="98">
                  <c:v>0.296518</c:v>
                </c:pt>
                <c:pt idx="99">
                  <c:v>0.26894600000000002</c:v>
                </c:pt>
                <c:pt idx="100">
                  <c:v>0.27279900000000001</c:v>
                </c:pt>
                <c:pt idx="101">
                  <c:v>0.27182099999999998</c:v>
                </c:pt>
                <c:pt idx="102">
                  <c:v>0.273509</c:v>
                </c:pt>
                <c:pt idx="103">
                  <c:v>0.26908900000000002</c:v>
                </c:pt>
                <c:pt idx="104">
                  <c:v>0.26882699999999998</c:v>
                </c:pt>
                <c:pt idx="105">
                  <c:v>0.25194299999999997</c:v>
                </c:pt>
                <c:pt idx="106">
                  <c:v>0.25727800000000001</c:v>
                </c:pt>
                <c:pt idx="107">
                  <c:v>0.28218799999999999</c:v>
                </c:pt>
                <c:pt idx="108">
                  <c:v>0.44024400000000002</c:v>
                </c:pt>
                <c:pt idx="109">
                  <c:v>0.49231399999999997</c:v>
                </c:pt>
                <c:pt idx="110">
                  <c:v>0.37150899999999998</c:v>
                </c:pt>
                <c:pt idx="111">
                  <c:v>0.36926999999999999</c:v>
                </c:pt>
                <c:pt idx="112">
                  <c:v>0.39349000000000001</c:v>
                </c:pt>
                <c:pt idx="113">
                  <c:v>0.44644899999999998</c:v>
                </c:pt>
                <c:pt idx="114">
                  <c:v>0.45004699999999997</c:v>
                </c:pt>
                <c:pt idx="115">
                  <c:v>0.43909599999999999</c:v>
                </c:pt>
                <c:pt idx="116">
                  <c:v>0.417958</c:v>
                </c:pt>
                <c:pt idx="117">
                  <c:v>0.44770199999999999</c:v>
                </c:pt>
                <c:pt idx="118">
                  <c:v>0.47199099999999999</c:v>
                </c:pt>
                <c:pt idx="119">
                  <c:v>0.50344500000000003</c:v>
                </c:pt>
                <c:pt idx="120">
                  <c:v>0.524787</c:v>
                </c:pt>
                <c:pt idx="121">
                  <c:v>0.60859200000000002</c:v>
                </c:pt>
                <c:pt idx="122">
                  <c:v>0.628996</c:v>
                </c:pt>
                <c:pt idx="123">
                  <c:v>0.59419299999999997</c:v>
                </c:pt>
                <c:pt idx="124">
                  <c:v>0.54891500000000004</c:v>
                </c:pt>
                <c:pt idx="125">
                  <c:v>0.52084600000000003</c:v>
                </c:pt>
                <c:pt idx="126">
                  <c:v>0.53553700000000004</c:v>
                </c:pt>
                <c:pt idx="127">
                  <c:v>0.53243300000000005</c:v>
                </c:pt>
                <c:pt idx="128">
                  <c:v>0.56701900000000005</c:v>
                </c:pt>
                <c:pt idx="129">
                  <c:v>0.53209200000000001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4-4315-AE05-96B03AFAB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0685040"/>
        <c:axId val="2140694608"/>
      </c:areaChart>
      <c:lineChart>
        <c:grouping val="standard"/>
        <c:varyColors val="0"/>
        <c:ser>
          <c:idx val="1"/>
          <c:order val="1"/>
          <c:tx>
            <c:strRef>
              <c:f>'XRP-USD'!$C$1:$C$238</c:f>
              <c:strCache>
                <c:ptCount val="238"/>
                <c:pt idx="0">
                  <c:v>Area</c:v>
                </c:pt>
                <c:pt idx="1">
                  <c:v>0.272396</c:v>
                </c:pt>
                <c:pt idx="2">
                  <c:v>0.274938</c:v>
                </c:pt>
                <c:pt idx="3">
                  <c:v>0.275901</c:v>
                </c:pt>
                <c:pt idx="4">
                  <c:v>0.282711</c:v>
                </c:pt>
                <c:pt idx="5">
                  <c:v>0.270627</c:v>
                </c:pt>
                <c:pt idx="6">
                  <c:v>0.253412</c:v>
                </c:pt>
                <c:pt idx="7">
                  <c:v>0.230851</c:v>
                </c:pt>
                <c:pt idx="8">
                  <c:v>0.237116</c:v>
                </c:pt>
                <c:pt idx="9">
                  <c:v>0.236296</c:v>
                </c:pt>
                <c:pt idx="10">
                  <c:v>0.231193</c:v>
                </c:pt>
                <c:pt idx="11">
                  <c:v>0.228846</c:v>
                </c:pt>
                <c:pt idx="12">
                  <c:v>0.238747</c:v>
                </c:pt>
                <c:pt idx="13">
                  <c:v>0.234381</c:v>
                </c:pt>
                <c:pt idx="14">
                  <c:v>0.23453</c:v>
                </c:pt>
                <c:pt idx="15">
                  <c:v>0.239582</c:v>
                </c:pt>
                <c:pt idx="16">
                  <c:v>0.244088</c:v>
                </c:pt>
                <c:pt idx="17">
                  <c:v>0.237071</c:v>
                </c:pt>
                <c:pt idx="18">
                  <c:v>0.206904</c:v>
                </c:pt>
                <c:pt idx="19">
                  <c:v>0.209181</c:v>
                </c:pt>
                <c:pt idx="20">
                  <c:v>0.212235</c:v>
                </c:pt>
                <c:pt idx="21">
                  <c:v>0.208096</c:v>
                </c:pt>
                <c:pt idx="22">
                  <c:v>0.139635</c:v>
                </c:pt>
                <c:pt idx="23">
                  <c:v>0.159352</c:v>
                </c:pt>
                <c:pt idx="24">
                  <c:v>0.147292</c:v>
                </c:pt>
                <c:pt idx="25">
                  <c:v>0.153902</c:v>
                </c:pt>
                <c:pt idx="26">
                  <c:v>0.141063</c:v>
                </c:pt>
                <c:pt idx="27">
                  <c:v>0.144524</c:v>
                </c:pt>
                <c:pt idx="28">
                  <c:v>0.1431</c:v>
                </c:pt>
                <c:pt idx="29">
                  <c:v>0.165037</c:v>
                </c:pt>
                <c:pt idx="30">
                  <c:v>0.156868</c:v>
                </c:pt>
                <c:pt idx="31">
                  <c:v>0.158179</c:v>
                </c:pt>
                <c:pt idx="32">
                  <c:v>0.150214</c:v>
                </c:pt>
                <c:pt idx="33">
                  <c:v>0.157419</c:v>
                </c:pt>
                <c:pt idx="34">
                  <c:v>0.162255</c:v>
                </c:pt>
                <c:pt idx="35">
                  <c:v>0.161633</c:v>
                </c:pt>
                <c:pt idx="36">
                  <c:v>0.175019</c:v>
                </c:pt>
                <c:pt idx="37">
                  <c:v>0.176195</c:v>
                </c:pt>
                <c:pt idx="38">
                  <c:v>0.175783</c:v>
                </c:pt>
                <c:pt idx="39">
                  <c:v>0.163829</c:v>
                </c:pt>
                <c:pt idx="40">
                  <c:v>0.172171</c:v>
                </c:pt>
                <c:pt idx="41">
                  <c:v>0.174563</c:v>
                </c:pt>
                <c:pt idx="42">
                  <c:v>0.175323</c:v>
                </c:pt>
                <c:pt idx="43">
                  <c:v>0.17864</c:v>
                </c:pt>
                <c:pt idx="44">
                  <c:v>0.179467</c:v>
                </c:pt>
                <c:pt idx="45">
                  <c:v>0.181732</c:v>
                </c:pt>
                <c:pt idx="46">
                  <c:v>0.179406</c:v>
                </c:pt>
                <c:pt idx="47">
                  <c:v>0.195506</c:v>
                </c:pt>
                <c:pt idx="48">
                  <c:v>0.192093</c:v>
                </c:pt>
                <c:pt idx="49">
                  <c:v>0.200869</c:v>
                </c:pt>
                <c:pt idx="50">
                  <c:v>0.198257</c:v>
                </c:pt>
                <c:pt idx="51">
                  <c:v>0.187464</c:v>
                </c:pt>
                <c:pt idx="52">
                  <c:v>0.188063</c:v>
                </c:pt>
                <c:pt idx="53">
                  <c:v>0.190135</c:v>
                </c:pt>
                <c:pt idx="54">
                  <c:v>0.187732</c:v>
                </c:pt>
                <c:pt idx="55">
                  <c:v>0.185335</c:v>
                </c:pt>
                <c:pt idx="56">
                  <c:v>0.18127</c:v>
                </c:pt>
                <c:pt idx="57">
                  <c:v>0.190104</c:v>
                </c:pt>
                <c:pt idx="58">
                  <c:v>null</c:v>
                </c:pt>
                <c:pt idx="59">
                  <c:v>0.194925</c:v>
                </c:pt>
                <c:pt idx="60">
                  <c:v>0.190859</c:v>
                </c:pt>
                <c:pt idx="61">
                  <c:v>0.18349</c:v>
                </c:pt>
                <c:pt idx="62">
                  <c:v>0.184328</c:v>
                </c:pt>
                <c:pt idx="63">
                  <c:v>0.18797</c:v>
                </c:pt>
                <c:pt idx="64">
                  <c:v>0.191711</c:v>
                </c:pt>
                <c:pt idx="65">
                  <c:v>0.193665</c:v>
                </c:pt>
                <c:pt idx="66">
                  <c:v>0.195054</c:v>
                </c:pt>
                <c:pt idx="67">
                  <c:v>0.196805</c:v>
                </c:pt>
                <c:pt idx="68">
                  <c:v>0.197978</c:v>
                </c:pt>
                <c:pt idx="69">
                  <c:v>0.215484</c:v>
                </c:pt>
                <c:pt idx="70">
                  <c:v>0.227432</c:v>
                </c:pt>
                <c:pt idx="71">
                  <c:v>0.212761</c:v>
                </c:pt>
                <c:pt idx="72">
                  <c:v>0.219248</c:v>
                </c:pt>
                <c:pt idx="73">
                  <c:v>0.223914</c:v>
                </c:pt>
                <c:pt idx="74">
                  <c:v>0.219414</c:v>
                </c:pt>
                <c:pt idx="75">
                  <c:v>0.218963</c:v>
                </c:pt>
                <c:pt idx="76">
                  <c:v>0.216463</c:v>
                </c:pt>
                <c:pt idx="77">
                  <c:v>0.21521</c:v>
                </c:pt>
                <c:pt idx="78">
                  <c:v>0.218917</c:v>
                </c:pt>
                <c:pt idx="79">
                  <c:v>0.219827</c:v>
                </c:pt>
                <c:pt idx="80">
                  <c:v>0.216902</c:v>
                </c:pt>
                <c:pt idx="81">
                  <c:v>0.198176</c:v>
                </c:pt>
                <c:pt idx="82">
                  <c:v>0.194064</c:v>
                </c:pt>
                <c:pt idx="83">
                  <c:v>0.197637</c:v>
                </c:pt>
                <c:pt idx="84">
                  <c:v>0.20148</c:v>
                </c:pt>
                <c:pt idx="85">
                  <c:v>0.203129</c:v>
                </c:pt>
                <c:pt idx="86">
                  <c:v>0.198911</c:v>
                </c:pt>
                <c:pt idx="87">
                  <c:v>0.200032</c:v>
                </c:pt>
                <c:pt idx="88">
                  <c:v>0.201255</c:v>
                </c:pt>
                <c:pt idx="89">
                  <c:v>0.205176</c:v>
                </c:pt>
                <c:pt idx="90">
                  <c:v>0.204028</c:v>
                </c:pt>
                <c:pt idx="91">
                  <c:v>0.201707</c:v>
                </c:pt>
                <c:pt idx="92">
                  <c:v>0.195509</c:v>
                </c:pt>
                <c:pt idx="93">
                  <c:v>0.200343</c:v>
                </c:pt>
                <c:pt idx="94">
                  <c:v>0.198856</c:v>
                </c:pt>
                <c:pt idx="95">
                  <c:v>0.195431</c:v>
                </c:pt>
                <c:pt idx="96">
                  <c:v>0.197327</c:v>
                </c:pt>
                <c:pt idx="97">
                  <c:v>0.193975</c:v>
                </c:pt>
                <c:pt idx="98">
                  <c:v>0.197857</c:v>
                </c:pt>
                <c:pt idx="99">
                  <c:v>0.200595</c:v>
                </c:pt>
                <c:pt idx="100">
                  <c:v>0.198348</c:v>
                </c:pt>
                <c:pt idx="101">
                  <c:v>0.20622</c:v>
                </c:pt>
                <c:pt idx="102">
                  <c:v>0.202906</c:v>
                </c:pt>
                <c:pt idx="103">
                  <c:v>0.210249</c:v>
                </c:pt>
                <c:pt idx="104">
                  <c:v>0.202764</c:v>
                </c:pt>
                <c:pt idx="105">
                  <c:v>0.203663</c:v>
                </c:pt>
                <c:pt idx="106">
                  <c:v>0.204982</c:v>
                </c:pt>
                <c:pt idx="107">
                  <c:v>0.204092</c:v>
                </c:pt>
                <c:pt idx="108">
                  <c:v>0.203142</c:v>
                </c:pt>
                <c:pt idx="109">
                  <c:v>0.203449</c:v>
                </c:pt>
                <c:pt idx="110">
                  <c:v>0.203771</c:v>
                </c:pt>
                <c:pt idx="111">
                  <c:v>0.202013</c:v>
                </c:pt>
                <c:pt idx="112">
                  <c:v>0.202938</c:v>
                </c:pt>
                <c:pt idx="113">
                  <c:v>0.19018</c:v>
                </c:pt>
                <c:pt idx="114">
                  <c:v>0.193943</c:v>
                </c:pt>
                <c:pt idx="115">
                  <c:v>0.193106</c:v>
                </c:pt>
                <c:pt idx="116">
                  <c:v>0.191617</c:v>
                </c:pt>
                <c:pt idx="117">
                  <c:v>0.193074</c:v>
                </c:pt>
                <c:pt idx="118">
                  <c:v>0.191307</c:v>
                </c:pt>
                <c:pt idx="119">
                  <c:v>0.193443</c:v>
                </c:pt>
                <c:pt idx="120">
                  <c:v>0.190957</c:v>
                </c:pt>
                <c:pt idx="121">
                  <c:v>0.18679</c:v>
                </c:pt>
                <c:pt idx="122">
                  <c:v>0.1885</c:v>
                </c:pt>
                <c:pt idx="123">
                  <c:v>0.18561</c:v>
                </c:pt>
                <c:pt idx="124">
                  <c:v>0.189272</c:v>
                </c:pt>
                <c:pt idx="125">
                  <c:v>0.18868</c:v>
                </c:pt>
                <c:pt idx="126">
                  <c:v>0.184272</c:v>
                </c:pt>
                <c:pt idx="127">
                  <c:v>0.18357</c:v>
                </c:pt>
                <c:pt idx="128">
                  <c:v>0.182671</c:v>
                </c:pt>
                <c:pt idx="129">
                  <c:v>0.176851</c:v>
                </c:pt>
                <c:pt idx="130">
                  <c:v>0.177692</c:v>
                </c:pt>
                <c:pt idx="131">
                  <c:v>0.177959</c:v>
                </c:pt>
                <c:pt idx="132">
                  <c:v>0.17587</c:v>
                </c:pt>
                <c:pt idx="133">
                  <c:v>0.176976</c:v>
                </c:pt>
                <c:pt idx="134">
                  <c:v>0.177244</c:v>
                </c:pt>
                <c:pt idx="135">
                  <c:v>0.176336</c:v>
                </c:pt>
                <c:pt idx="136">
                  <c:v>0.177984</c:v>
                </c:pt>
                <c:pt idx="137">
                  <c:v>0.177017</c:v>
                </c:pt>
                <c:pt idx="138">
                  <c:v>0.188567</c:v>
                </c:pt>
                <c:pt idx="139">
                  <c:v>0.184787</c:v>
                </c:pt>
                <c:pt idx="140">
                  <c:v>0.204692</c:v>
                </c:pt>
                <c:pt idx="141">
                  <c:v>0.20291</c:v>
                </c:pt>
                <c:pt idx="142">
                  <c:v>0.198652</c:v>
                </c:pt>
                <c:pt idx="143">
                  <c:v>0.201197</c:v>
                </c:pt>
                <c:pt idx="144">
                  <c:v>0.200538</c:v>
                </c:pt>
                <c:pt idx="145">
                  <c:v>0.198575</c:v>
                </c:pt>
                <c:pt idx="146">
                  <c:v>0.198809</c:v>
                </c:pt>
                <c:pt idx="147">
                  <c:v>0.197111</c:v>
                </c:pt>
                <c:pt idx="148">
                  <c:v>0.194048</c:v>
                </c:pt>
                <c:pt idx="149">
                  <c:v>0.194281</c:v>
                </c:pt>
                <c:pt idx="150">
                  <c:v>0.199341</c:v>
                </c:pt>
                <c:pt idx="151">
                  <c:v>0.199135</c:v>
                </c:pt>
                <c:pt idx="152">
                  <c:v>0.195065</c:v>
                </c:pt>
                <c:pt idx="153">
                  <c:v>0.198988</c:v>
                </c:pt>
                <c:pt idx="154">
                  <c:v>0.203342</c:v>
                </c:pt>
                <c:pt idx="155">
                  <c:v>0.207578</c:v>
                </c:pt>
                <c:pt idx="156">
                  <c:v>0.204049</c:v>
                </c:pt>
                <c:pt idx="157">
                  <c:v>0.214102</c:v>
                </c:pt>
                <c:pt idx="158">
                  <c:v>0.214982</c:v>
                </c:pt>
                <c:pt idx="159">
                  <c:v>0.223672</c:v>
                </c:pt>
                <c:pt idx="160">
                  <c:v>0.230277</c:v>
                </c:pt>
                <c:pt idx="161">
                  <c:v>0.243099</c:v>
                </c:pt>
                <c:pt idx="162">
                  <c:v>0.244522</c:v>
                </c:pt>
                <c:pt idx="163">
                  <c:v>0.258904</c:v>
                </c:pt>
                <c:pt idx="164">
                  <c:v>0.289529</c:v>
                </c:pt>
                <c:pt idx="165">
                  <c:v>0.287062</c:v>
                </c:pt>
                <c:pt idx="166">
                  <c:v>0.30994</c:v>
                </c:pt>
                <c:pt idx="167">
                  <c:v>0.300493</c:v>
                </c:pt>
                <c:pt idx="168">
                  <c:v>0.303311</c:v>
                </c:pt>
                <c:pt idx="169">
                  <c:v>0.303584</c:v>
                </c:pt>
                <c:pt idx="170">
                  <c:v>0.294664</c:v>
                </c:pt>
                <c:pt idx="171">
                  <c:v>0.294022</c:v>
                </c:pt>
                <c:pt idx="172">
                  <c:v>0.288653</c:v>
                </c:pt>
                <c:pt idx="173">
                  <c:v>0.294659</c:v>
                </c:pt>
                <c:pt idx="174">
                  <c:v>0.284449</c:v>
                </c:pt>
                <c:pt idx="175">
                  <c:v>0.28493</c:v>
                </c:pt>
                <c:pt idx="176">
                  <c:v>0.297807</c:v>
                </c:pt>
                <c:pt idx="177">
                  <c:v>0.300371</c:v>
                </c:pt>
                <c:pt idx="178">
                  <c:v>0.299661</c:v>
                </c:pt>
                <c:pt idx="179">
                  <c:v>0.303492</c:v>
                </c:pt>
                <c:pt idx="180">
                  <c:v>0.314767</c:v>
                </c:pt>
                <c:pt idx="181">
                  <c:v>0.303307</c:v>
                </c:pt>
                <c:pt idx="182">
                  <c:v>0.290246</c:v>
                </c:pt>
                <c:pt idx="183">
                  <c:v>0.292573</c:v>
                </c:pt>
                <c:pt idx="184">
                  <c:v>0.280682</c:v>
                </c:pt>
                <c:pt idx="185">
                  <c:v>0.286546</c:v>
                </c:pt>
                <c:pt idx="186">
                  <c:v>0.285386</c:v>
                </c:pt>
                <c:pt idx="187">
                  <c:v>0.289215</c:v>
                </c:pt>
                <c:pt idx="188">
                  <c:v>0.277927</c:v>
                </c:pt>
                <c:pt idx="189">
                  <c:v>0.277491</c:v>
                </c:pt>
                <c:pt idx="190">
                  <c:v>0.264511</c:v>
                </c:pt>
                <c:pt idx="191">
                  <c:v>0.272046</c:v>
                </c:pt>
                <c:pt idx="192">
                  <c:v>0.274497</c:v>
                </c:pt>
                <c:pt idx="193">
                  <c:v>0.283034</c:v>
                </c:pt>
                <c:pt idx="194">
                  <c:v>0.281766</c:v>
                </c:pt>
                <c:pt idx="195">
                  <c:v>0.295696</c:v>
                </c:pt>
                <c:pt idx="196">
                  <c:v>0.276461</c:v>
                </c:pt>
                <c:pt idx="197">
                  <c:v>0.24658</c:v>
                </c:pt>
                <c:pt idx="198">
                  <c:v>0.255883</c:v>
                </c:pt>
                <c:pt idx="199">
                  <c:v>0.237692</c:v>
                </c:pt>
                <c:pt idx="200">
                  <c:v>0.240731</c:v>
                </c:pt>
                <c:pt idx="201">
                  <c:v>0.242174</c:v>
                </c:pt>
                <c:pt idx="202">
                  <c:v>0.236753</c:v>
                </c:pt>
                <c:pt idx="203">
                  <c:v>0.239609</c:v>
                </c:pt>
                <c:pt idx="204">
                  <c:v>0.24353</c:v>
                </c:pt>
                <c:pt idx="205">
                  <c:v>0.243292</c:v>
                </c:pt>
                <c:pt idx="206">
                  <c:v>0.247814</c:v>
                </c:pt>
                <c:pt idx="207">
                  <c:v>0.241801</c:v>
                </c:pt>
                <c:pt idx="208">
                  <c:v>0.246327</c:v>
                </c:pt>
                <c:pt idx="209">
                  <c:v>0.24385</c:v>
                </c:pt>
                <c:pt idx="210">
                  <c:v>0.247847</c:v>
                </c:pt>
                <c:pt idx="211">
                  <c:v>0.252194</c:v>
                </c:pt>
                <c:pt idx="212">
                  <c:v>0.250707</c:v>
                </c:pt>
                <c:pt idx="213">
                  <c:v>0.251716</c:v>
                </c:pt>
                <c:pt idx="214">
                  <c:v>0.246743</c:v>
                </c:pt>
                <c:pt idx="215">
                  <c:v>0.232138</c:v>
                </c:pt>
                <c:pt idx="216">
                  <c:v>0.233417</c:v>
                </c:pt>
                <c:pt idx="217">
                  <c:v>0.221657</c:v>
                </c:pt>
                <c:pt idx="218">
                  <c:v>0.233018</c:v>
                </c:pt>
                <c:pt idx="219">
                  <c:v>0.241805</c:v>
                </c:pt>
                <c:pt idx="220">
                  <c:v>0.242369</c:v>
                </c:pt>
                <c:pt idx="221">
                  <c:v>0.243252</c:v>
                </c:pt>
                <c:pt idx="222">
                  <c:v>0.242051</c:v>
                </c:pt>
                <c:pt idx="223">
                  <c:v>0.243139</c:v>
                </c:pt>
                <c:pt idx="224">
                  <c:v>0.242311</c:v>
                </c:pt>
                <c:pt idx="225">
                  <c:v>0.238361</c:v>
                </c:pt>
                <c:pt idx="226">
                  <c:v>0.234202</c:v>
                </c:pt>
                <c:pt idx="227">
                  <c:v>0.233505</c:v>
                </c:pt>
                <c:pt idx="228">
                  <c:v>0.248502</c:v>
                </c:pt>
                <c:pt idx="229">
                  <c:v>0.250896</c:v>
                </c:pt>
                <c:pt idx="230">
                  <c:v>0.24586</c:v>
                </c:pt>
                <c:pt idx="231">
                  <c:v>0.249041</c:v>
                </c:pt>
                <c:pt idx="232">
                  <c:v>0.251615</c:v>
                </c:pt>
                <c:pt idx="233">
                  <c:v>null</c:v>
                </c:pt>
                <c:pt idx="234">
                  <c:v>0.25429</c:v>
                </c:pt>
                <c:pt idx="235">
                  <c:v>0.255719</c:v>
                </c:pt>
                <c:pt idx="236">
                  <c:v>null</c:v>
                </c:pt>
                <c:pt idx="237">
                  <c:v>null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'XRP-USD'!$A$239:$A$368</c:f>
              <c:numCache>
                <c:formatCode>m/d/yyyy</c:formatCode>
                <c:ptCount val="130"/>
                <c:pt idx="0">
                  <c:v>44118</c:v>
                </c:pt>
                <c:pt idx="1">
                  <c:v>44119</c:v>
                </c:pt>
                <c:pt idx="2">
                  <c:v>44120</c:v>
                </c:pt>
                <c:pt idx="3">
                  <c:v>44121</c:v>
                </c:pt>
                <c:pt idx="4">
                  <c:v>44122</c:v>
                </c:pt>
                <c:pt idx="5">
                  <c:v>44123</c:v>
                </c:pt>
                <c:pt idx="6">
                  <c:v>44124</c:v>
                </c:pt>
                <c:pt idx="7">
                  <c:v>44125</c:v>
                </c:pt>
                <c:pt idx="8">
                  <c:v>44126</c:v>
                </c:pt>
                <c:pt idx="9">
                  <c:v>44127</c:v>
                </c:pt>
                <c:pt idx="10">
                  <c:v>44128</c:v>
                </c:pt>
                <c:pt idx="11">
                  <c:v>44129</c:v>
                </c:pt>
                <c:pt idx="12">
                  <c:v>44130</c:v>
                </c:pt>
                <c:pt idx="13">
                  <c:v>44131</c:v>
                </c:pt>
                <c:pt idx="14">
                  <c:v>44132</c:v>
                </c:pt>
                <c:pt idx="15">
                  <c:v>44133</c:v>
                </c:pt>
                <c:pt idx="16">
                  <c:v>44134</c:v>
                </c:pt>
                <c:pt idx="17">
                  <c:v>44135</c:v>
                </c:pt>
                <c:pt idx="18">
                  <c:v>44136</c:v>
                </c:pt>
                <c:pt idx="19">
                  <c:v>44137</c:v>
                </c:pt>
                <c:pt idx="20">
                  <c:v>44138</c:v>
                </c:pt>
                <c:pt idx="21">
                  <c:v>44139</c:v>
                </c:pt>
                <c:pt idx="22">
                  <c:v>44140</c:v>
                </c:pt>
                <c:pt idx="23">
                  <c:v>44141</c:v>
                </c:pt>
                <c:pt idx="24">
                  <c:v>44142</c:v>
                </c:pt>
                <c:pt idx="25">
                  <c:v>44143</c:v>
                </c:pt>
                <c:pt idx="26">
                  <c:v>44144</c:v>
                </c:pt>
                <c:pt idx="27">
                  <c:v>44145</c:v>
                </c:pt>
                <c:pt idx="28">
                  <c:v>44146</c:v>
                </c:pt>
                <c:pt idx="29">
                  <c:v>44147</c:v>
                </c:pt>
                <c:pt idx="30">
                  <c:v>44148</c:v>
                </c:pt>
                <c:pt idx="31">
                  <c:v>44149</c:v>
                </c:pt>
                <c:pt idx="32">
                  <c:v>44150</c:v>
                </c:pt>
                <c:pt idx="33">
                  <c:v>44151</c:v>
                </c:pt>
                <c:pt idx="34">
                  <c:v>44152</c:v>
                </c:pt>
                <c:pt idx="35">
                  <c:v>44153</c:v>
                </c:pt>
                <c:pt idx="36">
                  <c:v>44154</c:v>
                </c:pt>
                <c:pt idx="37">
                  <c:v>44155</c:v>
                </c:pt>
                <c:pt idx="38">
                  <c:v>44156</c:v>
                </c:pt>
                <c:pt idx="39">
                  <c:v>44157</c:v>
                </c:pt>
                <c:pt idx="40">
                  <c:v>44158</c:v>
                </c:pt>
                <c:pt idx="41">
                  <c:v>44159</c:v>
                </c:pt>
                <c:pt idx="42">
                  <c:v>44160</c:v>
                </c:pt>
                <c:pt idx="43">
                  <c:v>44161</c:v>
                </c:pt>
                <c:pt idx="44">
                  <c:v>44162</c:v>
                </c:pt>
                <c:pt idx="45">
                  <c:v>44163</c:v>
                </c:pt>
                <c:pt idx="46">
                  <c:v>44164</c:v>
                </c:pt>
                <c:pt idx="47">
                  <c:v>44165</c:v>
                </c:pt>
                <c:pt idx="48">
                  <c:v>44166</c:v>
                </c:pt>
                <c:pt idx="49">
                  <c:v>44167</c:v>
                </c:pt>
                <c:pt idx="50">
                  <c:v>44168</c:v>
                </c:pt>
                <c:pt idx="51">
                  <c:v>44169</c:v>
                </c:pt>
                <c:pt idx="52">
                  <c:v>44170</c:v>
                </c:pt>
                <c:pt idx="53">
                  <c:v>44171</c:v>
                </c:pt>
                <c:pt idx="54">
                  <c:v>44172</c:v>
                </c:pt>
                <c:pt idx="55">
                  <c:v>44173</c:v>
                </c:pt>
                <c:pt idx="56">
                  <c:v>44174</c:v>
                </c:pt>
                <c:pt idx="57">
                  <c:v>44175</c:v>
                </c:pt>
                <c:pt idx="58">
                  <c:v>44176</c:v>
                </c:pt>
                <c:pt idx="59">
                  <c:v>44177</c:v>
                </c:pt>
                <c:pt idx="60">
                  <c:v>44178</c:v>
                </c:pt>
                <c:pt idx="61">
                  <c:v>44179</c:v>
                </c:pt>
                <c:pt idx="62">
                  <c:v>44180</c:v>
                </c:pt>
                <c:pt idx="63">
                  <c:v>44181</c:v>
                </c:pt>
                <c:pt idx="64">
                  <c:v>44182</c:v>
                </c:pt>
                <c:pt idx="65">
                  <c:v>44183</c:v>
                </c:pt>
                <c:pt idx="66">
                  <c:v>44184</c:v>
                </c:pt>
                <c:pt idx="67">
                  <c:v>44185</c:v>
                </c:pt>
                <c:pt idx="68">
                  <c:v>44186</c:v>
                </c:pt>
                <c:pt idx="69">
                  <c:v>44187</c:v>
                </c:pt>
                <c:pt idx="70">
                  <c:v>44188</c:v>
                </c:pt>
                <c:pt idx="71">
                  <c:v>44189</c:v>
                </c:pt>
                <c:pt idx="72">
                  <c:v>44190</c:v>
                </c:pt>
                <c:pt idx="73">
                  <c:v>44191</c:v>
                </c:pt>
                <c:pt idx="74">
                  <c:v>44192</c:v>
                </c:pt>
                <c:pt idx="75">
                  <c:v>44193</c:v>
                </c:pt>
                <c:pt idx="76">
                  <c:v>44194</c:v>
                </c:pt>
                <c:pt idx="77">
                  <c:v>44195</c:v>
                </c:pt>
                <c:pt idx="78">
                  <c:v>44196</c:v>
                </c:pt>
                <c:pt idx="79">
                  <c:v>44197</c:v>
                </c:pt>
                <c:pt idx="80">
                  <c:v>44198</c:v>
                </c:pt>
                <c:pt idx="81">
                  <c:v>44199</c:v>
                </c:pt>
                <c:pt idx="82">
                  <c:v>44200</c:v>
                </c:pt>
                <c:pt idx="83">
                  <c:v>44201</c:v>
                </c:pt>
                <c:pt idx="84">
                  <c:v>44202</c:v>
                </c:pt>
                <c:pt idx="85">
                  <c:v>44203</c:v>
                </c:pt>
                <c:pt idx="86">
                  <c:v>44204</c:v>
                </c:pt>
                <c:pt idx="87">
                  <c:v>44205</c:v>
                </c:pt>
                <c:pt idx="88">
                  <c:v>44206</c:v>
                </c:pt>
                <c:pt idx="89">
                  <c:v>44207</c:v>
                </c:pt>
                <c:pt idx="90">
                  <c:v>44208</c:v>
                </c:pt>
                <c:pt idx="91">
                  <c:v>44209</c:v>
                </c:pt>
                <c:pt idx="92">
                  <c:v>44210</c:v>
                </c:pt>
                <c:pt idx="93">
                  <c:v>44211</c:v>
                </c:pt>
                <c:pt idx="94">
                  <c:v>44212</c:v>
                </c:pt>
                <c:pt idx="95">
                  <c:v>44213</c:v>
                </c:pt>
                <c:pt idx="96">
                  <c:v>44214</c:v>
                </c:pt>
                <c:pt idx="97">
                  <c:v>44215</c:v>
                </c:pt>
                <c:pt idx="98">
                  <c:v>44216</c:v>
                </c:pt>
                <c:pt idx="99">
                  <c:v>44217</c:v>
                </c:pt>
                <c:pt idx="100">
                  <c:v>44218</c:v>
                </c:pt>
                <c:pt idx="101">
                  <c:v>44219</c:v>
                </c:pt>
                <c:pt idx="102">
                  <c:v>44220</c:v>
                </c:pt>
                <c:pt idx="103">
                  <c:v>44221</c:v>
                </c:pt>
                <c:pt idx="104">
                  <c:v>44222</c:v>
                </c:pt>
                <c:pt idx="105">
                  <c:v>44223</c:v>
                </c:pt>
                <c:pt idx="106">
                  <c:v>44224</c:v>
                </c:pt>
                <c:pt idx="107">
                  <c:v>44225</c:v>
                </c:pt>
                <c:pt idx="108">
                  <c:v>44226</c:v>
                </c:pt>
                <c:pt idx="109">
                  <c:v>44227</c:v>
                </c:pt>
                <c:pt idx="110">
                  <c:v>44228</c:v>
                </c:pt>
                <c:pt idx="111">
                  <c:v>44229</c:v>
                </c:pt>
                <c:pt idx="112">
                  <c:v>44230</c:v>
                </c:pt>
                <c:pt idx="113">
                  <c:v>44231</c:v>
                </c:pt>
                <c:pt idx="114">
                  <c:v>44232</c:v>
                </c:pt>
                <c:pt idx="115">
                  <c:v>44233</c:v>
                </c:pt>
                <c:pt idx="116">
                  <c:v>44234</c:v>
                </c:pt>
                <c:pt idx="117">
                  <c:v>44235</c:v>
                </c:pt>
                <c:pt idx="118">
                  <c:v>44236</c:v>
                </c:pt>
                <c:pt idx="119">
                  <c:v>44237</c:v>
                </c:pt>
                <c:pt idx="120">
                  <c:v>44238</c:v>
                </c:pt>
                <c:pt idx="121">
                  <c:v>44239</c:v>
                </c:pt>
                <c:pt idx="122">
                  <c:v>44240</c:v>
                </c:pt>
                <c:pt idx="123">
                  <c:v>44241</c:v>
                </c:pt>
                <c:pt idx="124">
                  <c:v>44242</c:v>
                </c:pt>
                <c:pt idx="125">
                  <c:v>44243</c:v>
                </c:pt>
                <c:pt idx="126">
                  <c:v>44244</c:v>
                </c:pt>
                <c:pt idx="127">
                  <c:v>44245</c:v>
                </c:pt>
                <c:pt idx="128">
                  <c:v>44246</c:v>
                </c:pt>
                <c:pt idx="129">
                  <c:v>44247</c:v>
                </c:pt>
              </c:numCache>
            </c:numRef>
          </c:cat>
          <c:val>
            <c:numRef>
              <c:f>'XRP-USD'!$C$239:$C$368</c:f>
              <c:numCache>
                <c:formatCode>General</c:formatCode>
                <c:ptCount val="130"/>
                <c:pt idx="0">
                  <c:v>0.249448</c:v>
                </c:pt>
                <c:pt idx="1">
                  <c:v>0.24593999999999999</c:v>
                </c:pt>
                <c:pt idx="2">
                  <c:v>0.24044299999999999</c:v>
                </c:pt>
                <c:pt idx="3">
                  <c:v>0.24093100000000001</c:v>
                </c:pt>
                <c:pt idx="4">
                  <c:v>0.242225</c:v>
                </c:pt>
                <c:pt idx="5">
                  <c:v>0.24596399999999999</c:v>
                </c:pt>
                <c:pt idx="6">
                  <c:v>0.24357300000000001</c:v>
                </c:pt>
                <c:pt idx="7">
                  <c:v>0.25161499999999998</c:v>
                </c:pt>
                <c:pt idx="8">
                  <c:v>0.25680700000000001</c:v>
                </c:pt>
                <c:pt idx="9">
                  <c:v>0.25487900000000002</c:v>
                </c:pt>
                <c:pt idx="10">
                  <c:v>0.25643100000000002</c:v>
                </c:pt>
                <c:pt idx="11">
                  <c:v>0.25321300000000002</c:v>
                </c:pt>
                <c:pt idx="12">
                  <c:v>0.24868799999999999</c:v>
                </c:pt>
                <c:pt idx="13">
                  <c:v>0.25289899999999998</c:v>
                </c:pt>
                <c:pt idx="14">
                  <c:v>0.245865</c:v>
                </c:pt>
                <c:pt idx="15">
                  <c:v>0.24229500000000001</c:v>
                </c:pt>
                <c:pt idx="16">
                  <c:v>0.23918400000000001</c:v>
                </c:pt>
                <c:pt idx="17">
                  <c:v>0.23974400000000001</c:v>
                </c:pt>
                <c:pt idx="18">
                  <c:v>0.23979700000000001</c:v>
                </c:pt>
                <c:pt idx="19">
                  <c:v>0.23542099999999999</c:v>
                </c:pt>
                <c:pt idx="20">
                  <c:v>0.23951</c:v>
                </c:pt>
                <c:pt idx="21">
                  <c:v>0.237793</c:v>
                </c:pt>
                <c:pt idx="22">
                  <c:v>0.24577599999999999</c:v>
                </c:pt>
                <c:pt idx="23">
                  <c:v>0.25844499999999998</c:v>
                </c:pt>
                <c:pt idx="24">
                  <c:v>0.249582</c:v>
                </c:pt>
                <c:pt idx="25">
                  <c:v>0.25393900000000003</c:v>
                </c:pt>
                <c:pt idx="26">
                  <c:v>0.25074800000000003</c:v>
                </c:pt>
                <c:pt idx="27">
                  <c:v>0.253911</c:v>
                </c:pt>
                <c:pt idx="28">
                  <c:v>0.25625900000000001</c:v>
                </c:pt>
                <c:pt idx="29">
                  <c:v>0.25490299999999999</c:v>
                </c:pt>
                <c:pt idx="30">
                  <c:v>0.26519100000000001</c:v>
                </c:pt>
                <c:pt idx="31">
                  <c:v>0.26834200000000002</c:v>
                </c:pt>
                <c:pt idx="32">
                  <c:v>0.26964199999999999</c:v>
                </c:pt>
                <c:pt idx="33">
                  <c:v>0.28552</c:v>
                </c:pt>
                <c:pt idx="34">
                  <c:v>0.30240800000000001</c:v>
                </c:pt>
                <c:pt idx="35">
                  <c:v>0.29422199999999998</c:v>
                </c:pt>
                <c:pt idx="36">
                  <c:v>0.30376599999999998</c:v>
                </c:pt>
                <c:pt idx="37">
                  <c:v>0.32806800000000003</c:v>
                </c:pt>
                <c:pt idx="38">
                  <c:v>0.45834399999999997</c:v>
                </c:pt>
                <c:pt idx="39">
                  <c:v>0.44369999999999998</c:v>
                </c:pt>
                <c:pt idx="40">
                  <c:v>0.61397999999999997</c:v>
                </c:pt>
                <c:pt idx="41">
                  <c:v>0.69210300000000002</c:v>
                </c:pt>
                <c:pt idx="42">
                  <c:v>0.63548300000000002</c:v>
                </c:pt>
                <c:pt idx="43">
                  <c:v>0.53301900000000002</c:v>
                </c:pt>
                <c:pt idx="44">
                  <c:v>0.55926799999999999</c:v>
                </c:pt>
                <c:pt idx="45">
                  <c:v>0.62562200000000001</c:v>
                </c:pt>
                <c:pt idx="46">
                  <c:v>0.60624599999999995</c:v>
                </c:pt>
                <c:pt idx="47">
                  <c:v>0.66433699999999996</c:v>
                </c:pt>
                <c:pt idx="48">
                  <c:v>0.612923</c:v>
                </c:pt>
                <c:pt idx="49">
                  <c:v>0.62989300000000004</c:v>
                </c:pt>
                <c:pt idx="50">
                  <c:v>0.63148300000000002</c:v>
                </c:pt>
                <c:pt idx="51">
                  <c:v>0.55726200000000004</c:v>
                </c:pt>
                <c:pt idx="52">
                  <c:v>0.58442099999999997</c:v>
                </c:pt>
                <c:pt idx="53">
                  <c:v>0.61985100000000004</c:v>
                </c:pt>
                <c:pt idx="54">
                  <c:v>0.60893399999999998</c:v>
                </c:pt>
                <c:pt idx="55">
                  <c:v>0.558836</c:v>
                </c:pt>
                <c:pt idx="56">
                  <c:v>0.58359000000000005</c:v>
                </c:pt>
                <c:pt idx="57">
                  <c:v>0.57295399999999996</c:v>
                </c:pt>
                <c:pt idx="58">
                  <c:v>0.54648300000000005</c:v>
                </c:pt>
                <c:pt idx="59">
                  <c:v>0.50640099999999999</c:v>
                </c:pt>
                <c:pt idx="60">
                  <c:v>0.51146400000000003</c:v>
                </c:pt>
                <c:pt idx="61">
                  <c:v>0.49771199999999999</c:v>
                </c:pt>
                <c:pt idx="62">
                  <c:v>0.46971000000000002</c:v>
                </c:pt>
                <c:pt idx="63">
                  <c:v>0.56862800000000002</c:v>
                </c:pt>
                <c:pt idx="64">
                  <c:v>0.576677</c:v>
                </c:pt>
                <c:pt idx="65">
                  <c:v>0.58428000000000002</c:v>
                </c:pt>
                <c:pt idx="66">
                  <c:v>0.57916299999999998</c:v>
                </c:pt>
                <c:pt idx="67">
                  <c:v>0.55605800000000005</c:v>
                </c:pt>
                <c:pt idx="68">
                  <c:v>0.51694399999999996</c:v>
                </c:pt>
                <c:pt idx="69">
                  <c:v>0.44844800000000001</c:v>
                </c:pt>
                <c:pt idx="70">
                  <c:v>0.258602</c:v>
                </c:pt>
                <c:pt idx="71">
                  <c:v>0.33781899999999998</c:v>
                </c:pt>
                <c:pt idx="72">
                  <c:v>0.31809100000000001</c:v>
                </c:pt>
                <c:pt idx="73">
                  <c:v>0.294713</c:v>
                </c:pt>
                <c:pt idx="74">
                  <c:v>0.28303899999999999</c:v>
                </c:pt>
                <c:pt idx="75">
                  <c:v>0.24795800000000001</c:v>
                </c:pt>
                <c:pt idx="76">
                  <c:v>0.22096199999999999</c:v>
                </c:pt>
                <c:pt idx="77">
                  <c:v>0.21182799999999999</c:v>
                </c:pt>
                <c:pt idx="78">
                  <c:v>0.21984600000000001</c:v>
                </c:pt>
                <c:pt idx="79">
                  <c:v>0.23744399999999999</c:v>
                </c:pt>
                <c:pt idx="80">
                  <c:v>0.22165499999999999</c:v>
                </c:pt>
                <c:pt idx="81">
                  <c:v>0.22584799999999999</c:v>
                </c:pt>
                <c:pt idx="82">
                  <c:v>0.236677</c:v>
                </c:pt>
                <c:pt idx="83">
                  <c:v>0.22675000000000001</c:v>
                </c:pt>
                <c:pt idx="84">
                  <c:v>0.25089499999999998</c:v>
                </c:pt>
                <c:pt idx="85">
                  <c:v>0.32600200000000001</c:v>
                </c:pt>
                <c:pt idx="86">
                  <c:v>0.32323000000000002</c:v>
                </c:pt>
                <c:pt idx="87">
                  <c:v>0.32691599999999998</c:v>
                </c:pt>
                <c:pt idx="88">
                  <c:v>0.31833600000000001</c:v>
                </c:pt>
                <c:pt idx="89">
                  <c:v>0.28890500000000002</c:v>
                </c:pt>
                <c:pt idx="90">
                  <c:v>0.29212300000000002</c:v>
                </c:pt>
                <c:pt idx="91">
                  <c:v>0.30558000000000002</c:v>
                </c:pt>
                <c:pt idx="92">
                  <c:v>0.29543799999999998</c:v>
                </c:pt>
                <c:pt idx="93">
                  <c:v>0.28040599999999999</c:v>
                </c:pt>
                <c:pt idx="94">
                  <c:v>0.28018799999999999</c:v>
                </c:pt>
                <c:pt idx="95">
                  <c:v>0.27738400000000002</c:v>
                </c:pt>
                <c:pt idx="96">
                  <c:v>0.28476899999999999</c:v>
                </c:pt>
                <c:pt idx="97">
                  <c:v>0.29431400000000002</c:v>
                </c:pt>
                <c:pt idx="98">
                  <c:v>0.296518</c:v>
                </c:pt>
                <c:pt idx="99">
                  <c:v>0.26894600000000002</c:v>
                </c:pt>
                <c:pt idx="100">
                  <c:v>0.27279900000000001</c:v>
                </c:pt>
                <c:pt idx="101">
                  <c:v>0.27182099999999998</c:v>
                </c:pt>
                <c:pt idx="102">
                  <c:v>0.273509</c:v>
                </c:pt>
                <c:pt idx="103">
                  <c:v>0.26908900000000002</c:v>
                </c:pt>
                <c:pt idx="104">
                  <c:v>0.26882699999999998</c:v>
                </c:pt>
                <c:pt idx="105">
                  <c:v>0.25194299999999997</c:v>
                </c:pt>
                <c:pt idx="106">
                  <c:v>0.25727800000000001</c:v>
                </c:pt>
                <c:pt idx="107">
                  <c:v>0.28218799999999999</c:v>
                </c:pt>
                <c:pt idx="108">
                  <c:v>0.44024400000000002</c:v>
                </c:pt>
                <c:pt idx="109">
                  <c:v>0.49231399999999997</c:v>
                </c:pt>
                <c:pt idx="110">
                  <c:v>0.37150899999999998</c:v>
                </c:pt>
                <c:pt idx="111">
                  <c:v>0.36926999999999999</c:v>
                </c:pt>
                <c:pt idx="112">
                  <c:v>0.39349000000000001</c:v>
                </c:pt>
                <c:pt idx="113">
                  <c:v>0.44644899999999998</c:v>
                </c:pt>
                <c:pt idx="114">
                  <c:v>0.45004699999999997</c:v>
                </c:pt>
                <c:pt idx="115">
                  <c:v>0.43909599999999999</c:v>
                </c:pt>
                <c:pt idx="116">
                  <c:v>0.417958</c:v>
                </c:pt>
                <c:pt idx="117">
                  <c:v>0.44770199999999999</c:v>
                </c:pt>
                <c:pt idx="118">
                  <c:v>0.47199099999999999</c:v>
                </c:pt>
                <c:pt idx="119">
                  <c:v>0.50344500000000003</c:v>
                </c:pt>
                <c:pt idx="120">
                  <c:v>0.524787</c:v>
                </c:pt>
                <c:pt idx="121">
                  <c:v>0.60859200000000002</c:v>
                </c:pt>
                <c:pt idx="122">
                  <c:v>0.628996</c:v>
                </c:pt>
                <c:pt idx="123">
                  <c:v>0.59419299999999997</c:v>
                </c:pt>
                <c:pt idx="124">
                  <c:v>0.54891500000000004</c:v>
                </c:pt>
                <c:pt idx="125">
                  <c:v>0.52084600000000003</c:v>
                </c:pt>
                <c:pt idx="126">
                  <c:v>0.53553700000000004</c:v>
                </c:pt>
                <c:pt idx="127">
                  <c:v>0.53243300000000005</c:v>
                </c:pt>
                <c:pt idx="128">
                  <c:v>0.56701900000000005</c:v>
                </c:pt>
                <c:pt idx="129">
                  <c:v>0.53209200000000001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4-4315-AE05-96B03AFAB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0685040"/>
        <c:axId val="2140694608"/>
      </c:lineChart>
      <c:dateAx>
        <c:axId val="2140685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0694608"/>
        <c:crosses val="autoZero"/>
        <c:auto val="1"/>
        <c:lblOffset val="100"/>
        <c:baseTimeUnit val="days"/>
      </c:dateAx>
      <c:valAx>
        <c:axId val="2140694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06850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8032-E2FD-41F3-B7BD-7158755A796C}" type="datetimeFigureOut">
              <a:rPr lang="zh-CN" altLang="en-US" smtClean="0"/>
              <a:t>2021/2/21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26A28-3CCD-4EB9-AEF3-69953CEC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6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26A28-3CCD-4EB9-AEF3-69953CEC49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6483" y="1742394"/>
            <a:ext cx="2431033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95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95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95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2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936" y="707135"/>
            <a:ext cx="1984375" cy="60960"/>
          </a:xfrm>
          <a:custGeom>
            <a:avLst/>
            <a:gdLst/>
            <a:ahLst/>
            <a:cxnLst/>
            <a:rect l="l" t="t" r="r" b="b"/>
            <a:pathLst>
              <a:path w="1984375" h="60959">
                <a:moveTo>
                  <a:pt x="1956955" y="0"/>
                </a:moveTo>
                <a:lnTo>
                  <a:pt x="0" y="0"/>
                </a:lnTo>
                <a:lnTo>
                  <a:pt x="0" y="60960"/>
                </a:lnTo>
                <a:lnTo>
                  <a:pt x="1956955" y="60960"/>
                </a:lnTo>
                <a:lnTo>
                  <a:pt x="1967579" y="58808"/>
                </a:lnTo>
                <a:lnTo>
                  <a:pt x="1976254" y="52943"/>
                </a:lnTo>
                <a:lnTo>
                  <a:pt x="1982103" y="44243"/>
                </a:lnTo>
                <a:lnTo>
                  <a:pt x="1984248" y="33591"/>
                </a:lnTo>
                <a:lnTo>
                  <a:pt x="1984248" y="27368"/>
                </a:lnTo>
                <a:lnTo>
                  <a:pt x="1982103" y="16716"/>
                </a:lnTo>
                <a:lnTo>
                  <a:pt x="1976254" y="8016"/>
                </a:lnTo>
                <a:lnTo>
                  <a:pt x="1967579" y="2151"/>
                </a:lnTo>
                <a:lnTo>
                  <a:pt x="1956955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641" y="1083812"/>
            <a:ext cx="165227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95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624" y="1621281"/>
            <a:ext cx="7486015" cy="286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5876"/>
            <a:ext cx="9144000" cy="5174029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6792" y="944879"/>
              <a:ext cx="3148571" cy="34076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15183" y="1036320"/>
              <a:ext cx="2971799" cy="3224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43482" y="1613635"/>
            <a:ext cx="2915189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60" dirty="0">
                <a:solidFill>
                  <a:srgbClr val="F1F1F1"/>
                </a:solidFill>
                <a:latin typeface="Arial"/>
                <a:cs typeface="Arial"/>
              </a:rPr>
              <a:t>Sentiment Analysis on XRP Cryptocurrency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3482" y="2473507"/>
            <a:ext cx="276542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100" spc="35" dirty="0">
                <a:solidFill>
                  <a:srgbClr val="F1F1F1"/>
                </a:solidFill>
                <a:latin typeface="Arial"/>
                <a:cs typeface="Arial"/>
              </a:rPr>
              <a:t>At</a:t>
            </a:r>
            <a:r>
              <a:rPr sz="1100" spc="-4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F1F1F1"/>
                </a:solidFill>
                <a:latin typeface="Arial"/>
                <a:cs typeface="Arial"/>
              </a:rPr>
              <a:t>the</a:t>
            </a:r>
            <a:r>
              <a:rPr sz="1100" spc="-5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lang="en-US" sz="1100" spc="35" dirty="0">
                <a:solidFill>
                  <a:srgbClr val="F1F1F1"/>
                </a:solidFill>
                <a:latin typeface="Arial"/>
                <a:cs typeface="Arial"/>
              </a:rPr>
              <a:t>End</a:t>
            </a:r>
            <a:r>
              <a:rPr sz="1100" spc="-7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F1F1F1"/>
                </a:solidFill>
                <a:latin typeface="Arial"/>
                <a:cs typeface="Arial"/>
              </a:rPr>
              <a:t>of</a:t>
            </a:r>
            <a:r>
              <a:rPr sz="1100" spc="-4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lang="en-US" sz="1100" spc="-40" dirty="0">
                <a:solidFill>
                  <a:srgbClr val="F1F1F1"/>
                </a:solidFill>
                <a:latin typeface="Arial"/>
                <a:cs typeface="Arial"/>
              </a:rPr>
              <a:t>February </a:t>
            </a:r>
            <a:r>
              <a:rPr sz="1100" spc="30" dirty="0">
                <a:solidFill>
                  <a:srgbClr val="F1F1F1"/>
                </a:solidFill>
                <a:latin typeface="Arial"/>
                <a:cs typeface="Arial"/>
              </a:rPr>
              <a:t>202</a:t>
            </a:r>
            <a:r>
              <a:rPr lang="en-US" sz="1100" spc="30" dirty="0">
                <a:solidFill>
                  <a:srgbClr val="F1F1F1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1F1F1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100" spc="10" dirty="0">
                <a:solidFill>
                  <a:srgbClr val="F1F1F1"/>
                </a:solidFill>
                <a:latin typeface="Arial"/>
                <a:cs typeface="Arial"/>
              </a:rPr>
              <a:t>Progress </a:t>
            </a:r>
            <a:r>
              <a:rPr sz="1100" spc="35" dirty="0">
                <a:solidFill>
                  <a:srgbClr val="F1F1F1"/>
                </a:solidFill>
                <a:latin typeface="Arial"/>
                <a:cs typeface="Arial"/>
              </a:rPr>
              <a:t>and</a:t>
            </a:r>
            <a:r>
              <a:rPr sz="1100" spc="-5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F1F1F1"/>
                </a:solidFill>
                <a:latin typeface="Arial"/>
                <a:cs typeface="Arial"/>
              </a:rPr>
              <a:t>Outlook</a:t>
            </a:r>
            <a:r>
              <a:rPr sz="1100" spc="-8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F1F1F1"/>
                </a:solidFill>
                <a:latin typeface="Arial"/>
                <a:cs typeface="Arial"/>
              </a:rPr>
              <a:t>Sharing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1999" y="3922208"/>
            <a:ext cx="1014983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900" spc="125" dirty="0">
                <a:solidFill>
                  <a:srgbClr val="F1F1F1"/>
                </a:solidFill>
                <a:latin typeface="Arial"/>
                <a:cs typeface="Arial"/>
              </a:rPr>
              <a:t>February </a:t>
            </a:r>
            <a:r>
              <a:rPr sz="900" spc="1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900" spc="20" dirty="0">
                <a:solidFill>
                  <a:srgbClr val="F1F1F1"/>
                </a:solidFill>
                <a:latin typeface="Arial"/>
                <a:cs typeface="Arial"/>
              </a:rPr>
              <a:t>202</a:t>
            </a:r>
            <a:r>
              <a:rPr lang="en-US" sz="900" spc="20" dirty="0">
                <a:solidFill>
                  <a:srgbClr val="F1F1F1"/>
                </a:solidFill>
                <a:latin typeface="Arial"/>
                <a:cs typeface="Arial"/>
              </a:rPr>
              <a:t>1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91874" y="746857"/>
            <a:ext cx="2929667" cy="30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397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397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文本框 1">
            <a:extLst>
              <a:ext uri="{FF2B5EF4-FFF2-40B4-BE49-F238E27FC236}">
                <a16:creationId xmlns:a16="http://schemas.microsoft.com/office/drawing/2014/main" id="{02CC991A-8946-4DF0-AD34-7B89FEFBFA13}"/>
              </a:ext>
            </a:extLst>
          </p:cNvPr>
          <p:cNvSpPr txBox="1"/>
          <p:nvPr/>
        </p:nvSpPr>
        <p:spPr>
          <a:xfrm>
            <a:off x="544982" y="83886"/>
            <a:ext cx="599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process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矩形 6">
            <a:extLst>
              <a:ext uri="{FF2B5EF4-FFF2-40B4-BE49-F238E27FC236}">
                <a16:creationId xmlns:a16="http://schemas.microsoft.com/office/drawing/2014/main" id="{A7B3010B-BE0E-4A1D-8788-4B4BE55B3212}"/>
              </a:ext>
            </a:extLst>
          </p:cNvPr>
          <p:cNvSpPr/>
          <p:nvPr/>
        </p:nvSpPr>
        <p:spPr>
          <a:xfrm>
            <a:off x="618946" y="746857"/>
            <a:ext cx="7946406" cy="311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25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Fidelity focuses on active style, disagrees with EMH, but increases focus on ETF recently</a:t>
            </a:r>
            <a:endParaRPr lang="zh-CN" altLang="en-US" sz="1425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9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F800895-D8C3-4710-A045-DD22CD9631B7}"/>
              </a:ext>
            </a:extLst>
          </p:cNvPr>
          <p:cNvGrpSpPr>
            <a:grpSpLocks noChangeAspect="1"/>
          </p:cNvGrpSpPr>
          <p:nvPr/>
        </p:nvGrpSpPr>
        <p:grpSpPr>
          <a:xfrm>
            <a:off x="737818" y="1608009"/>
            <a:ext cx="7668365" cy="2830463"/>
            <a:chOff x="632171" y="2044190"/>
            <a:chExt cx="11559829" cy="3773951"/>
          </a:xfrm>
        </p:grpSpPr>
        <p:cxnSp>
          <p:nvCxnSpPr>
            <p:cNvPr id="40" name="直接连接符 2">
              <a:extLst>
                <a:ext uri="{FF2B5EF4-FFF2-40B4-BE49-F238E27FC236}">
                  <a16:creationId xmlns:a16="http://schemas.microsoft.com/office/drawing/2014/main" id="{F2B2A015-96D2-41D1-91A8-53B12D948929}"/>
                </a:ext>
              </a:extLst>
            </p:cNvPr>
            <p:cNvCxnSpPr/>
            <p:nvPr/>
          </p:nvCxnSpPr>
          <p:spPr>
            <a:xfrm>
              <a:off x="960558" y="3212976"/>
              <a:ext cx="11231442" cy="0"/>
            </a:xfrm>
            <a:prstGeom prst="line">
              <a:avLst/>
            </a:prstGeom>
            <a:ln w="28575" cap="rnd">
              <a:solidFill>
                <a:srgbClr val="95A5A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ïşľídê">
              <a:extLst>
                <a:ext uri="{FF2B5EF4-FFF2-40B4-BE49-F238E27FC236}">
                  <a16:creationId xmlns:a16="http://schemas.microsoft.com/office/drawing/2014/main" id="{ECF98DD7-8FD3-4A30-B68A-76B829B84F1C}"/>
                </a:ext>
              </a:extLst>
            </p:cNvPr>
            <p:cNvSpPr/>
            <p:nvPr/>
          </p:nvSpPr>
          <p:spPr>
            <a:xfrm>
              <a:off x="725744" y="3099528"/>
              <a:ext cx="226898" cy="22689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íS1iḑé">
              <a:extLst>
                <a:ext uri="{FF2B5EF4-FFF2-40B4-BE49-F238E27FC236}">
                  <a16:creationId xmlns:a16="http://schemas.microsoft.com/office/drawing/2014/main" id="{E82D8283-42DC-4DA8-938B-02473C6D2BCE}"/>
                </a:ext>
              </a:extLst>
            </p:cNvPr>
            <p:cNvSpPr/>
            <p:nvPr/>
          </p:nvSpPr>
          <p:spPr>
            <a:xfrm>
              <a:off x="3093853" y="3099528"/>
              <a:ext cx="226898" cy="22689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ïṡ1îdè">
              <a:extLst>
                <a:ext uri="{FF2B5EF4-FFF2-40B4-BE49-F238E27FC236}">
                  <a16:creationId xmlns:a16="http://schemas.microsoft.com/office/drawing/2014/main" id="{D651DBFF-E4D6-4FD1-AF4A-4887D4336248}"/>
                </a:ext>
              </a:extLst>
            </p:cNvPr>
            <p:cNvSpPr/>
            <p:nvPr/>
          </p:nvSpPr>
          <p:spPr>
            <a:xfrm>
              <a:off x="4453377" y="3099528"/>
              <a:ext cx="226898" cy="226898"/>
            </a:xfrm>
            <a:prstGeom prst="round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îśļîḓe">
              <a:extLst>
                <a:ext uri="{FF2B5EF4-FFF2-40B4-BE49-F238E27FC236}">
                  <a16:creationId xmlns:a16="http://schemas.microsoft.com/office/drawing/2014/main" id="{73277A13-F384-4BF2-9CD5-69C616512764}"/>
                </a:ext>
              </a:extLst>
            </p:cNvPr>
            <p:cNvSpPr/>
            <p:nvPr/>
          </p:nvSpPr>
          <p:spPr>
            <a:xfrm>
              <a:off x="5719299" y="3106996"/>
              <a:ext cx="226898" cy="22689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îṧľïḍé">
              <a:extLst>
                <a:ext uri="{FF2B5EF4-FFF2-40B4-BE49-F238E27FC236}">
                  <a16:creationId xmlns:a16="http://schemas.microsoft.com/office/drawing/2014/main" id="{0E133719-3831-4833-B65B-43D035C2E0F5}"/>
                </a:ext>
              </a:extLst>
            </p:cNvPr>
            <p:cNvSpPr/>
            <p:nvPr/>
          </p:nvSpPr>
          <p:spPr>
            <a:xfrm>
              <a:off x="7117579" y="3099528"/>
              <a:ext cx="226898" cy="22689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î$liḓê">
              <a:extLst>
                <a:ext uri="{FF2B5EF4-FFF2-40B4-BE49-F238E27FC236}">
                  <a16:creationId xmlns:a16="http://schemas.microsoft.com/office/drawing/2014/main" id="{86EA4EE4-FB5A-457C-B7D8-1046474A2F48}"/>
                </a:ext>
              </a:extLst>
            </p:cNvPr>
            <p:cNvSpPr/>
            <p:nvPr/>
          </p:nvSpPr>
          <p:spPr>
            <a:xfrm>
              <a:off x="9125956" y="3099528"/>
              <a:ext cx="226898" cy="22689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í$ļíḋé">
              <a:extLst>
                <a:ext uri="{FF2B5EF4-FFF2-40B4-BE49-F238E27FC236}">
                  <a16:creationId xmlns:a16="http://schemas.microsoft.com/office/drawing/2014/main" id="{A0F52F15-814F-46FB-8CFA-A43DEE644561}"/>
                </a:ext>
              </a:extLst>
            </p:cNvPr>
            <p:cNvSpPr/>
            <p:nvPr/>
          </p:nvSpPr>
          <p:spPr>
            <a:xfrm>
              <a:off x="11079497" y="3099528"/>
              <a:ext cx="226898" cy="22689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接连接符 11">
              <a:extLst>
                <a:ext uri="{FF2B5EF4-FFF2-40B4-BE49-F238E27FC236}">
                  <a16:creationId xmlns:a16="http://schemas.microsoft.com/office/drawing/2014/main" id="{1E2EA884-95D2-4FC3-B2F4-AA4963ED447A}"/>
                </a:ext>
              </a:extLst>
            </p:cNvPr>
            <p:cNvCxnSpPr/>
            <p:nvPr/>
          </p:nvCxnSpPr>
          <p:spPr>
            <a:xfrm flipH="1">
              <a:off x="847109" y="3326425"/>
              <a:ext cx="7916" cy="1699095"/>
            </a:xfrm>
            <a:prstGeom prst="line">
              <a:avLst/>
            </a:prstGeom>
            <a:ln w="3175">
              <a:solidFill>
                <a:srgbClr val="95A5A6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$ļîde">
              <a:extLst>
                <a:ext uri="{FF2B5EF4-FFF2-40B4-BE49-F238E27FC236}">
                  <a16:creationId xmlns:a16="http://schemas.microsoft.com/office/drawing/2014/main" id="{BB797D17-ECE3-49BA-8608-BB92A8E85EE6}"/>
                </a:ext>
              </a:extLst>
            </p:cNvPr>
            <p:cNvSpPr txBox="1"/>
            <p:nvPr/>
          </p:nvSpPr>
          <p:spPr>
            <a:xfrm>
              <a:off x="632171" y="5122417"/>
              <a:ext cx="3080167" cy="695724"/>
            </a:xfrm>
            <a:prstGeom prst="rect">
              <a:avLst/>
            </a:prstGeom>
            <a:solidFill>
              <a:srgbClr val="FFCC66"/>
            </a:solidFill>
          </p:spPr>
          <p:txBody>
            <a:bodyPr wrap="none">
              <a:noAutofit/>
            </a:bodyPr>
            <a:lstStyle/>
            <a:p>
              <a:r>
                <a:rPr lang="en-US" sz="1425" b="1" dirty="0">
                  <a:solidFill>
                    <a:srgbClr val="C1700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2003</a:t>
              </a:r>
            </a:p>
            <a:p>
              <a:r>
                <a:rPr lang="en-US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Launched its 1</a:t>
              </a:r>
              <a:r>
                <a:rPr lang="en-US" sz="750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ETF, </a:t>
              </a:r>
            </a:p>
            <a:p>
              <a:r>
                <a:rPr lang="en-US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Fidelity Nasdaq Composite Index (ONEQ) </a:t>
              </a:r>
            </a:p>
          </p:txBody>
        </p:sp>
        <p:cxnSp>
          <p:nvCxnSpPr>
            <p:cNvPr id="64" name="直接连接符 15">
              <a:extLst>
                <a:ext uri="{FF2B5EF4-FFF2-40B4-BE49-F238E27FC236}">
                  <a16:creationId xmlns:a16="http://schemas.microsoft.com/office/drawing/2014/main" id="{9AD9F468-0BED-40E2-8C55-9D869CB8B337}"/>
                </a:ext>
              </a:extLst>
            </p:cNvPr>
            <p:cNvCxnSpPr/>
            <p:nvPr/>
          </p:nvCxnSpPr>
          <p:spPr>
            <a:xfrm>
              <a:off x="3196235" y="2044190"/>
              <a:ext cx="7916" cy="1055338"/>
            </a:xfrm>
            <a:prstGeom prst="line">
              <a:avLst/>
            </a:prstGeom>
            <a:ln w="3175">
              <a:solidFill>
                <a:srgbClr val="95A5A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16">
              <a:extLst>
                <a:ext uri="{FF2B5EF4-FFF2-40B4-BE49-F238E27FC236}">
                  <a16:creationId xmlns:a16="http://schemas.microsoft.com/office/drawing/2014/main" id="{7A55363A-7547-44B6-97BC-A36A7ADEF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235" y="2044190"/>
              <a:ext cx="435015" cy="761"/>
            </a:xfrm>
            <a:prstGeom prst="line">
              <a:avLst/>
            </a:prstGeom>
            <a:ln>
              <a:solidFill>
                <a:srgbClr val="95A5A6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18">
              <a:extLst>
                <a:ext uri="{FF2B5EF4-FFF2-40B4-BE49-F238E27FC236}">
                  <a16:creationId xmlns:a16="http://schemas.microsoft.com/office/drawing/2014/main" id="{8A4CB7DC-A514-491B-8744-A24A0EAE7EFC}"/>
                </a:ext>
              </a:extLst>
            </p:cNvPr>
            <p:cNvCxnSpPr/>
            <p:nvPr/>
          </p:nvCxnSpPr>
          <p:spPr>
            <a:xfrm>
              <a:off x="4567146" y="3333894"/>
              <a:ext cx="7916" cy="363036"/>
            </a:xfrm>
            <a:prstGeom prst="line">
              <a:avLst/>
            </a:prstGeom>
            <a:ln w="3175">
              <a:solidFill>
                <a:srgbClr val="95A5A6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22">
              <a:extLst>
                <a:ext uri="{FF2B5EF4-FFF2-40B4-BE49-F238E27FC236}">
                  <a16:creationId xmlns:a16="http://schemas.microsoft.com/office/drawing/2014/main" id="{BC7238DC-B4DC-4703-A8CB-C62EA91079FE}"/>
                </a:ext>
              </a:extLst>
            </p:cNvPr>
            <p:cNvCxnSpPr/>
            <p:nvPr/>
          </p:nvCxnSpPr>
          <p:spPr>
            <a:xfrm flipH="1">
              <a:off x="7220911" y="3318957"/>
              <a:ext cx="7916" cy="1361387"/>
            </a:xfrm>
            <a:prstGeom prst="line">
              <a:avLst/>
            </a:prstGeom>
            <a:ln w="3175">
              <a:solidFill>
                <a:srgbClr val="95A5A6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27">
              <a:extLst>
                <a:ext uri="{FF2B5EF4-FFF2-40B4-BE49-F238E27FC236}">
                  <a16:creationId xmlns:a16="http://schemas.microsoft.com/office/drawing/2014/main" id="{0710A1CF-C40B-4EB8-B34A-86658560892E}"/>
                </a:ext>
              </a:extLst>
            </p:cNvPr>
            <p:cNvCxnSpPr/>
            <p:nvPr/>
          </p:nvCxnSpPr>
          <p:spPr>
            <a:xfrm>
              <a:off x="9225963" y="2725147"/>
              <a:ext cx="7916" cy="363036"/>
            </a:xfrm>
            <a:prstGeom prst="line">
              <a:avLst/>
            </a:prstGeom>
            <a:ln w="3175">
              <a:solidFill>
                <a:srgbClr val="95A5A6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i$ļîde">
            <a:extLst>
              <a:ext uri="{FF2B5EF4-FFF2-40B4-BE49-F238E27FC236}">
                <a16:creationId xmlns:a16="http://schemas.microsoft.com/office/drawing/2014/main" id="{E68CA926-1E7F-420A-AB06-D3058C89308D}"/>
              </a:ext>
            </a:extLst>
          </p:cNvPr>
          <p:cNvSpPr txBox="1"/>
          <p:nvPr/>
        </p:nvSpPr>
        <p:spPr>
          <a:xfrm>
            <a:off x="1600950" y="2909218"/>
            <a:ext cx="1864661" cy="787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pPr algn="r"/>
            <a:r>
              <a:rPr lang="en-US" sz="1425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  <a:p>
            <a:pPr algn="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Launched 3 active Fixed Income ETFs:</a:t>
            </a:r>
          </a:p>
          <a:p>
            <a:pPr algn="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Fidelity Total Bond (FBND) </a:t>
            </a:r>
          </a:p>
          <a:p>
            <a:pPr algn="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Fidelity Limited Term Bond (FLTB) </a:t>
            </a:r>
          </a:p>
          <a:p>
            <a:pPr algn="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Fidelity Corporate Bond (FCOR) </a:t>
            </a:r>
          </a:p>
        </p:txBody>
      </p:sp>
      <p:sp>
        <p:nvSpPr>
          <p:cNvPr id="83" name="i$ļîde">
            <a:extLst>
              <a:ext uri="{FF2B5EF4-FFF2-40B4-BE49-F238E27FC236}">
                <a16:creationId xmlns:a16="http://schemas.microsoft.com/office/drawing/2014/main" id="{8AF55592-49D0-4F51-BA6B-5E05FC99A0A2}"/>
              </a:ext>
            </a:extLst>
          </p:cNvPr>
          <p:cNvSpPr txBox="1"/>
          <p:nvPr/>
        </p:nvSpPr>
        <p:spPr>
          <a:xfrm>
            <a:off x="4235856" y="1772412"/>
            <a:ext cx="1745378" cy="507295"/>
          </a:xfrm>
          <a:prstGeom prst="rect">
            <a:avLst/>
          </a:prstGeom>
          <a:solidFill>
            <a:srgbClr val="FFCC66"/>
          </a:solidFill>
        </p:spPr>
        <p:txBody>
          <a:bodyPr wrap="none">
            <a:noAutofit/>
          </a:bodyPr>
          <a:lstStyle/>
          <a:p>
            <a:r>
              <a:rPr lang="en-US" sz="1425" b="1" dirty="0">
                <a:solidFill>
                  <a:srgbClr val="C170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Added Real Estate sector ETF 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to its sector ETF group</a:t>
            </a:r>
          </a:p>
        </p:txBody>
      </p:sp>
      <p:sp>
        <p:nvSpPr>
          <p:cNvPr id="84" name="i$ļîde">
            <a:extLst>
              <a:ext uri="{FF2B5EF4-FFF2-40B4-BE49-F238E27FC236}">
                <a16:creationId xmlns:a16="http://schemas.microsoft.com/office/drawing/2014/main" id="{6F93BCA0-0FC7-4312-8682-08D1FD511783}"/>
              </a:ext>
            </a:extLst>
          </p:cNvPr>
          <p:cNvSpPr txBox="1"/>
          <p:nvPr/>
        </p:nvSpPr>
        <p:spPr>
          <a:xfrm>
            <a:off x="5039999" y="3650535"/>
            <a:ext cx="2096441" cy="657469"/>
          </a:xfrm>
          <a:prstGeom prst="rect">
            <a:avLst/>
          </a:prstGeom>
          <a:solidFill>
            <a:srgbClr val="FFCC66"/>
          </a:solidFill>
        </p:spPr>
        <p:txBody>
          <a:bodyPr wrap="none">
            <a:noAutofit/>
          </a:bodyPr>
          <a:lstStyle/>
          <a:p>
            <a:r>
              <a:rPr lang="en-US" sz="1425" b="1" dirty="0">
                <a:solidFill>
                  <a:srgbClr val="C170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Launched 6 smart beta ETFs 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Reduced expenses on 27 equity and 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bond index funds &amp; ETFs </a:t>
            </a:r>
          </a:p>
        </p:txBody>
      </p:sp>
      <p:sp>
        <p:nvSpPr>
          <p:cNvPr id="86" name="i$ļîde">
            <a:extLst>
              <a:ext uri="{FF2B5EF4-FFF2-40B4-BE49-F238E27FC236}">
                <a16:creationId xmlns:a16="http://schemas.microsoft.com/office/drawing/2014/main" id="{5A40886E-F7C5-43A7-B00F-FDD37BA5257B}"/>
              </a:ext>
            </a:extLst>
          </p:cNvPr>
          <p:cNvSpPr txBox="1"/>
          <p:nvPr/>
        </p:nvSpPr>
        <p:spPr>
          <a:xfrm>
            <a:off x="6368284" y="1452478"/>
            <a:ext cx="1780975" cy="625301"/>
          </a:xfrm>
          <a:prstGeom prst="rect">
            <a:avLst/>
          </a:prstGeom>
          <a:solidFill>
            <a:srgbClr val="FFCC66"/>
          </a:solidFill>
        </p:spPr>
        <p:txBody>
          <a:bodyPr wrap="none">
            <a:noAutofit/>
          </a:bodyPr>
          <a:lstStyle/>
          <a:p>
            <a:r>
              <a:rPr lang="en-US" sz="1425" b="1" dirty="0">
                <a:solidFill>
                  <a:srgbClr val="C170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Launched international factor ETFs 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with exposure to developed and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emerging markets </a:t>
            </a:r>
          </a:p>
        </p:txBody>
      </p:sp>
      <p:sp>
        <p:nvSpPr>
          <p:cNvPr id="87" name="i$ļîde">
            <a:extLst>
              <a:ext uri="{FF2B5EF4-FFF2-40B4-BE49-F238E27FC236}">
                <a16:creationId xmlns:a16="http://schemas.microsoft.com/office/drawing/2014/main" id="{382CA54F-92D7-410F-9993-8F2994BA876E}"/>
              </a:ext>
            </a:extLst>
          </p:cNvPr>
          <p:cNvSpPr txBox="1"/>
          <p:nvPr/>
        </p:nvSpPr>
        <p:spPr>
          <a:xfrm>
            <a:off x="6302341" y="2861563"/>
            <a:ext cx="1578692" cy="7038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noAutofit/>
          </a:bodyPr>
          <a:lstStyle/>
          <a:p>
            <a:pPr algn="r"/>
            <a:r>
              <a:rPr lang="en-US" sz="1425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algn="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Launched </a:t>
            </a:r>
            <a:r>
              <a:rPr lang="en-US" sz="7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equity ETFs </a:t>
            </a:r>
          </a:p>
          <a:p>
            <a:pPr algn="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with potential to outperform in </a:t>
            </a:r>
          </a:p>
          <a:p>
            <a:pPr algn="r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a large cap equity ETF </a:t>
            </a:r>
          </a:p>
        </p:txBody>
      </p:sp>
      <p:sp>
        <p:nvSpPr>
          <p:cNvPr id="88" name="i$ļîde">
            <a:extLst>
              <a:ext uri="{FF2B5EF4-FFF2-40B4-BE49-F238E27FC236}">
                <a16:creationId xmlns:a16="http://schemas.microsoft.com/office/drawing/2014/main" id="{37AFCD3A-A9ED-4AFA-B7E4-5F6DD6E6A3F9}"/>
              </a:ext>
            </a:extLst>
          </p:cNvPr>
          <p:cNvSpPr txBox="1"/>
          <p:nvPr/>
        </p:nvSpPr>
        <p:spPr>
          <a:xfrm>
            <a:off x="2754369" y="1144570"/>
            <a:ext cx="3226865" cy="519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en-US" sz="1425" b="1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Expanded its partnership with BlackRock </a:t>
            </a:r>
          </a:p>
          <a:p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Launched 10 domestic sector ETFs sub-advised by BlackRock </a:t>
            </a:r>
          </a:p>
        </p:txBody>
      </p:sp>
      <p:cxnSp>
        <p:nvCxnSpPr>
          <p:cNvPr id="89" name="直接连接符 27">
            <a:extLst>
              <a:ext uri="{FF2B5EF4-FFF2-40B4-BE49-F238E27FC236}">
                <a16:creationId xmlns:a16="http://schemas.microsoft.com/office/drawing/2014/main" id="{151753CC-DAD4-4105-99B4-BE2B7B02EB1C}"/>
              </a:ext>
            </a:extLst>
          </p:cNvPr>
          <p:cNvCxnSpPr/>
          <p:nvPr/>
        </p:nvCxnSpPr>
        <p:spPr>
          <a:xfrm>
            <a:off x="4183147" y="2132868"/>
            <a:ext cx="5252" cy="272277"/>
          </a:xfrm>
          <a:prstGeom prst="line">
            <a:avLst/>
          </a:prstGeom>
          <a:ln w="3175">
            <a:solidFill>
              <a:srgbClr val="95A5A6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18">
            <a:extLst>
              <a:ext uri="{FF2B5EF4-FFF2-40B4-BE49-F238E27FC236}">
                <a16:creationId xmlns:a16="http://schemas.microsoft.com/office/drawing/2014/main" id="{00BA3302-8CDF-49A0-B62A-44C39FE979AC}"/>
              </a:ext>
            </a:extLst>
          </p:cNvPr>
          <p:cNvCxnSpPr/>
          <p:nvPr/>
        </p:nvCxnSpPr>
        <p:spPr>
          <a:xfrm>
            <a:off x="7743447" y="2549967"/>
            <a:ext cx="5252" cy="272277"/>
          </a:xfrm>
          <a:prstGeom prst="line">
            <a:avLst/>
          </a:prstGeom>
          <a:ln w="3175">
            <a:solidFill>
              <a:srgbClr val="95A5A6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AFB319-FA25-47AE-8827-EA424ECD9B02}"/>
              </a:ext>
            </a:extLst>
          </p:cNvPr>
          <p:cNvSpPr txBox="1"/>
          <p:nvPr/>
        </p:nvSpPr>
        <p:spPr>
          <a:xfrm>
            <a:off x="641676" y="4576326"/>
            <a:ext cx="614179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Source: “Fidelity: Embracing ETFs.” </a:t>
            </a:r>
            <a:r>
              <a:rPr lang="en-US" sz="750" dirty="0" err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Rujing</a:t>
            </a:r>
            <a:r>
              <a:rPr lang="en-US" sz="7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Meng, </a:t>
            </a:r>
            <a:r>
              <a:rPr lang="en-US" sz="750" dirty="0" err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Jiayun</a:t>
            </a:r>
            <a:r>
              <a:rPr lang="en-US" sz="7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Qian. </a:t>
            </a:r>
            <a:r>
              <a:rPr lang="en-US" altLang="en-US" sz="7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Asia Case Research Centre, The University of Hong Kong. (2019)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77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7">
            <a:extLst>
              <a:ext uri="{FF2B5EF4-FFF2-40B4-BE49-F238E27FC236}">
                <a16:creationId xmlns:a16="http://schemas.microsoft.com/office/drawing/2014/main" id="{A9453721-7B52-4DCD-8DEA-DA47ED80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2581"/>
              </p:ext>
            </p:extLst>
          </p:nvPr>
        </p:nvGraphicFramePr>
        <p:xfrm>
          <a:off x="533400" y="1562066"/>
          <a:ext cx="7924802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346">
                  <a:extLst>
                    <a:ext uri="{9D8B030D-6E8A-4147-A177-3AD203B41FA5}">
                      <a16:colId xmlns:a16="http://schemas.microsoft.com/office/drawing/2014/main" val="585764358"/>
                    </a:ext>
                  </a:extLst>
                </a:gridCol>
                <a:gridCol w="1359364">
                  <a:extLst>
                    <a:ext uri="{9D8B030D-6E8A-4147-A177-3AD203B41FA5}">
                      <a16:colId xmlns:a16="http://schemas.microsoft.com/office/drawing/2014/main" val="2206239322"/>
                    </a:ext>
                  </a:extLst>
                </a:gridCol>
                <a:gridCol w="1359364">
                  <a:extLst>
                    <a:ext uri="{9D8B030D-6E8A-4147-A177-3AD203B41FA5}">
                      <a16:colId xmlns:a16="http://schemas.microsoft.com/office/drawing/2014/main" val="3995827739"/>
                    </a:ext>
                  </a:extLst>
                </a:gridCol>
                <a:gridCol w="1359364">
                  <a:extLst>
                    <a:ext uri="{9D8B030D-6E8A-4147-A177-3AD203B41FA5}">
                      <a16:colId xmlns:a16="http://schemas.microsoft.com/office/drawing/2014/main" val="3058500090"/>
                    </a:ext>
                  </a:extLst>
                </a:gridCol>
                <a:gridCol w="1359364">
                  <a:extLst>
                    <a:ext uri="{9D8B030D-6E8A-4147-A177-3AD203B41FA5}">
                      <a16:colId xmlns:a16="http://schemas.microsoft.com/office/drawing/2014/main" val="2522786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week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week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week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week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Brainstorm research topic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Data mining and processing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6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Sentiment analysis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9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Extract key product features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3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Preliminary result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0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Further application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91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Final report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18140"/>
                  </a:ext>
                </a:extLst>
              </a:tr>
            </a:tbl>
          </a:graphicData>
        </a:graphic>
      </p:graphicFrame>
      <p:sp>
        <p:nvSpPr>
          <p:cNvPr id="3" name="object 8">
            <a:extLst>
              <a:ext uri="{FF2B5EF4-FFF2-40B4-BE49-F238E27FC236}">
                <a16:creationId xmlns:a16="http://schemas.microsoft.com/office/drawing/2014/main" id="{55E9FD2E-BB04-4199-96AA-C3A5E6CB1918}"/>
              </a:ext>
            </a:extLst>
          </p:cNvPr>
          <p:cNvSpPr txBox="1">
            <a:spLocks/>
          </p:cNvSpPr>
          <p:nvPr/>
        </p:nvSpPr>
        <p:spPr>
          <a:xfrm>
            <a:off x="212161" y="232330"/>
            <a:ext cx="496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5" dirty="0">
                <a:solidFill>
                  <a:sysClr val="windowText" lastClr="000000"/>
                </a:solidFill>
              </a:rPr>
              <a:t>Timeline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EEB031-CAD4-4DD6-B3EB-6327A8B5CA19}"/>
              </a:ext>
            </a:extLst>
          </p:cNvPr>
          <p:cNvSpPr/>
          <p:nvPr/>
        </p:nvSpPr>
        <p:spPr>
          <a:xfrm>
            <a:off x="3048000" y="2041525"/>
            <a:ext cx="1295399" cy="1434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AD4123-4A98-448E-9172-730AEE83042F}"/>
              </a:ext>
            </a:extLst>
          </p:cNvPr>
          <p:cNvSpPr/>
          <p:nvPr/>
        </p:nvSpPr>
        <p:spPr>
          <a:xfrm>
            <a:off x="4374661" y="2401798"/>
            <a:ext cx="2711939" cy="13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88EE0E-CFAB-4FFA-AF0B-C2081C6C1BE9}"/>
              </a:ext>
            </a:extLst>
          </p:cNvPr>
          <p:cNvSpPr/>
          <p:nvPr/>
        </p:nvSpPr>
        <p:spPr>
          <a:xfrm>
            <a:off x="4374661" y="2775017"/>
            <a:ext cx="4007339" cy="12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52D11B-4E6D-4E4F-B88B-E653E0055C1D}"/>
              </a:ext>
            </a:extLst>
          </p:cNvPr>
          <p:cNvSpPr/>
          <p:nvPr/>
        </p:nvSpPr>
        <p:spPr>
          <a:xfrm>
            <a:off x="4701929" y="3272480"/>
            <a:ext cx="1676401" cy="14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7CB6AE-38E3-4837-8ED0-28D441827747}"/>
              </a:ext>
            </a:extLst>
          </p:cNvPr>
          <p:cNvSpPr/>
          <p:nvPr/>
        </p:nvSpPr>
        <p:spPr>
          <a:xfrm>
            <a:off x="4800600" y="3771219"/>
            <a:ext cx="1676401" cy="14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AD6CCF-31C6-4C19-9D98-1D91F62BA21A}"/>
              </a:ext>
            </a:extLst>
          </p:cNvPr>
          <p:cNvSpPr/>
          <p:nvPr/>
        </p:nvSpPr>
        <p:spPr>
          <a:xfrm>
            <a:off x="4733053" y="4117954"/>
            <a:ext cx="3389278" cy="16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2857A1-153B-4809-AD47-DEE86BDBFF55}"/>
              </a:ext>
            </a:extLst>
          </p:cNvPr>
          <p:cNvSpPr/>
          <p:nvPr/>
        </p:nvSpPr>
        <p:spPr>
          <a:xfrm>
            <a:off x="5029200" y="4544975"/>
            <a:ext cx="1676401" cy="14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2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707" y="22570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2921" y="2754817"/>
            <a:ext cx="661815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180" dirty="0">
                <a:solidFill>
                  <a:srgbClr val="FFFFFF"/>
                </a:solidFill>
                <a:latin typeface="Calibri"/>
                <a:cs typeface="Calibri"/>
              </a:rPr>
              <a:t>An elite boutique quantitative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lang="en-US" sz="1600" spc="60" dirty="0">
                <a:solidFill>
                  <a:srgbClr val="FFFFFF"/>
                </a:solidFill>
                <a:latin typeface="Calibri"/>
                <a:cs typeface="Calibri"/>
              </a:rPr>
              <a:t>-driven 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firm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600" spc="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discover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investment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opportunities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600" spc="30" dirty="0">
                <a:solidFill>
                  <a:srgbClr val="FFFFFF"/>
                </a:solidFill>
                <a:latin typeface="Calibri"/>
                <a:cs typeface="Calibri"/>
              </a:rPr>
              <a:t>hiding behind market factors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71057" y="1742394"/>
            <a:ext cx="18370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FFFFFF"/>
                </a:solidFill>
              </a:rPr>
              <a:t>XDM</a:t>
            </a:r>
            <a:endParaRPr sz="2800" dirty="0"/>
          </a:p>
        </p:txBody>
      </p:sp>
      <p:sp>
        <p:nvSpPr>
          <p:cNvPr id="10" name="object 10"/>
          <p:cNvSpPr txBox="1"/>
          <p:nvPr/>
        </p:nvSpPr>
        <p:spPr>
          <a:xfrm>
            <a:off x="1371601" y="4112394"/>
            <a:ext cx="640079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2729">
              <a:lnSpc>
                <a:spcPct val="100000"/>
              </a:lnSpc>
              <a:spcBef>
                <a:spcPts val="105"/>
              </a:spcBef>
            </a:pPr>
            <a:r>
              <a:rPr lang="en-US" sz="1600" spc="105" dirty="0">
                <a:solidFill>
                  <a:srgbClr val="FFFFFF"/>
                </a:solidFill>
                <a:latin typeface="Calibri"/>
                <a:cs typeface="Calibri"/>
              </a:rPr>
              <a:t>Ko Ho Wei    Wang </a:t>
            </a:r>
            <a:r>
              <a:rPr lang="en-US" sz="1600" spc="105" dirty="0" err="1">
                <a:solidFill>
                  <a:srgbClr val="FFFFFF"/>
                </a:solidFill>
                <a:latin typeface="Calibri"/>
                <a:cs typeface="Calibri"/>
              </a:rPr>
              <a:t>Shurong</a:t>
            </a:r>
            <a:r>
              <a:rPr lang="en-US" sz="1600" spc="105" dirty="0">
                <a:solidFill>
                  <a:srgbClr val="FFFFFF"/>
                </a:solidFill>
                <a:latin typeface="Calibri"/>
                <a:cs typeface="Calibri"/>
              </a:rPr>
              <a:t>    Zeng </a:t>
            </a:r>
            <a:r>
              <a:rPr lang="en-US" sz="1600" spc="105" dirty="0" err="1">
                <a:solidFill>
                  <a:srgbClr val="FFFFFF"/>
                </a:solidFill>
                <a:latin typeface="Calibri"/>
                <a:cs typeface="Calibri"/>
              </a:rPr>
              <a:t>Yifeng</a:t>
            </a:r>
            <a:r>
              <a:rPr lang="en-US" sz="1600" spc="105" dirty="0">
                <a:solidFill>
                  <a:srgbClr val="FFFFFF"/>
                </a:solidFill>
                <a:latin typeface="Calibri"/>
                <a:cs typeface="Calibri"/>
              </a:rPr>
              <a:t>    Sun Yi    Lyu Zongyu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9BD150-17F7-4ABB-9911-E2CEA08BE9C3}"/>
              </a:ext>
            </a:extLst>
          </p:cNvPr>
          <p:cNvSpPr txBox="1"/>
          <p:nvPr/>
        </p:nvSpPr>
        <p:spPr>
          <a:xfrm>
            <a:off x="2438400" y="2278762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spc="18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lang="en-US" altLang="zh-CN" spc="18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lang="en-US" altLang="zh-CN" sz="1800" spc="180" dirty="0">
                <a:solidFill>
                  <a:srgbClr val="FFFFFF"/>
                </a:solidFill>
                <a:latin typeface="Calibri"/>
                <a:cs typeface="Calibri"/>
              </a:rPr>
              <a:t>actor Determine Manager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42669"/>
            <a:ext cx="2652960" cy="50783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lang="en-US" sz="3200" spc="-95" dirty="0"/>
              <a:t>RoadMap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2112264" y="0"/>
            <a:ext cx="579120" cy="4368800"/>
          </a:xfrm>
          <a:custGeom>
            <a:avLst/>
            <a:gdLst/>
            <a:ahLst/>
            <a:cxnLst/>
            <a:rect l="l" t="t" r="r" b="b"/>
            <a:pathLst>
              <a:path w="579119" h="4368800">
                <a:moveTo>
                  <a:pt x="579119" y="0"/>
                </a:moveTo>
                <a:lnTo>
                  <a:pt x="0" y="0"/>
                </a:lnTo>
                <a:lnTo>
                  <a:pt x="0" y="4368342"/>
                </a:lnTo>
                <a:lnTo>
                  <a:pt x="579119" y="4368342"/>
                </a:lnTo>
                <a:lnTo>
                  <a:pt x="579119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063495"/>
            <a:ext cx="1262380" cy="3081655"/>
            <a:chOff x="0" y="2063495"/>
            <a:chExt cx="1262380" cy="3081655"/>
          </a:xfrm>
        </p:grpSpPr>
        <p:sp>
          <p:nvSpPr>
            <p:cNvPr id="5" name="object 5"/>
            <p:cNvSpPr/>
            <p:nvPr/>
          </p:nvSpPr>
          <p:spPr>
            <a:xfrm>
              <a:off x="0" y="3160775"/>
              <a:ext cx="1262380" cy="1984375"/>
            </a:xfrm>
            <a:custGeom>
              <a:avLst/>
              <a:gdLst/>
              <a:ahLst/>
              <a:cxnLst/>
              <a:rect l="l" t="t" r="r" b="b"/>
              <a:pathLst>
                <a:path w="1262380" h="1984375">
                  <a:moveTo>
                    <a:pt x="0" y="0"/>
                  </a:moveTo>
                  <a:lnTo>
                    <a:pt x="0" y="1984248"/>
                  </a:lnTo>
                  <a:lnTo>
                    <a:pt x="1261872" y="1984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42615"/>
              <a:ext cx="1262380" cy="2502535"/>
            </a:xfrm>
            <a:custGeom>
              <a:avLst/>
              <a:gdLst/>
              <a:ahLst/>
              <a:cxnLst/>
              <a:rect l="l" t="t" r="r" b="b"/>
              <a:pathLst>
                <a:path w="1262380" h="2502535">
                  <a:moveTo>
                    <a:pt x="0" y="0"/>
                  </a:moveTo>
                  <a:lnTo>
                    <a:pt x="0" y="2502408"/>
                  </a:lnTo>
                  <a:lnTo>
                    <a:pt x="1261872" y="25024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E9B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63495"/>
              <a:ext cx="1257300" cy="3081655"/>
            </a:xfrm>
            <a:custGeom>
              <a:avLst/>
              <a:gdLst/>
              <a:ahLst/>
              <a:cxnLst/>
              <a:rect l="l" t="t" r="r" b="b"/>
              <a:pathLst>
                <a:path w="1257300" h="3081654">
                  <a:moveTo>
                    <a:pt x="0" y="0"/>
                  </a:moveTo>
                  <a:lnTo>
                    <a:pt x="0" y="3081528"/>
                  </a:lnTo>
                  <a:lnTo>
                    <a:pt x="1256893" y="3081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E9B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12264" y="4517135"/>
            <a:ext cx="579120" cy="628015"/>
          </a:xfrm>
          <a:custGeom>
            <a:avLst/>
            <a:gdLst/>
            <a:ahLst/>
            <a:cxnLst/>
            <a:rect l="l" t="t" r="r" b="b"/>
            <a:pathLst>
              <a:path w="579119" h="628014">
                <a:moveTo>
                  <a:pt x="579119" y="0"/>
                </a:moveTo>
                <a:lnTo>
                  <a:pt x="0" y="0"/>
                </a:lnTo>
                <a:lnTo>
                  <a:pt x="0" y="627888"/>
                </a:lnTo>
                <a:lnTo>
                  <a:pt x="579119" y="627888"/>
                </a:lnTo>
                <a:lnTo>
                  <a:pt x="579119" y="0"/>
                </a:lnTo>
                <a:close/>
              </a:path>
            </a:pathLst>
          </a:custGeom>
          <a:solidFill>
            <a:srgbClr val="F1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C96DEEB0-9D8E-4BBB-BFD3-26E92C66FFF6}"/>
              </a:ext>
            </a:extLst>
          </p:cNvPr>
          <p:cNvSpPr/>
          <p:nvPr/>
        </p:nvSpPr>
        <p:spPr>
          <a:xfrm>
            <a:off x="3085149" y="2422525"/>
            <a:ext cx="5830251" cy="227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0B53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What is our research approach?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2191C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Why we choose XRP? 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0B53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The goal we would like to achieve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2191C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The importance of the goal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0B53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The sub-tasks we have done </a:t>
            </a:r>
          </a:p>
          <a:p>
            <a:pPr algn="ctr">
              <a:lnSpc>
                <a:spcPct val="120000"/>
              </a:lnSpc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000" b="1" dirty="0">
                <a:solidFill>
                  <a:srgbClr val="2191C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What is our next step?</a:t>
            </a:r>
            <a:endParaRPr lang="zh-CN" altLang="en-US" sz="2000" b="1" dirty="0">
              <a:solidFill>
                <a:srgbClr val="2191C9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Picture 2" descr="Icon&#10;&#10;Description automatically generated">
            <a:extLst>
              <a:ext uri="{FF2B5EF4-FFF2-40B4-BE49-F238E27FC236}">
                <a16:creationId xmlns:a16="http://schemas.microsoft.com/office/drawing/2014/main" id="{B8130DF2-154A-4C41-B756-54C849A0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83134"/>
            <a:ext cx="1826899" cy="18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8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707" y="22570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68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12338" y="1742394"/>
            <a:ext cx="37193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35" dirty="0">
                <a:solidFill>
                  <a:srgbClr val="FFFFFF"/>
                </a:solidFill>
              </a:rPr>
              <a:t>Sentiment Analysis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485900" y="2465214"/>
            <a:ext cx="6172200" cy="10368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1484" marR="15875" indent="-42418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45" dirty="0">
                <a:solidFill>
                  <a:srgbClr val="FFFFFF"/>
                </a:solidFill>
                <a:latin typeface="Calibri"/>
                <a:cs typeface="Calibri"/>
              </a:rPr>
              <a:t>Sentiment analysis, also known as opinion mining, refers to the use</a:t>
            </a:r>
          </a:p>
          <a:p>
            <a:pPr marL="451484" marR="15875" indent="-42418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45" dirty="0">
                <a:solidFill>
                  <a:srgbClr val="FFFFFF"/>
                </a:solidFill>
                <a:latin typeface="Calibri"/>
                <a:cs typeface="Calibri"/>
              </a:rPr>
              <a:t> of NLP, text analysis to extract and identify subjective</a:t>
            </a:r>
          </a:p>
          <a:p>
            <a:pPr marL="451484" marR="15875" indent="-42418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45" dirty="0">
                <a:solidFill>
                  <a:srgbClr val="FFFFFF"/>
                </a:solidFill>
                <a:latin typeface="Calibri"/>
                <a:cs typeface="Calibri"/>
              </a:rPr>
              <a:t> information in source materials, in particular to predicting the</a:t>
            </a:r>
          </a:p>
          <a:p>
            <a:pPr marL="451484" marR="15875" indent="-42418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45" dirty="0">
                <a:solidFill>
                  <a:srgbClr val="FFFFFF"/>
                </a:solidFill>
                <a:latin typeface="Calibri"/>
                <a:cs typeface="Calibri"/>
              </a:rPr>
              <a:t> behavior and possible trend of stock markets</a:t>
            </a:r>
            <a:endParaRPr lang="en-US" sz="16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292D84-7812-4E73-82AB-9569AAB9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9"/>
            <a:ext cx="9175262" cy="51446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1DE0B1-E43C-4EAE-831F-6DEF29F7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38" y="0"/>
            <a:ext cx="9194800" cy="514460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B404F37-EA4B-4C86-A6C3-154C11F963A4}"/>
              </a:ext>
            </a:extLst>
          </p:cNvPr>
          <p:cNvSpPr txBox="1"/>
          <p:nvPr/>
        </p:nvSpPr>
        <p:spPr>
          <a:xfrm>
            <a:off x="-723900" y="2655354"/>
            <a:ext cx="10591800" cy="1073537"/>
          </a:xfrm>
          <a:prstGeom prst="rect">
            <a:avLst/>
          </a:prstGeom>
        </p:spPr>
        <p:txBody>
          <a:bodyPr vert="horz" wrap="square" lIns="0" tIns="175044" rIns="0" bIns="0" rtlCol="0">
            <a:spAutoFit/>
          </a:bodyPr>
          <a:lstStyle/>
          <a:p>
            <a:pPr marL="16913" algn="ctr">
              <a:spcBef>
                <a:spcPts val="1378"/>
              </a:spcBef>
            </a:pPr>
            <a:r>
              <a:rPr lang="en-US" sz="3196" spc="-120" dirty="0">
                <a:solidFill>
                  <a:srgbClr val="FFFFFF"/>
                </a:solidFill>
                <a:latin typeface="Lucida Sans"/>
                <a:cs typeface="Lucida Sans"/>
              </a:rPr>
              <a:t>World Rank Fourth </a:t>
            </a:r>
            <a:r>
              <a:rPr lang="en-US" sz="3196" spc="-93" dirty="0">
                <a:solidFill>
                  <a:srgbClr val="FFFFFF"/>
                </a:solidFill>
                <a:latin typeface="Lucida Sans"/>
                <a:cs typeface="Lucida Sans"/>
              </a:rPr>
              <a:t>virtual currencies</a:t>
            </a:r>
          </a:p>
          <a:p>
            <a:pPr marL="16913" algn="ctr">
              <a:spcBef>
                <a:spcPts val="1378"/>
              </a:spcBef>
            </a:pPr>
            <a:r>
              <a:rPr lang="en-US" sz="1465" spc="120" dirty="0">
                <a:solidFill>
                  <a:srgbClr val="FFFFFF"/>
                </a:solidFill>
                <a:latin typeface="Calibri"/>
                <a:cs typeface="Calibri"/>
              </a:rPr>
              <a:t>Ranked by market cap, behind Bitcoin, Ethereum, and Tether</a:t>
            </a:r>
            <a:endParaRPr sz="1465" dirty="0">
              <a:latin typeface="Calibri"/>
              <a:cs typeface="Calibri"/>
            </a:endParaRPr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5D8C3872-EEE1-46B1-B843-B6EE593D1508}"/>
              </a:ext>
            </a:extLst>
          </p:cNvPr>
          <p:cNvGrpSpPr/>
          <p:nvPr/>
        </p:nvGrpSpPr>
        <p:grpSpPr>
          <a:xfrm>
            <a:off x="3398243" y="1656669"/>
            <a:ext cx="2347514" cy="1099985"/>
            <a:chOff x="3392423" y="1722119"/>
            <a:chExt cx="2359151" cy="826007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E718D53-3BE5-4832-97D3-3AF9A460929E}"/>
                </a:ext>
              </a:extLst>
            </p:cNvPr>
            <p:cNvSpPr/>
            <p:nvPr/>
          </p:nvSpPr>
          <p:spPr>
            <a:xfrm>
              <a:off x="3392423" y="1722119"/>
              <a:ext cx="2359151" cy="8260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397"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0FED29A-996D-4373-A0E3-07FFDE2CA5E5}"/>
                </a:ext>
              </a:extLst>
            </p:cNvPr>
            <p:cNvSpPr/>
            <p:nvPr/>
          </p:nvSpPr>
          <p:spPr>
            <a:xfrm>
              <a:off x="3493007" y="1798323"/>
              <a:ext cx="2158365" cy="673735"/>
            </a:xfrm>
            <a:custGeom>
              <a:avLst/>
              <a:gdLst/>
              <a:ahLst/>
              <a:cxnLst/>
              <a:rect l="l" t="t" r="r" b="b"/>
              <a:pathLst>
                <a:path w="2158365" h="673735">
                  <a:moveTo>
                    <a:pt x="1821891" y="0"/>
                  </a:moveTo>
                  <a:lnTo>
                    <a:pt x="336092" y="0"/>
                  </a:lnTo>
                  <a:lnTo>
                    <a:pt x="286426" y="3644"/>
                  </a:lnTo>
                  <a:lnTo>
                    <a:pt x="239023" y="14229"/>
                  </a:lnTo>
                  <a:lnTo>
                    <a:pt x="194402" y="31236"/>
                  </a:lnTo>
                  <a:lnTo>
                    <a:pt x="153084" y="54145"/>
                  </a:lnTo>
                  <a:lnTo>
                    <a:pt x="115589" y="82436"/>
                  </a:lnTo>
                  <a:lnTo>
                    <a:pt x="82436" y="115589"/>
                  </a:lnTo>
                  <a:lnTo>
                    <a:pt x="54145" y="153084"/>
                  </a:lnTo>
                  <a:lnTo>
                    <a:pt x="31236" y="194402"/>
                  </a:lnTo>
                  <a:lnTo>
                    <a:pt x="14229" y="239023"/>
                  </a:lnTo>
                  <a:lnTo>
                    <a:pt x="3644" y="286426"/>
                  </a:lnTo>
                  <a:lnTo>
                    <a:pt x="0" y="336092"/>
                  </a:lnTo>
                  <a:lnTo>
                    <a:pt x="3644" y="387169"/>
                  </a:lnTo>
                  <a:lnTo>
                    <a:pt x="14229" y="434573"/>
                  </a:lnTo>
                  <a:lnTo>
                    <a:pt x="31236" y="479194"/>
                  </a:lnTo>
                  <a:lnTo>
                    <a:pt x="54145" y="520514"/>
                  </a:lnTo>
                  <a:lnTo>
                    <a:pt x="82436" y="558011"/>
                  </a:lnTo>
                  <a:lnTo>
                    <a:pt x="115589" y="591166"/>
                  </a:lnTo>
                  <a:lnTo>
                    <a:pt x="153084" y="619458"/>
                  </a:lnTo>
                  <a:lnTo>
                    <a:pt x="194402" y="642369"/>
                  </a:lnTo>
                  <a:lnTo>
                    <a:pt x="239023" y="659377"/>
                  </a:lnTo>
                  <a:lnTo>
                    <a:pt x="286426" y="669963"/>
                  </a:lnTo>
                  <a:lnTo>
                    <a:pt x="336092" y="673608"/>
                  </a:lnTo>
                  <a:lnTo>
                    <a:pt x="1821891" y="673608"/>
                  </a:lnTo>
                  <a:lnTo>
                    <a:pt x="1871557" y="669963"/>
                  </a:lnTo>
                  <a:lnTo>
                    <a:pt x="1918960" y="659377"/>
                  </a:lnTo>
                  <a:lnTo>
                    <a:pt x="1963581" y="642369"/>
                  </a:lnTo>
                  <a:lnTo>
                    <a:pt x="2004899" y="619458"/>
                  </a:lnTo>
                  <a:lnTo>
                    <a:pt x="2042394" y="591166"/>
                  </a:lnTo>
                  <a:lnTo>
                    <a:pt x="2075547" y="558011"/>
                  </a:lnTo>
                  <a:lnTo>
                    <a:pt x="2103838" y="520514"/>
                  </a:lnTo>
                  <a:lnTo>
                    <a:pt x="2126747" y="479194"/>
                  </a:lnTo>
                  <a:lnTo>
                    <a:pt x="2143754" y="434573"/>
                  </a:lnTo>
                  <a:lnTo>
                    <a:pt x="2154339" y="387169"/>
                  </a:lnTo>
                  <a:lnTo>
                    <a:pt x="2157984" y="337502"/>
                  </a:lnTo>
                  <a:lnTo>
                    <a:pt x="2154339" y="286426"/>
                  </a:lnTo>
                  <a:lnTo>
                    <a:pt x="2143754" y="239023"/>
                  </a:lnTo>
                  <a:lnTo>
                    <a:pt x="2126747" y="194402"/>
                  </a:lnTo>
                  <a:lnTo>
                    <a:pt x="2103838" y="153084"/>
                  </a:lnTo>
                  <a:lnTo>
                    <a:pt x="2075547" y="115589"/>
                  </a:lnTo>
                  <a:lnTo>
                    <a:pt x="2042394" y="82436"/>
                  </a:lnTo>
                  <a:lnTo>
                    <a:pt x="2004899" y="54145"/>
                  </a:lnTo>
                  <a:lnTo>
                    <a:pt x="1963581" y="31236"/>
                  </a:lnTo>
                  <a:lnTo>
                    <a:pt x="1918960" y="14229"/>
                  </a:lnTo>
                  <a:lnTo>
                    <a:pt x="1871557" y="3644"/>
                  </a:lnTo>
                  <a:lnTo>
                    <a:pt x="1821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397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BB9CB545-D3D6-4C9C-84F6-469B21ACF611}"/>
              </a:ext>
            </a:extLst>
          </p:cNvPr>
          <p:cNvSpPr txBox="1"/>
          <p:nvPr/>
        </p:nvSpPr>
        <p:spPr>
          <a:xfrm>
            <a:off x="3150495" y="1867039"/>
            <a:ext cx="2874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XRP</a:t>
            </a:r>
            <a:endParaRPr lang="zh-CN" alt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61" y="232330"/>
            <a:ext cx="44360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5" dirty="0"/>
              <a:t>Research Target — XRP</a:t>
            </a: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0" y="1025731"/>
            <a:ext cx="9144000" cy="184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033859"/>
            <a:ext cx="9144000" cy="1841500"/>
          </a:xfrm>
          <a:custGeom>
            <a:avLst/>
            <a:gdLst/>
            <a:ahLst/>
            <a:cxnLst/>
            <a:rect l="l" t="t" r="r" b="b"/>
            <a:pathLst>
              <a:path w="9144000" h="1841500">
                <a:moveTo>
                  <a:pt x="9144000" y="0"/>
                </a:moveTo>
                <a:lnTo>
                  <a:pt x="0" y="0"/>
                </a:lnTo>
                <a:lnTo>
                  <a:pt x="0" y="1840992"/>
                </a:lnTo>
                <a:lnTo>
                  <a:pt x="9144000" y="1840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7572" y="2276935"/>
            <a:ext cx="1170940" cy="1170940"/>
          </a:xfrm>
          <a:custGeom>
            <a:avLst/>
            <a:gdLst/>
            <a:ahLst/>
            <a:cxnLst/>
            <a:rect l="l" t="t" r="r" b="b"/>
            <a:pathLst>
              <a:path w="1170939" h="1170939">
                <a:moveTo>
                  <a:pt x="585216" y="0"/>
                </a:moveTo>
                <a:lnTo>
                  <a:pt x="537219" y="1939"/>
                </a:lnTo>
                <a:lnTo>
                  <a:pt x="490291" y="7659"/>
                </a:lnTo>
                <a:lnTo>
                  <a:pt x="444582" y="17008"/>
                </a:lnTo>
                <a:lnTo>
                  <a:pt x="400243" y="29835"/>
                </a:lnTo>
                <a:lnTo>
                  <a:pt x="357425" y="45989"/>
                </a:lnTo>
                <a:lnTo>
                  <a:pt x="316277" y="65321"/>
                </a:lnTo>
                <a:lnTo>
                  <a:pt x="276950" y="87679"/>
                </a:lnTo>
                <a:lnTo>
                  <a:pt x="239596" y="112913"/>
                </a:lnTo>
                <a:lnTo>
                  <a:pt x="204365" y="140873"/>
                </a:lnTo>
                <a:lnTo>
                  <a:pt x="171407" y="171407"/>
                </a:lnTo>
                <a:lnTo>
                  <a:pt x="140873" y="204365"/>
                </a:lnTo>
                <a:lnTo>
                  <a:pt x="112913" y="239596"/>
                </a:lnTo>
                <a:lnTo>
                  <a:pt x="87679" y="276950"/>
                </a:lnTo>
                <a:lnTo>
                  <a:pt x="65321" y="316277"/>
                </a:lnTo>
                <a:lnTo>
                  <a:pt x="45989" y="357425"/>
                </a:lnTo>
                <a:lnTo>
                  <a:pt x="29835" y="400243"/>
                </a:lnTo>
                <a:lnTo>
                  <a:pt x="17008" y="444582"/>
                </a:lnTo>
                <a:lnTo>
                  <a:pt x="7659" y="490291"/>
                </a:lnTo>
                <a:lnTo>
                  <a:pt x="1939" y="537219"/>
                </a:lnTo>
                <a:lnTo>
                  <a:pt x="0" y="585215"/>
                </a:lnTo>
                <a:lnTo>
                  <a:pt x="1939" y="633212"/>
                </a:lnTo>
                <a:lnTo>
                  <a:pt x="7659" y="680140"/>
                </a:lnTo>
                <a:lnTo>
                  <a:pt x="17008" y="725849"/>
                </a:lnTo>
                <a:lnTo>
                  <a:pt x="29835" y="770188"/>
                </a:lnTo>
                <a:lnTo>
                  <a:pt x="45989" y="813006"/>
                </a:lnTo>
                <a:lnTo>
                  <a:pt x="65321" y="854154"/>
                </a:lnTo>
                <a:lnTo>
                  <a:pt x="87679" y="893481"/>
                </a:lnTo>
                <a:lnTo>
                  <a:pt x="112913" y="930835"/>
                </a:lnTo>
                <a:lnTo>
                  <a:pt x="140873" y="966066"/>
                </a:lnTo>
                <a:lnTo>
                  <a:pt x="171407" y="999024"/>
                </a:lnTo>
                <a:lnTo>
                  <a:pt x="204365" y="1029558"/>
                </a:lnTo>
                <a:lnTo>
                  <a:pt x="239596" y="1057518"/>
                </a:lnTo>
                <a:lnTo>
                  <a:pt x="276950" y="1082752"/>
                </a:lnTo>
                <a:lnTo>
                  <a:pt x="316277" y="1105110"/>
                </a:lnTo>
                <a:lnTo>
                  <a:pt x="357425" y="1124442"/>
                </a:lnTo>
                <a:lnTo>
                  <a:pt x="400243" y="1140596"/>
                </a:lnTo>
                <a:lnTo>
                  <a:pt x="444582" y="1153423"/>
                </a:lnTo>
                <a:lnTo>
                  <a:pt x="490291" y="1162772"/>
                </a:lnTo>
                <a:lnTo>
                  <a:pt x="537219" y="1168492"/>
                </a:lnTo>
                <a:lnTo>
                  <a:pt x="585216" y="1170431"/>
                </a:lnTo>
                <a:lnTo>
                  <a:pt x="633212" y="1168492"/>
                </a:lnTo>
                <a:lnTo>
                  <a:pt x="680140" y="1162772"/>
                </a:lnTo>
                <a:lnTo>
                  <a:pt x="725849" y="1153423"/>
                </a:lnTo>
                <a:lnTo>
                  <a:pt x="770188" y="1140596"/>
                </a:lnTo>
                <a:lnTo>
                  <a:pt x="813006" y="1124442"/>
                </a:lnTo>
                <a:lnTo>
                  <a:pt x="854154" y="1105110"/>
                </a:lnTo>
                <a:lnTo>
                  <a:pt x="893481" y="1082752"/>
                </a:lnTo>
                <a:lnTo>
                  <a:pt x="930835" y="1057518"/>
                </a:lnTo>
                <a:lnTo>
                  <a:pt x="966066" y="1029558"/>
                </a:lnTo>
                <a:lnTo>
                  <a:pt x="999024" y="999024"/>
                </a:lnTo>
                <a:lnTo>
                  <a:pt x="1029558" y="966066"/>
                </a:lnTo>
                <a:lnTo>
                  <a:pt x="1057518" y="930835"/>
                </a:lnTo>
                <a:lnTo>
                  <a:pt x="1082752" y="893481"/>
                </a:lnTo>
                <a:lnTo>
                  <a:pt x="1105110" y="854154"/>
                </a:lnTo>
                <a:lnTo>
                  <a:pt x="1124442" y="813006"/>
                </a:lnTo>
                <a:lnTo>
                  <a:pt x="1140596" y="770188"/>
                </a:lnTo>
                <a:lnTo>
                  <a:pt x="1153423" y="725849"/>
                </a:lnTo>
                <a:lnTo>
                  <a:pt x="1162772" y="680140"/>
                </a:lnTo>
                <a:lnTo>
                  <a:pt x="1168492" y="633212"/>
                </a:lnTo>
                <a:lnTo>
                  <a:pt x="1170432" y="585215"/>
                </a:lnTo>
                <a:lnTo>
                  <a:pt x="1168492" y="537219"/>
                </a:lnTo>
                <a:lnTo>
                  <a:pt x="1162772" y="490291"/>
                </a:lnTo>
                <a:lnTo>
                  <a:pt x="1153423" y="444582"/>
                </a:lnTo>
                <a:lnTo>
                  <a:pt x="1140596" y="400243"/>
                </a:lnTo>
                <a:lnTo>
                  <a:pt x="1124442" y="357425"/>
                </a:lnTo>
                <a:lnTo>
                  <a:pt x="1105110" y="316277"/>
                </a:lnTo>
                <a:lnTo>
                  <a:pt x="1082752" y="276950"/>
                </a:lnTo>
                <a:lnTo>
                  <a:pt x="1057518" y="239596"/>
                </a:lnTo>
                <a:lnTo>
                  <a:pt x="1029558" y="204365"/>
                </a:lnTo>
                <a:lnTo>
                  <a:pt x="999024" y="171407"/>
                </a:lnTo>
                <a:lnTo>
                  <a:pt x="966066" y="140873"/>
                </a:lnTo>
                <a:lnTo>
                  <a:pt x="930835" y="112913"/>
                </a:lnTo>
                <a:lnTo>
                  <a:pt x="893481" y="87679"/>
                </a:lnTo>
                <a:lnTo>
                  <a:pt x="854154" y="65321"/>
                </a:lnTo>
                <a:lnTo>
                  <a:pt x="813006" y="45989"/>
                </a:lnTo>
                <a:lnTo>
                  <a:pt x="770188" y="29835"/>
                </a:lnTo>
                <a:lnTo>
                  <a:pt x="725849" y="17008"/>
                </a:lnTo>
                <a:lnTo>
                  <a:pt x="680140" y="7659"/>
                </a:lnTo>
                <a:lnTo>
                  <a:pt x="633212" y="1939"/>
                </a:lnTo>
                <a:lnTo>
                  <a:pt x="585216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7572" y="2276935"/>
            <a:ext cx="1170940" cy="1170940"/>
          </a:xfrm>
          <a:custGeom>
            <a:avLst/>
            <a:gdLst/>
            <a:ahLst/>
            <a:cxnLst/>
            <a:rect l="l" t="t" r="r" b="b"/>
            <a:pathLst>
              <a:path w="1170939" h="1170939">
                <a:moveTo>
                  <a:pt x="0" y="585215"/>
                </a:moveTo>
                <a:lnTo>
                  <a:pt x="1939" y="537219"/>
                </a:lnTo>
                <a:lnTo>
                  <a:pt x="7659" y="490291"/>
                </a:lnTo>
                <a:lnTo>
                  <a:pt x="17008" y="444582"/>
                </a:lnTo>
                <a:lnTo>
                  <a:pt x="29835" y="400243"/>
                </a:lnTo>
                <a:lnTo>
                  <a:pt x="45989" y="357425"/>
                </a:lnTo>
                <a:lnTo>
                  <a:pt x="65321" y="316277"/>
                </a:lnTo>
                <a:lnTo>
                  <a:pt x="87679" y="276950"/>
                </a:lnTo>
                <a:lnTo>
                  <a:pt x="112913" y="239596"/>
                </a:lnTo>
                <a:lnTo>
                  <a:pt x="140873" y="204365"/>
                </a:lnTo>
                <a:lnTo>
                  <a:pt x="171407" y="171407"/>
                </a:lnTo>
                <a:lnTo>
                  <a:pt x="204365" y="140873"/>
                </a:lnTo>
                <a:lnTo>
                  <a:pt x="239596" y="112913"/>
                </a:lnTo>
                <a:lnTo>
                  <a:pt x="276950" y="87679"/>
                </a:lnTo>
                <a:lnTo>
                  <a:pt x="316277" y="65321"/>
                </a:lnTo>
                <a:lnTo>
                  <a:pt x="357425" y="45989"/>
                </a:lnTo>
                <a:lnTo>
                  <a:pt x="400243" y="29835"/>
                </a:lnTo>
                <a:lnTo>
                  <a:pt x="444582" y="17008"/>
                </a:lnTo>
                <a:lnTo>
                  <a:pt x="490291" y="7659"/>
                </a:lnTo>
                <a:lnTo>
                  <a:pt x="537219" y="1939"/>
                </a:lnTo>
                <a:lnTo>
                  <a:pt x="585216" y="0"/>
                </a:lnTo>
                <a:lnTo>
                  <a:pt x="633212" y="1939"/>
                </a:lnTo>
                <a:lnTo>
                  <a:pt x="680140" y="7659"/>
                </a:lnTo>
                <a:lnTo>
                  <a:pt x="725849" y="17008"/>
                </a:lnTo>
                <a:lnTo>
                  <a:pt x="770188" y="29835"/>
                </a:lnTo>
                <a:lnTo>
                  <a:pt x="813006" y="45989"/>
                </a:lnTo>
                <a:lnTo>
                  <a:pt x="854154" y="65321"/>
                </a:lnTo>
                <a:lnTo>
                  <a:pt x="893481" y="87679"/>
                </a:lnTo>
                <a:lnTo>
                  <a:pt x="930835" y="112913"/>
                </a:lnTo>
                <a:lnTo>
                  <a:pt x="966066" y="140873"/>
                </a:lnTo>
                <a:lnTo>
                  <a:pt x="999024" y="171407"/>
                </a:lnTo>
                <a:lnTo>
                  <a:pt x="1029558" y="204365"/>
                </a:lnTo>
                <a:lnTo>
                  <a:pt x="1057518" y="239596"/>
                </a:lnTo>
                <a:lnTo>
                  <a:pt x="1082752" y="276950"/>
                </a:lnTo>
                <a:lnTo>
                  <a:pt x="1105110" y="316277"/>
                </a:lnTo>
                <a:lnTo>
                  <a:pt x="1124442" y="357425"/>
                </a:lnTo>
                <a:lnTo>
                  <a:pt x="1140596" y="400243"/>
                </a:lnTo>
                <a:lnTo>
                  <a:pt x="1153423" y="444582"/>
                </a:lnTo>
                <a:lnTo>
                  <a:pt x="1162772" y="490291"/>
                </a:lnTo>
                <a:lnTo>
                  <a:pt x="1168492" y="537219"/>
                </a:lnTo>
                <a:lnTo>
                  <a:pt x="1170432" y="585215"/>
                </a:lnTo>
                <a:lnTo>
                  <a:pt x="1168492" y="633212"/>
                </a:lnTo>
                <a:lnTo>
                  <a:pt x="1162772" y="680140"/>
                </a:lnTo>
                <a:lnTo>
                  <a:pt x="1153423" y="725849"/>
                </a:lnTo>
                <a:lnTo>
                  <a:pt x="1140596" y="770188"/>
                </a:lnTo>
                <a:lnTo>
                  <a:pt x="1124442" y="813006"/>
                </a:lnTo>
                <a:lnTo>
                  <a:pt x="1105110" y="854154"/>
                </a:lnTo>
                <a:lnTo>
                  <a:pt x="1082752" y="893481"/>
                </a:lnTo>
                <a:lnTo>
                  <a:pt x="1057518" y="930835"/>
                </a:lnTo>
                <a:lnTo>
                  <a:pt x="1029558" y="966066"/>
                </a:lnTo>
                <a:lnTo>
                  <a:pt x="999024" y="999024"/>
                </a:lnTo>
                <a:lnTo>
                  <a:pt x="966066" y="1029558"/>
                </a:lnTo>
                <a:lnTo>
                  <a:pt x="930835" y="1057518"/>
                </a:lnTo>
                <a:lnTo>
                  <a:pt x="893481" y="1082752"/>
                </a:lnTo>
                <a:lnTo>
                  <a:pt x="854154" y="1105110"/>
                </a:lnTo>
                <a:lnTo>
                  <a:pt x="813006" y="1124442"/>
                </a:lnTo>
                <a:lnTo>
                  <a:pt x="770188" y="1140596"/>
                </a:lnTo>
                <a:lnTo>
                  <a:pt x="725849" y="1153423"/>
                </a:lnTo>
                <a:lnTo>
                  <a:pt x="680140" y="1162772"/>
                </a:lnTo>
                <a:lnTo>
                  <a:pt x="633212" y="1168492"/>
                </a:lnTo>
                <a:lnTo>
                  <a:pt x="585216" y="1170431"/>
                </a:lnTo>
                <a:lnTo>
                  <a:pt x="537219" y="1168492"/>
                </a:lnTo>
                <a:lnTo>
                  <a:pt x="490291" y="1162772"/>
                </a:lnTo>
                <a:lnTo>
                  <a:pt x="444582" y="1153423"/>
                </a:lnTo>
                <a:lnTo>
                  <a:pt x="400243" y="1140596"/>
                </a:lnTo>
                <a:lnTo>
                  <a:pt x="357425" y="1124442"/>
                </a:lnTo>
                <a:lnTo>
                  <a:pt x="316277" y="1105110"/>
                </a:lnTo>
                <a:lnTo>
                  <a:pt x="276950" y="1082752"/>
                </a:lnTo>
                <a:lnTo>
                  <a:pt x="239596" y="1057518"/>
                </a:lnTo>
                <a:lnTo>
                  <a:pt x="204365" y="1029558"/>
                </a:lnTo>
                <a:lnTo>
                  <a:pt x="171407" y="999024"/>
                </a:lnTo>
                <a:lnTo>
                  <a:pt x="140873" y="966066"/>
                </a:lnTo>
                <a:lnTo>
                  <a:pt x="112913" y="930835"/>
                </a:lnTo>
                <a:lnTo>
                  <a:pt x="87679" y="893481"/>
                </a:lnTo>
                <a:lnTo>
                  <a:pt x="65321" y="854154"/>
                </a:lnTo>
                <a:lnTo>
                  <a:pt x="45989" y="813006"/>
                </a:lnTo>
                <a:lnTo>
                  <a:pt x="29835" y="770188"/>
                </a:lnTo>
                <a:lnTo>
                  <a:pt x="17008" y="725849"/>
                </a:lnTo>
                <a:lnTo>
                  <a:pt x="7659" y="680140"/>
                </a:lnTo>
                <a:lnTo>
                  <a:pt x="1939" y="633212"/>
                </a:lnTo>
                <a:lnTo>
                  <a:pt x="0" y="585215"/>
                </a:lnTo>
                <a:close/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9523" y="2307416"/>
            <a:ext cx="1173480" cy="1170940"/>
          </a:xfrm>
          <a:custGeom>
            <a:avLst/>
            <a:gdLst/>
            <a:ahLst/>
            <a:cxnLst/>
            <a:rect l="l" t="t" r="r" b="b"/>
            <a:pathLst>
              <a:path w="1173479" h="1170939">
                <a:moveTo>
                  <a:pt x="586740" y="0"/>
                </a:moveTo>
                <a:lnTo>
                  <a:pt x="538617" y="1939"/>
                </a:lnTo>
                <a:lnTo>
                  <a:pt x="491566" y="7659"/>
                </a:lnTo>
                <a:lnTo>
                  <a:pt x="445737" y="17008"/>
                </a:lnTo>
                <a:lnTo>
                  <a:pt x="401282" y="29835"/>
                </a:lnTo>
                <a:lnTo>
                  <a:pt x="358351" y="45989"/>
                </a:lnTo>
                <a:lnTo>
                  <a:pt x="317096" y="65321"/>
                </a:lnTo>
                <a:lnTo>
                  <a:pt x="277667" y="87679"/>
                </a:lnTo>
                <a:lnTo>
                  <a:pt x="240216" y="112913"/>
                </a:lnTo>
                <a:lnTo>
                  <a:pt x="204893" y="140873"/>
                </a:lnTo>
                <a:lnTo>
                  <a:pt x="171850" y="171407"/>
                </a:lnTo>
                <a:lnTo>
                  <a:pt x="141236" y="204365"/>
                </a:lnTo>
                <a:lnTo>
                  <a:pt x="113205" y="239596"/>
                </a:lnTo>
                <a:lnTo>
                  <a:pt x="87905" y="276950"/>
                </a:lnTo>
                <a:lnTo>
                  <a:pt x="65489" y="316277"/>
                </a:lnTo>
                <a:lnTo>
                  <a:pt x="46108" y="357425"/>
                </a:lnTo>
                <a:lnTo>
                  <a:pt x="29911" y="400243"/>
                </a:lnTo>
                <a:lnTo>
                  <a:pt x="17051" y="444582"/>
                </a:lnTo>
                <a:lnTo>
                  <a:pt x="7679" y="490291"/>
                </a:lnTo>
                <a:lnTo>
                  <a:pt x="1944" y="537219"/>
                </a:lnTo>
                <a:lnTo>
                  <a:pt x="0" y="585215"/>
                </a:lnTo>
                <a:lnTo>
                  <a:pt x="1944" y="633212"/>
                </a:lnTo>
                <a:lnTo>
                  <a:pt x="7679" y="680140"/>
                </a:lnTo>
                <a:lnTo>
                  <a:pt x="17051" y="725849"/>
                </a:lnTo>
                <a:lnTo>
                  <a:pt x="29911" y="770188"/>
                </a:lnTo>
                <a:lnTo>
                  <a:pt x="46108" y="813006"/>
                </a:lnTo>
                <a:lnTo>
                  <a:pt x="65489" y="854154"/>
                </a:lnTo>
                <a:lnTo>
                  <a:pt x="87905" y="893481"/>
                </a:lnTo>
                <a:lnTo>
                  <a:pt x="113205" y="930835"/>
                </a:lnTo>
                <a:lnTo>
                  <a:pt x="141236" y="966066"/>
                </a:lnTo>
                <a:lnTo>
                  <a:pt x="171850" y="999024"/>
                </a:lnTo>
                <a:lnTo>
                  <a:pt x="204893" y="1029558"/>
                </a:lnTo>
                <a:lnTo>
                  <a:pt x="240216" y="1057518"/>
                </a:lnTo>
                <a:lnTo>
                  <a:pt x="277667" y="1082752"/>
                </a:lnTo>
                <a:lnTo>
                  <a:pt x="317096" y="1105110"/>
                </a:lnTo>
                <a:lnTo>
                  <a:pt x="358351" y="1124442"/>
                </a:lnTo>
                <a:lnTo>
                  <a:pt x="401282" y="1140596"/>
                </a:lnTo>
                <a:lnTo>
                  <a:pt x="445737" y="1153423"/>
                </a:lnTo>
                <a:lnTo>
                  <a:pt x="491566" y="1162772"/>
                </a:lnTo>
                <a:lnTo>
                  <a:pt x="538617" y="1168492"/>
                </a:lnTo>
                <a:lnTo>
                  <a:pt x="586740" y="1170431"/>
                </a:lnTo>
                <a:lnTo>
                  <a:pt x="634862" y="1168492"/>
                </a:lnTo>
                <a:lnTo>
                  <a:pt x="681913" y="1162772"/>
                </a:lnTo>
                <a:lnTo>
                  <a:pt x="727742" y="1153423"/>
                </a:lnTo>
                <a:lnTo>
                  <a:pt x="772197" y="1140596"/>
                </a:lnTo>
                <a:lnTo>
                  <a:pt x="815128" y="1124442"/>
                </a:lnTo>
                <a:lnTo>
                  <a:pt x="856383" y="1105110"/>
                </a:lnTo>
                <a:lnTo>
                  <a:pt x="895812" y="1082752"/>
                </a:lnTo>
                <a:lnTo>
                  <a:pt x="933263" y="1057518"/>
                </a:lnTo>
                <a:lnTo>
                  <a:pt x="968586" y="1029558"/>
                </a:lnTo>
                <a:lnTo>
                  <a:pt x="1001629" y="999024"/>
                </a:lnTo>
                <a:lnTo>
                  <a:pt x="1032243" y="966066"/>
                </a:lnTo>
                <a:lnTo>
                  <a:pt x="1060274" y="930835"/>
                </a:lnTo>
                <a:lnTo>
                  <a:pt x="1085574" y="893481"/>
                </a:lnTo>
                <a:lnTo>
                  <a:pt x="1107990" y="854154"/>
                </a:lnTo>
                <a:lnTo>
                  <a:pt x="1127371" y="813006"/>
                </a:lnTo>
                <a:lnTo>
                  <a:pt x="1143568" y="770188"/>
                </a:lnTo>
                <a:lnTo>
                  <a:pt x="1156428" y="725849"/>
                </a:lnTo>
                <a:lnTo>
                  <a:pt x="1165800" y="680140"/>
                </a:lnTo>
                <a:lnTo>
                  <a:pt x="1171535" y="633212"/>
                </a:lnTo>
                <a:lnTo>
                  <a:pt x="1173480" y="585215"/>
                </a:lnTo>
                <a:lnTo>
                  <a:pt x="1171535" y="537219"/>
                </a:lnTo>
                <a:lnTo>
                  <a:pt x="1165800" y="490291"/>
                </a:lnTo>
                <a:lnTo>
                  <a:pt x="1156428" y="444582"/>
                </a:lnTo>
                <a:lnTo>
                  <a:pt x="1143568" y="400243"/>
                </a:lnTo>
                <a:lnTo>
                  <a:pt x="1127371" y="357425"/>
                </a:lnTo>
                <a:lnTo>
                  <a:pt x="1107990" y="316277"/>
                </a:lnTo>
                <a:lnTo>
                  <a:pt x="1085574" y="276950"/>
                </a:lnTo>
                <a:lnTo>
                  <a:pt x="1060274" y="239596"/>
                </a:lnTo>
                <a:lnTo>
                  <a:pt x="1032243" y="204365"/>
                </a:lnTo>
                <a:lnTo>
                  <a:pt x="1001629" y="171407"/>
                </a:lnTo>
                <a:lnTo>
                  <a:pt x="968586" y="140873"/>
                </a:lnTo>
                <a:lnTo>
                  <a:pt x="933263" y="112913"/>
                </a:lnTo>
                <a:lnTo>
                  <a:pt x="895812" y="87679"/>
                </a:lnTo>
                <a:lnTo>
                  <a:pt x="856383" y="65321"/>
                </a:lnTo>
                <a:lnTo>
                  <a:pt x="815128" y="45989"/>
                </a:lnTo>
                <a:lnTo>
                  <a:pt x="772197" y="29835"/>
                </a:lnTo>
                <a:lnTo>
                  <a:pt x="727742" y="17008"/>
                </a:lnTo>
                <a:lnTo>
                  <a:pt x="681913" y="7659"/>
                </a:lnTo>
                <a:lnTo>
                  <a:pt x="634862" y="1939"/>
                </a:lnTo>
                <a:lnTo>
                  <a:pt x="586740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9523" y="2307416"/>
            <a:ext cx="1173480" cy="1170940"/>
          </a:xfrm>
          <a:custGeom>
            <a:avLst/>
            <a:gdLst/>
            <a:ahLst/>
            <a:cxnLst/>
            <a:rect l="l" t="t" r="r" b="b"/>
            <a:pathLst>
              <a:path w="1173479" h="1170939">
                <a:moveTo>
                  <a:pt x="0" y="585215"/>
                </a:moveTo>
                <a:lnTo>
                  <a:pt x="1944" y="537219"/>
                </a:lnTo>
                <a:lnTo>
                  <a:pt x="7679" y="490291"/>
                </a:lnTo>
                <a:lnTo>
                  <a:pt x="17051" y="444582"/>
                </a:lnTo>
                <a:lnTo>
                  <a:pt x="29911" y="400243"/>
                </a:lnTo>
                <a:lnTo>
                  <a:pt x="46108" y="357425"/>
                </a:lnTo>
                <a:lnTo>
                  <a:pt x="65489" y="316277"/>
                </a:lnTo>
                <a:lnTo>
                  <a:pt x="87905" y="276950"/>
                </a:lnTo>
                <a:lnTo>
                  <a:pt x="113205" y="239596"/>
                </a:lnTo>
                <a:lnTo>
                  <a:pt x="141236" y="204365"/>
                </a:lnTo>
                <a:lnTo>
                  <a:pt x="171850" y="171407"/>
                </a:lnTo>
                <a:lnTo>
                  <a:pt x="204893" y="140873"/>
                </a:lnTo>
                <a:lnTo>
                  <a:pt x="240216" y="112913"/>
                </a:lnTo>
                <a:lnTo>
                  <a:pt x="277667" y="87679"/>
                </a:lnTo>
                <a:lnTo>
                  <a:pt x="317096" y="65321"/>
                </a:lnTo>
                <a:lnTo>
                  <a:pt x="358351" y="45989"/>
                </a:lnTo>
                <a:lnTo>
                  <a:pt x="401282" y="29835"/>
                </a:lnTo>
                <a:lnTo>
                  <a:pt x="445737" y="17008"/>
                </a:lnTo>
                <a:lnTo>
                  <a:pt x="491566" y="7659"/>
                </a:lnTo>
                <a:lnTo>
                  <a:pt x="538617" y="1939"/>
                </a:lnTo>
                <a:lnTo>
                  <a:pt x="586740" y="0"/>
                </a:lnTo>
                <a:lnTo>
                  <a:pt x="634862" y="1939"/>
                </a:lnTo>
                <a:lnTo>
                  <a:pt x="681913" y="7659"/>
                </a:lnTo>
                <a:lnTo>
                  <a:pt x="727742" y="17008"/>
                </a:lnTo>
                <a:lnTo>
                  <a:pt x="772197" y="29835"/>
                </a:lnTo>
                <a:lnTo>
                  <a:pt x="815128" y="45989"/>
                </a:lnTo>
                <a:lnTo>
                  <a:pt x="856383" y="65321"/>
                </a:lnTo>
                <a:lnTo>
                  <a:pt x="895812" y="87679"/>
                </a:lnTo>
                <a:lnTo>
                  <a:pt x="933263" y="112913"/>
                </a:lnTo>
                <a:lnTo>
                  <a:pt x="968586" y="140873"/>
                </a:lnTo>
                <a:lnTo>
                  <a:pt x="1001629" y="171407"/>
                </a:lnTo>
                <a:lnTo>
                  <a:pt x="1032243" y="204365"/>
                </a:lnTo>
                <a:lnTo>
                  <a:pt x="1060274" y="239596"/>
                </a:lnTo>
                <a:lnTo>
                  <a:pt x="1085574" y="276950"/>
                </a:lnTo>
                <a:lnTo>
                  <a:pt x="1107990" y="316277"/>
                </a:lnTo>
                <a:lnTo>
                  <a:pt x="1127371" y="357425"/>
                </a:lnTo>
                <a:lnTo>
                  <a:pt x="1143568" y="400243"/>
                </a:lnTo>
                <a:lnTo>
                  <a:pt x="1156428" y="444582"/>
                </a:lnTo>
                <a:lnTo>
                  <a:pt x="1165800" y="490291"/>
                </a:lnTo>
                <a:lnTo>
                  <a:pt x="1171535" y="537219"/>
                </a:lnTo>
                <a:lnTo>
                  <a:pt x="1173480" y="585215"/>
                </a:lnTo>
                <a:lnTo>
                  <a:pt x="1171535" y="633212"/>
                </a:lnTo>
                <a:lnTo>
                  <a:pt x="1165800" y="680140"/>
                </a:lnTo>
                <a:lnTo>
                  <a:pt x="1156428" y="725849"/>
                </a:lnTo>
                <a:lnTo>
                  <a:pt x="1143568" y="770188"/>
                </a:lnTo>
                <a:lnTo>
                  <a:pt x="1127371" y="813006"/>
                </a:lnTo>
                <a:lnTo>
                  <a:pt x="1107990" y="854154"/>
                </a:lnTo>
                <a:lnTo>
                  <a:pt x="1085574" y="893481"/>
                </a:lnTo>
                <a:lnTo>
                  <a:pt x="1060274" y="930835"/>
                </a:lnTo>
                <a:lnTo>
                  <a:pt x="1032243" y="966066"/>
                </a:lnTo>
                <a:lnTo>
                  <a:pt x="1001629" y="999024"/>
                </a:lnTo>
                <a:lnTo>
                  <a:pt x="968586" y="1029558"/>
                </a:lnTo>
                <a:lnTo>
                  <a:pt x="933263" y="1057518"/>
                </a:lnTo>
                <a:lnTo>
                  <a:pt x="895812" y="1082752"/>
                </a:lnTo>
                <a:lnTo>
                  <a:pt x="856383" y="1105110"/>
                </a:lnTo>
                <a:lnTo>
                  <a:pt x="815128" y="1124442"/>
                </a:lnTo>
                <a:lnTo>
                  <a:pt x="772197" y="1140596"/>
                </a:lnTo>
                <a:lnTo>
                  <a:pt x="727742" y="1153423"/>
                </a:lnTo>
                <a:lnTo>
                  <a:pt x="681913" y="1162772"/>
                </a:lnTo>
                <a:lnTo>
                  <a:pt x="634862" y="1168492"/>
                </a:lnTo>
                <a:lnTo>
                  <a:pt x="586740" y="1170431"/>
                </a:lnTo>
                <a:lnTo>
                  <a:pt x="538617" y="1168492"/>
                </a:lnTo>
                <a:lnTo>
                  <a:pt x="491566" y="1162772"/>
                </a:lnTo>
                <a:lnTo>
                  <a:pt x="445737" y="1153423"/>
                </a:lnTo>
                <a:lnTo>
                  <a:pt x="401282" y="1140596"/>
                </a:lnTo>
                <a:lnTo>
                  <a:pt x="358351" y="1124442"/>
                </a:lnTo>
                <a:lnTo>
                  <a:pt x="317096" y="1105110"/>
                </a:lnTo>
                <a:lnTo>
                  <a:pt x="277667" y="1082752"/>
                </a:lnTo>
                <a:lnTo>
                  <a:pt x="240216" y="1057518"/>
                </a:lnTo>
                <a:lnTo>
                  <a:pt x="204893" y="1029558"/>
                </a:lnTo>
                <a:lnTo>
                  <a:pt x="171850" y="999024"/>
                </a:lnTo>
                <a:lnTo>
                  <a:pt x="141236" y="966066"/>
                </a:lnTo>
                <a:lnTo>
                  <a:pt x="113205" y="930835"/>
                </a:lnTo>
                <a:lnTo>
                  <a:pt x="87905" y="893481"/>
                </a:lnTo>
                <a:lnTo>
                  <a:pt x="65489" y="854154"/>
                </a:lnTo>
                <a:lnTo>
                  <a:pt x="46108" y="813006"/>
                </a:lnTo>
                <a:lnTo>
                  <a:pt x="29911" y="770188"/>
                </a:lnTo>
                <a:lnTo>
                  <a:pt x="17051" y="725849"/>
                </a:lnTo>
                <a:lnTo>
                  <a:pt x="7679" y="680140"/>
                </a:lnTo>
                <a:lnTo>
                  <a:pt x="1944" y="633212"/>
                </a:lnTo>
                <a:lnTo>
                  <a:pt x="0" y="585215"/>
                </a:lnTo>
                <a:close/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4523" y="2337896"/>
            <a:ext cx="1173480" cy="1173480"/>
          </a:xfrm>
          <a:custGeom>
            <a:avLst/>
            <a:gdLst/>
            <a:ahLst/>
            <a:cxnLst/>
            <a:rect l="l" t="t" r="r" b="b"/>
            <a:pathLst>
              <a:path w="1173479" h="1173479">
                <a:moveTo>
                  <a:pt x="586740" y="0"/>
                </a:moveTo>
                <a:lnTo>
                  <a:pt x="538617" y="1944"/>
                </a:lnTo>
                <a:lnTo>
                  <a:pt x="491566" y="7679"/>
                </a:lnTo>
                <a:lnTo>
                  <a:pt x="445737" y="17051"/>
                </a:lnTo>
                <a:lnTo>
                  <a:pt x="401282" y="29911"/>
                </a:lnTo>
                <a:lnTo>
                  <a:pt x="358351" y="46108"/>
                </a:lnTo>
                <a:lnTo>
                  <a:pt x="317096" y="65489"/>
                </a:lnTo>
                <a:lnTo>
                  <a:pt x="277667" y="87905"/>
                </a:lnTo>
                <a:lnTo>
                  <a:pt x="240216" y="113205"/>
                </a:lnTo>
                <a:lnTo>
                  <a:pt x="204893" y="141236"/>
                </a:lnTo>
                <a:lnTo>
                  <a:pt x="171850" y="171850"/>
                </a:lnTo>
                <a:lnTo>
                  <a:pt x="141236" y="204893"/>
                </a:lnTo>
                <a:lnTo>
                  <a:pt x="113205" y="240216"/>
                </a:lnTo>
                <a:lnTo>
                  <a:pt x="87905" y="277667"/>
                </a:lnTo>
                <a:lnTo>
                  <a:pt x="65489" y="317096"/>
                </a:lnTo>
                <a:lnTo>
                  <a:pt x="46108" y="358351"/>
                </a:lnTo>
                <a:lnTo>
                  <a:pt x="29911" y="401282"/>
                </a:lnTo>
                <a:lnTo>
                  <a:pt x="17051" y="445737"/>
                </a:lnTo>
                <a:lnTo>
                  <a:pt x="7679" y="491566"/>
                </a:lnTo>
                <a:lnTo>
                  <a:pt x="1944" y="538617"/>
                </a:lnTo>
                <a:lnTo>
                  <a:pt x="0" y="586740"/>
                </a:lnTo>
                <a:lnTo>
                  <a:pt x="1944" y="634862"/>
                </a:lnTo>
                <a:lnTo>
                  <a:pt x="7679" y="681913"/>
                </a:lnTo>
                <a:lnTo>
                  <a:pt x="17051" y="727742"/>
                </a:lnTo>
                <a:lnTo>
                  <a:pt x="29911" y="772197"/>
                </a:lnTo>
                <a:lnTo>
                  <a:pt x="46108" y="815128"/>
                </a:lnTo>
                <a:lnTo>
                  <a:pt x="65489" y="856383"/>
                </a:lnTo>
                <a:lnTo>
                  <a:pt x="87905" y="895812"/>
                </a:lnTo>
                <a:lnTo>
                  <a:pt x="113205" y="933263"/>
                </a:lnTo>
                <a:lnTo>
                  <a:pt x="141236" y="968586"/>
                </a:lnTo>
                <a:lnTo>
                  <a:pt x="171850" y="1001629"/>
                </a:lnTo>
                <a:lnTo>
                  <a:pt x="204893" y="1032243"/>
                </a:lnTo>
                <a:lnTo>
                  <a:pt x="240216" y="1060274"/>
                </a:lnTo>
                <a:lnTo>
                  <a:pt x="277667" y="1085574"/>
                </a:lnTo>
                <a:lnTo>
                  <a:pt x="317096" y="1107990"/>
                </a:lnTo>
                <a:lnTo>
                  <a:pt x="358351" y="1127371"/>
                </a:lnTo>
                <a:lnTo>
                  <a:pt x="401282" y="1143568"/>
                </a:lnTo>
                <a:lnTo>
                  <a:pt x="445737" y="1156428"/>
                </a:lnTo>
                <a:lnTo>
                  <a:pt x="491566" y="1165800"/>
                </a:lnTo>
                <a:lnTo>
                  <a:pt x="538617" y="1171535"/>
                </a:lnTo>
                <a:lnTo>
                  <a:pt x="586740" y="1173480"/>
                </a:lnTo>
                <a:lnTo>
                  <a:pt x="634862" y="1171535"/>
                </a:lnTo>
                <a:lnTo>
                  <a:pt x="681913" y="1165800"/>
                </a:lnTo>
                <a:lnTo>
                  <a:pt x="727742" y="1156428"/>
                </a:lnTo>
                <a:lnTo>
                  <a:pt x="772197" y="1143568"/>
                </a:lnTo>
                <a:lnTo>
                  <a:pt x="815128" y="1127371"/>
                </a:lnTo>
                <a:lnTo>
                  <a:pt x="856383" y="1107990"/>
                </a:lnTo>
                <a:lnTo>
                  <a:pt x="895812" y="1085574"/>
                </a:lnTo>
                <a:lnTo>
                  <a:pt x="933263" y="1060274"/>
                </a:lnTo>
                <a:lnTo>
                  <a:pt x="968586" y="1032243"/>
                </a:lnTo>
                <a:lnTo>
                  <a:pt x="1001629" y="1001629"/>
                </a:lnTo>
                <a:lnTo>
                  <a:pt x="1032243" y="968586"/>
                </a:lnTo>
                <a:lnTo>
                  <a:pt x="1060274" y="933263"/>
                </a:lnTo>
                <a:lnTo>
                  <a:pt x="1085574" y="895812"/>
                </a:lnTo>
                <a:lnTo>
                  <a:pt x="1107990" y="856383"/>
                </a:lnTo>
                <a:lnTo>
                  <a:pt x="1127371" y="815128"/>
                </a:lnTo>
                <a:lnTo>
                  <a:pt x="1143568" y="772197"/>
                </a:lnTo>
                <a:lnTo>
                  <a:pt x="1156428" y="727742"/>
                </a:lnTo>
                <a:lnTo>
                  <a:pt x="1165800" y="681913"/>
                </a:lnTo>
                <a:lnTo>
                  <a:pt x="1171535" y="634862"/>
                </a:lnTo>
                <a:lnTo>
                  <a:pt x="1173480" y="586740"/>
                </a:lnTo>
                <a:lnTo>
                  <a:pt x="1171535" y="538617"/>
                </a:lnTo>
                <a:lnTo>
                  <a:pt x="1165800" y="491566"/>
                </a:lnTo>
                <a:lnTo>
                  <a:pt x="1156428" y="445737"/>
                </a:lnTo>
                <a:lnTo>
                  <a:pt x="1143568" y="401282"/>
                </a:lnTo>
                <a:lnTo>
                  <a:pt x="1127371" y="358351"/>
                </a:lnTo>
                <a:lnTo>
                  <a:pt x="1107990" y="317096"/>
                </a:lnTo>
                <a:lnTo>
                  <a:pt x="1085574" y="277667"/>
                </a:lnTo>
                <a:lnTo>
                  <a:pt x="1060274" y="240216"/>
                </a:lnTo>
                <a:lnTo>
                  <a:pt x="1032243" y="204893"/>
                </a:lnTo>
                <a:lnTo>
                  <a:pt x="1001629" y="171850"/>
                </a:lnTo>
                <a:lnTo>
                  <a:pt x="968586" y="141236"/>
                </a:lnTo>
                <a:lnTo>
                  <a:pt x="933263" y="113205"/>
                </a:lnTo>
                <a:lnTo>
                  <a:pt x="895812" y="87905"/>
                </a:lnTo>
                <a:lnTo>
                  <a:pt x="856383" y="65489"/>
                </a:lnTo>
                <a:lnTo>
                  <a:pt x="815128" y="46108"/>
                </a:lnTo>
                <a:lnTo>
                  <a:pt x="772197" y="29911"/>
                </a:lnTo>
                <a:lnTo>
                  <a:pt x="727742" y="17051"/>
                </a:lnTo>
                <a:lnTo>
                  <a:pt x="681913" y="7679"/>
                </a:lnTo>
                <a:lnTo>
                  <a:pt x="634862" y="1944"/>
                </a:lnTo>
                <a:lnTo>
                  <a:pt x="586740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4523" y="2337896"/>
            <a:ext cx="1173480" cy="1173480"/>
          </a:xfrm>
          <a:custGeom>
            <a:avLst/>
            <a:gdLst/>
            <a:ahLst/>
            <a:cxnLst/>
            <a:rect l="l" t="t" r="r" b="b"/>
            <a:pathLst>
              <a:path w="1173479" h="1173479">
                <a:moveTo>
                  <a:pt x="0" y="586740"/>
                </a:moveTo>
                <a:lnTo>
                  <a:pt x="1944" y="538617"/>
                </a:lnTo>
                <a:lnTo>
                  <a:pt x="7679" y="491566"/>
                </a:lnTo>
                <a:lnTo>
                  <a:pt x="17051" y="445737"/>
                </a:lnTo>
                <a:lnTo>
                  <a:pt x="29911" y="401282"/>
                </a:lnTo>
                <a:lnTo>
                  <a:pt x="46108" y="358351"/>
                </a:lnTo>
                <a:lnTo>
                  <a:pt x="65489" y="317096"/>
                </a:lnTo>
                <a:lnTo>
                  <a:pt x="87905" y="277667"/>
                </a:lnTo>
                <a:lnTo>
                  <a:pt x="113205" y="240216"/>
                </a:lnTo>
                <a:lnTo>
                  <a:pt x="141236" y="204893"/>
                </a:lnTo>
                <a:lnTo>
                  <a:pt x="171850" y="171850"/>
                </a:lnTo>
                <a:lnTo>
                  <a:pt x="204893" y="141236"/>
                </a:lnTo>
                <a:lnTo>
                  <a:pt x="240216" y="113205"/>
                </a:lnTo>
                <a:lnTo>
                  <a:pt x="277667" y="87905"/>
                </a:lnTo>
                <a:lnTo>
                  <a:pt x="317096" y="65489"/>
                </a:lnTo>
                <a:lnTo>
                  <a:pt x="358351" y="46108"/>
                </a:lnTo>
                <a:lnTo>
                  <a:pt x="401282" y="29911"/>
                </a:lnTo>
                <a:lnTo>
                  <a:pt x="445737" y="17051"/>
                </a:lnTo>
                <a:lnTo>
                  <a:pt x="491566" y="7679"/>
                </a:lnTo>
                <a:lnTo>
                  <a:pt x="538617" y="1944"/>
                </a:lnTo>
                <a:lnTo>
                  <a:pt x="586740" y="0"/>
                </a:lnTo>
                <a:lnTo>
                  <a:pt x="634862" y="1944"/>
                </a:lnTo>
                <a:lnTo>
                  <a:pt x="681913" y="7679"/>
                </a:lnTo>
                <a:lnTo>
                  <a:pt x="727742" y="17051"/>
                </a:lnTo>
                <a:lnTo>
                  <a:pt x="772197" y="29911"/>
                </a:lnTo>
                <a:lnTo>
                  <a:pt x="815128" y="46108"/>
                </a:lnTo>
                <a:lnTo>
                  <a:pt x="856383" y="65489"/>
                </a:lnTo>
                <a:lnTo>
                  <a:pt x="895812" y="87905"/>
                </a:lnTo>
                <a:lnTo>
                  <a:pt x="933263" y="113205"/>
                </a:lnTo>
                <a:lnTo>
                  <a:pt x="968586" y="141236"/>
                </a:lnTo>
                <a:lnTo>
                  <a:pt x="1001629" y="171850"/>
                </a:lnTo>
                <a:lnTo>
                  <a:pt x="1032243" y="204893"/>
                </a:lnTo>
                <a:lnTo>
                  <a:pt x="1060274" y="240216"/>
                </a:lnTo>
                <a:lnTo>
                  <a:pt x="1085574" y="277667"/>
                </a:lnTo>
                <a:lnTo>
                  <a:pt x="1107990" y="317096"/>
                </a:lnTo>
                <a:lnTo>
                  <a:pt x="1127371" y="358351"/>
                </a:lnTo>
                <a:lnTo>
                  <a:pt x="1143568" y="401282"/>
                </a:lnTo>
                <a:lnTo>
                  <a:pt x="1156428" y="445737"/>
                </a:lnTo>
                <a:lnTo>
                  <a:pt x="1165800" y="491566"/>
                </a:lnTo>
                <a:lnTo>
                  <a:pt x="1171535" y="538617"/>
                </a:lnTo>
                <a:lnTo>
                  <a:pt x="1173480" y="586740"/>
                </a:lnTo>
                <a:lnTo>
                  <a:pt x="1171535" y="634862"/>
                </a:lnTo>
                <a:lnTo>
                  <a:pt x="1165800" y="681913"/>
                </a:lnTo>
                <a:lnTo>
                  <a:pt x="1156428" y="727742"/>
                </a:lnTo>
                <a:lnTo>
                  <a:pt x="1143568" y="772197"/>
                </a:lnTo>
                <a:lnTo>
                  <a:pt x="1127371" y="815128"/>
                </a:lnTo>
                <a:lnTo>
                  <a:pt x="1107990" y="856383"/>
                </a:lnTo>
                <a:lnTo>
                  <a:pt x="1085574" y="895812"/>
                </a:lnTo>
                <a:lnTo>
                  <a:pt x="1060274" y="933263"/>
                </a:lnTo>
                <a:lnTo>
                  <a:pt x="1032243" y="968586"/>
                </a:lnTo>
                <a:lnTo>
                  <a:pt x="1001629" y="1001629"/>
                </a:lnTo>
                <a:lnTo>
                  <a:pt x="968586" y="1032243"/>
                </a:lnTo>
                <a:lnTo>
                  <a:pt x="933263" y="1060274"/>
                </a:lnTo>
                <a:lnTo>
                  <a:pt x="895812" y="1085574"/>
                </a:lnTo>
                <a:lnTo>
                  <a:pt x="856383" y="1107990"/>
                </a:lnTo>
                <a:lnTo>
                  <a:pt x="815128" y="1127371"/>
                </a:lnTo>
                <a:lnTo>
                  <a:pt x="772197" y="1143568"/>
                </a:lnTo>
                <a:lnTo>
                  <a:pt x="727742" y="1156428"/>
                </a:lnTo>
                <a:lnTo>
                  <a:pt x="681913" y="1165800"/>
                </a:lnTo>
                <a:lnTo>
                  <a:pt x="634862" y="1171535"/>
                </a:lnTo>
                <a:lnTo>
                  <a:pt x="586740" y="1173480"/>
                </a:lnTo>
                <a:lnTo>
                  <a:pt x="538617" y="1171535"/>
                </a:lnTo>
                <a:lnTo>
                  <a:pt x="491566" y="1165800"/>
                </a:lnTo>
                <a:lnTo>
                  <a:pt x="445737" y="1156428"/>
                </a:lnTo>
                <a:lnTo>
                  <a:pt x="401282" y="1143568"/>
                </a:lnTo>
                <a:lnTo>
                  <a:pt x="358351" y="1127371"/>
                </a:lnTo>
                <a:lnTo>
                  <a:pt x="317096" y="1107990"/>
                </a:lnTo>
                <a:lnTo>
                  <a:pt x="277667" y="1085574"/>
                </a:lnTo>
                <a:lnTo>
                  <a:pt x="240216" y="1060274"/>
                </a:lnTo>
                <a:lnTo>
                  <a:pt x="204893" y="1032243"/>
                </a:lnTo>
                <a:lnTo>
                  <a:pt x="171850" y="1001629"/>
                </a:lnTo>
                <a:lnTo>
                  <a:pt x="141236" y="968586"/>
                </a:lnTo>
                <a:lnTo>
                  <a:pt x="113205" y="933263"/>
                </a:lnTo>
                <a:lnTo>
                  <a:pt x="87905" y="895812"/>
                </a:lnTo>
                <a:lnTo>
                  <a:pt x="65489" y="856383"/>
                </a:lnTo>
                <a:lnTo>
                  <a:pt x="46108" y="815128"/>
                </a:lnTo>
                <a:lnTo>
                  <a:pt x="29911" y="772197"/>
                </a:lnTo>
                <a:lnTo>
                  <a:pt x="17051" y="727742"/>
                </a:lnTo>
                <a:lnTo>
                  <a:pt x="7679" y="681913"/>
                </a:lnTo>
                <a:lnTo>
                  <a:pt x="1944" y="634862"/>
                </a:lnTo>
                <a:lnTo>
                  <a:pt x="0" y="586740"/>
                </a:lnTo>
                <a:close/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9523" y="2307416"/>
            <a:ext cx="1173480" cy="1170940"/>
          </a:xfrm>
          <a:custGeom>
            <a:avLst/>
            <a:gdLst/>
            <a:ahLst/>
            <a:cxnLst/>
            <a:rect l="l" t="t" r="r" b="b"/>
            <a:pathLst>
              <a:path w="1173479" h="1170939">
                <a:moveTo>
                  <a:pt x="586740" y="0"/>
                </a:moveTo>
                <a:lnTo>
                  <a:pt x="538617" y="1939"/>
                </a:lnTo>
                <a:lnTo>
                  <a:pt x="491566" y="7659"/>
                </a:lnTo>
                <a:lnTo>
                  <a:pt x="445737" y="17008"/>
                </a:lnTo>
                <a:lnTo>
                  <a:pt x="401282" y="29835"/>
                </a:lnTo>
                <a:lnTo>
                  <a:pt x="358351" y="45989"/>
                </a:lnTo>
                <a:lnTo>
                  <a:pt x="317096" y="65321"/>
                </a:lnTo>
                <a:lnTo>
                  <a:pt x="277667" y="87679"/>
                </a:lnTo>
                <a:lnTo>
                  <a:pt x="240216" y="112913"/>
                </a:lnTo>
                <a:lnTo>
                  <a:pt x="204893" y="140873"/>
                </a:lnTo>
                <a:lnTo>
                  <a:pt x="171850" y="171407"/>
                </a:lnTo>
                <a:lnTo>
                  <a:pt x="141236" y="204365"/>
                </a:lnTo>
                <a:lnTo>
                  <a:pt x="113205" y="239596"/>
                </a:lnTo>
                <a:lnTo>
                  <a:pt x="87905" y="276950"/>
                </a:lnTo>
                <a:lnTo>
                  <a:pt x="65489" y="316277"/>
                </a:lnTo>
                <a:lnTo>
                  <a:pt x="46108" y="357425"/>
                </a:lnTo>
                <a:lnTo>
                  <a:pt x="29911" y="400243"/>
                </a:lnTo>
                <a:lnTo>
                  <a:pt x="17051" y="444582"/>
                </a:lnTo>
                <a:lnTo>
                  <a:pt x="7679" y="490291"/>
                </a:lnTo>
                <a:lnTo>
                  <a:pt x="1944" y="537219"/>
                </a:lnTo>
                <a:lnTo>
                  <a:pt x="0" y="585215"/>
                </a:lnTo>
                <a:lnTo>
                  <a:pt x="1944" y="633212"/>
                </a:lnTo>
                <a:lnTo>
                  <a:pt x="7679" y="680140"/>
                </a:lnTo>
                <a:lnTo>
                  <a:pt x="17051" y="725849"/>
                </a:lnTo>
                <a:lnTo>
                  <a:pt x="29911" y="770188"/>
                </a:lnTo>
                <a:lnTo>
                  <a:pt x="46108" y="813006"/>
                </a:lnTo>
                <a:lnTo>
                  <a:pt x="65489" y="854154"/>
                </a:lnTo>
                <a:lnTo>
                  <a:pt x="87905" y="893481"/>
                </a:lnTo>
                <a:lnTo>
                  <a:pt x="113205" y="930835"/>
                </a:lnTo>
                <a:lnTo>
                  <a:pt x="141236" y="966066"/>
                </a:lnTo>
                <a:lnTo>
                  <a:pt x="171850" y="999024"/>
                </a:lnTo>
                <a:lnTo>
                  <a:pt x="204893" y="1029558"/>
                </a:lnTo>
                <a:lnTo>
                  <a:pt x="240216" y="1057518"/>
                </a:lnTo>
                <a:lnTo>
                  <a:pt x="277667" y="1082752"/>
                </a:lnTo>
                <a:lnTo>
                  <a:pt x="317096" y="1105110"/>
                </a:lnTo>
                <a:lnTo>
                  <a:pt x="358351" y="1124442"/>
                </a:lnTo>
                <a:lnTo>
                  <a:pt x="401282" y="1140596"/>
                </a:lnTo>
                <a:lnTo>
                  <a:pt x="445737" y="1153423"/>
                </a:lnTo>
                <a:lnTo>
                  <a:pt x="491566" y="1162772"/>
                </a:lnTo>
                <a:lnTo>
                  <a:pt x="538617" y="1168492"/>
                </a:lnTo>
                <a:lnTo>
                  <a:pt x="586740" y="1170431"/>
                </a:lnTo>
                <a:lnTo>
                  <a:pt x="634862" y="1168492"/>
                </a:lnTo>
                <a:lnTo>
                  <a:pt x="681913" y="1162772"/>
                </a:lnTo>
                <a:lnTo>
                  <a:pt x="727742" y="1153423"/>
                </a:lnTo>
                <a:lnTo>
                  <a:pt x="772197" y="1140596"/>
                </a:lnTo>
                <a:lnTo>
                  <a:pt x="815128" y="1124442"/>
                </a:lnTo>
                <a:lnTo>
                  <a:pt x="856383" y="1105110"/>
                </a:lnTo>
                <a:lnTo>
                  <a:pt x="895812" y="1082752"/>
                </a:lnTo>
                <a:lnTo>
                  <a:pt x="933263" y="1057518"/>
                </a:lnTo>
                <a:lnTo>
                  <a:pt x="968586" y="1029558"/>
                </a:lnTo>
                <a:lnTo>
                  <a:pt x="1001629" y="999024"/>
                </a:lnTo>
                <a:lnTo>
                  <a:pt x="1032243" y="966066"/>
                </a:lnTo>
                <a:lnTo>
                  <a:pt x="1060274" y="930835"/>
                </a:lnTo>
                <a:lnTo>
                  <a:pt x="1085574" y="893481"/>
                </a:lnTo>
                <a:lnTo>
                  <a:pt x="1107990" y="854154"/>
                </a:lnTo>
                <a:lnTo>
                  <a:pt x="1127371" y="813006"/>
                </a:lnTo>
                <a:lnTo>
                  <a:pt x="1143568" y="770188"/>
                </a:lnTo>
                <a:lnTo>
                  <a:pt x="1156428" y="725849"/>
                </a:lnTo>
                <a:lnTo>
                  <a:pt x="1165800" y="680140"/>
                </a:lnTo>
                <a:lnTo>
                  <a:pt x="1171535" y="633212"/>
                </a:lnTo>
                <a:lnTo>
                  <a:pt x="1173480" y="585215"/>
                </a:lnTo>
                <a:lnTo>
                  <a:pt x="1171535" y="537219"/>
                </a:lnTo>
                <a:lnTo>
                  <a:pt x="1165800" y="490291"/>
                </a:lnTo>
                <a:lnTo>
                  <a:pt x="1156428" y="444582"/>
                </a:lnTo>
                <a:lnTo>
                  <a:pt x="1143568" y="400243"/>
                </a:lnTo>
                <a:lnTo>
                  <a:pt x="1127371" y="357425"/>
                </a:lnTo>
                <a:lnTo>
                  <a:pt x="1107990" y="316277"/>
                </a:lnTo>
                <a:lnTo>
                  <a:pt x="1085574" y="276950"/>
                </a:lnTo>
                <a:lnTo>
                  <a:pt x="1060274" y="239596"/>
                </a:lnTo>
                <a:lnTo>
                  <a:pt x="1032243" y="204365"/>
                </a:lnTo>
                <a:lnTo>
                  <a:pt x="1001629" y="171407"/>
                </a:lnTo>
                <a:lnTo>
                  <a:pt x="968586" y="140873"/>
                </a:lnTo>
                <a:lnTo>
                  <a:pt x="933263" y="112913"/>
                </a:lnTo>
                <a:lnTo>
                  <a:pt x="895812" y="87679"/>
                </a:lnTo>
                <a:lnTo>
                  <a:pt x="856383" y="65321"/>
                </a:lnTo>
                <a:lnTo>
                  <a:pt x="815128" y="45989"/>
                </a:lnTo>
                <a:lnTo>
                  <a:pt x="772197" y="29835"/>
                </a:lnTo>
                <a:lnTo>
                  <a:pt x="727742" y="17008"/>
                </a:lnTo>
                <a:lnTo>
                  <a:pt x="681913" y="7659"/>
                </a:lnTo>
                <a:lnTo>
                  <a:pt x="634862" y="1939"/>
                </a:lnTo>
                <a:lnTo>
                  <a:pt x="586740" y="0"/>
                </a:lnTo>
                <a:close/>
              </a:path>
            </a:pathLst>
          </a:custGeom>
          <a:solidFill>
            <a:srgbClr val="005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9523" y="2307416"/>
            <a:ext cx="1173480" cy="1170940"/>
          </a:xfrm>
          <a:custGeom>
            <a:avLst/>
            <a:gdLst/>
            <a:ahLst/>
            <a:cxnLst/>
            <a:rect l="l" t="t" r="r" b="b"/>
            <a:pathLst>
              <a:path w="1173479" h="1170939">
                <a:moveTo>
                  <a:pt x="0" y="585215"/>
                </a:moveTo>
                <a:lnTo>
                  <a:pt x="1944" y="537219"/>
                </a:lnTo>
                <a:lnTo>
                  <a:pt x="7679" y="490291"/>
                </a:lnTo>
                <a:lnTo>
                  <a:pt x="17051" y="444582"/>
                </a:lnTo>
                <a:lnTo>
                  <a:pt x="29911" y="400243"/>
                </a:lnTo>
                <a:lnTo>
                  <a:pt x="46108" y="357425"/>
                </a:lnTo>
                <a:lnTo>
                  <a:pt x="65489" y="316277"/>
                </a:lnTo>
                <a:lnTo>
                  <a:pt x="87905" y="276950"/>
                </a:lnTo>
                <a:lnTo>
                  <a:pt x="113205" y="239596"/>
                </a:lnTo>
                <a:lnTo>
                  <a:pt x="141236" y="204365"/>
                </a:lnTo>
                <a:lnTo>
                  <a:pt x="171850" y="171407"/>
                </a:lnTo>
                <a:lnTo>
                  <a:pt x="204893" y="140873"/>
                </a:lnTo>
                <a:lnTo>
                  <a:pt x="240216" y="112913"/>
                </a:lnTo>
                <a:lnTo>
                  <a:pt x="277667" y="87679"/>
                </a:lnTo>
                <a:lnTo>
                  <a:pt x="317096" y="65321"/>
                </a:lnTo>
                <a:lnTo>
                  <a:pt x="358351" y="45989"/>
                </a:lnTo>
                <a:lnTo>
                  <a:pt x="401282" y="29835"/>
                </a:lnTo>
                <a:lnTo>
                  <a:pt x="445737" y="17008"/>
                </a:lnTo>
                <a:lnTo>
                  <a:pt x="491566" y="7659"/>
                </a:lnTo>
                <a:lnTo>
                  <a:pt x="538617" y="1939"/>
                </a:lnTo>
                <a:lnTo>
                  <a:pt x="586740" y="0"/>
                </a:lnTo>
                <a:lnTo>
                  <a:pt x="634862" y="1939"/>
                </a:lnTo>
                <a:lnTo>
                  <a:pt x="681913" y="7659"/>
                </a:lnTo>
                <a:lnTo>
                  <a:pt x="727742" y="17008"/>
                </a:lnTo>
                <a:lnTo>
                  <a:pt x="772197" y="29835"/>
                </a:lnTo>
                <a:lnTo>
                  <a:pt x="815128" y="45989"/>
                </a:lnTo>
                <a:lnTo>
                  <a:pt x="856383" y="65321"/>
                </a:lnTo>
                <a:lnTo>
                  <a:pt x="895812" y="87679"/>
                </a:lnTo>
                <a:lnTo>
                  <a:pt x="933263" y="112913"/>
                </a:lnTo>
                <a:lnTo>
                  <a:pt x="968586" y="140873"/>
                </a:lnTo>
                <a:lnTo>
                  <a:pt x="1001629" y="171407"/>
                </a:lnTo>
                <a:lnTo>
                  <a:pt x="1032243" y="204365"/>
                </a:lnTo>
                <a:lnTo>
                  <a:pt x="1060274" y="239596"/>
                </a:lnTo>
                <a:lnTo>
                  <a:pt x="1085574" y="276950"/>
                </a:lnTo>
                <a:lnTo>
                  <a:pt x="1107990" y="316277"/>
                </a:lnTo>
                <a:lnTo>
                  <a:pt x="1127371" y="357425"/>
                </a:lnTo>
                <a:lnTo>
                  <a:pt x="1143568" y="400243"/>
                </a:lnTo>
                <a:lnTo>
                  <a:pt x="1156428" y="444582"/>
                </a:lnTo>
                <a:lnTo>
                  <a:pt x="1165800" y="490291"/>
                </a:lnTo>
                <a:lnTo>
                  <a:pt x="1171535" y="537219"/>
                </a:lnTo>
                <a:lnTo>
                  <a:pt x="1173480" y="585215"/>
                </a:lnTo>
                <a:lnTo>
                  <a:pt x="1171535" y="633212"/>
                </a:lnTo>
                <a:lnTo>
                  <a:pt x="1165800" y="680140"/>
                </a:lnTo>
                <a:lnTo>
                  <a:pt x="1156428" y="725849"/>
                </a:lnTo>
                <a:lnTo>
                  <a:pt x="1143568" y="770188"/>
                </a:lnTo>
                <a:lnTo>
                  <a:pt x="1127371" y="813006"/>
                </a:lnTo>
                <a:lnTo>
                  <a:pt x="1107990" y="854154"/>
                </a:lnTo>
                <a:lnTo>
                  <a:pt x="1085574" y="893481"/>
                </a:lnTo>
                <a:lnTo>
                  <a:pt x="1060274" y="930835"/>
                </a:lnTo>
                <a:lnTo>
                  <a:pt x="1032243" y="966066"/>
                </a:lnTo>
                <a:lnTo>
                  <a:pt x="1001629" y="999024"/>
                </a:lnTo>
                <a:lnTo>
                  <a:pt x="968586" y="1029558"/>
                </a:lnTo>
                <a:lnTo>
                  <a:pt x="933263" y="1057518"/>
                </a:lnTo>
                <a:lnTo>
                  <a:pt x="895812" y="1082752"/>
                </a:lnTo>
                <a:lnTo>
                  <a:pt x="856383" y="1105110"/>
                </a:lnTo>
                <a:lnTo>
                  <a:pt x="815128" y="1124442"/>
                </a:lnTo>
                <a:lnTo>
                  <a:pt x="772197" y="1140596"/>
                </a:lnTo>
                <a:lnTo>
                  <a:pt x="727742" y="1153423"/>
                </a:lnTo>
                <a:lnTo>
                  <a:pt x="681913" y="1162772"/>
                </a:lnTo>
                <a:lnTo>
                  <a:pt x="634862" y="1168492"/>
                </a:lnTo>
                <a:lnTo>
                  <a:pt x="586740" y="1170431"/>
                </a:lnTo>
                <a:lnTo>
                  <a:pt x="538617" y="1168492"/>
                </a:lnTo>
                <a:lnTo>
                  <a:pt x="491566" y="1162772"/>
                </a:lnTo>
                <a:lnTo>
                  <a:pt x="445737" y="1153423"/>
                </a:lnTo>
                <a:lnTo>
                  <a:pt x="401282" y="1140596"/>
                </a:lnTo>
                <a:lnTo>
                  <a:pt x="358351" y="1124442"/>
                </a:lnTo>
                <a:lnTo>
                  <a:pt x="317096" y="1105110"/>
                </a:lnTo>
                <a:lnTo>
                  <a:pt x="277667" y="1082752"/>
                </a:lnTo>
                <a:lnTo>
                  <a:pt x="240216" y="1057518"/>
                </a:lnTo>
                <a:lnTo>
                  <a:pt x="204893" y="1029558"/>
                </a:lnTo>
                <a:lnTo>
                  <a:pt x="171850" y="999024"/>
                </a:lnTo>
                <a:lnTo>
                  <a:pt x="141236" y="966066"/>
                </a:lnTo>
                <a:lnTo>
                  <a:pt x="113205" y="930835"/>
                </a:lnTo>
                <a:lnTo>
                  <a:pt x="87905" y="893481"/>
                </a:lnTo>
                <a:lnTo>
                  <a:pt x="65489" y="854154"/>
                </a:lnTo>
                <a:lnTo>
                  <a:pt x="46108" y="813006"/>
                </a:lnTo>
                <a:lnTo>
                  <a:pt x="29911" y="770188"/>
                </a:lnTo>
                <a:lnTo>
                  <a:pt x="17051" y="725849"/>
                </a:lnTo>
                <a:lnTo>
                  <a:pt x="7679" y="680140"/>
                </a:lnTo>
                <a:lnTo>
                  <a:pt x="1944" y="633212"/>
                </a:lnTo>
                <a:lnTo>
                  <a:pt x="0" y="585215"/>
                </a:lnTo>
                <a:close/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80754" y="3727832"/>
            <a:ext cx="11029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-10" dirty="0">
                <a:latin typeface="Lucida Sans"/>
                <a:cs typeface="Lucida Sans"/>
              </a:rPr>
              <a:t>A</a:t>
            </a:r>
            <a:r>
              <a:rPr lang="en-US" altLang="zh-CN" sz="1600" spc="-10" dirty="0">
                <a:latin typeface="Lucida Sans"/>
                <a:cs typeface="Lucida Sans"/>
              </a:rPr>
              <a:t>void irrelevant noise</a:t>
            </a:r>
            <a:endParaRPr sz="1600" dirty="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27344" y="3715008"/>
            <a:ext cx="969011" cy="518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716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-70" dirty="0">
                <a:latin typeface="Lucida Sans"/>
                <a:cs typeface="Lucida Sans"/>
              </a:rPr>
              <a:t>High</a:t>
            </a:r>
          </a:p>
          <a:p>
            <a:pPr marL="12700" marR="5080" indent="13716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-70" dirty="0">
                <a:latin typeface="Lucida Sans"/>
                <a:cs typeface="Lucida Sans"/>
              </a:rPr>
              <a:t>Liquidity</a:t>
            </a:r>
            <a:endParaRPr sz="1600" dirty="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8841" y="3753767"/>
            <a:ext cx="9690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5080" indent="-137795">
              <a:lnSpc>
                <a:spcPct val="100000"/>
              </a:lnSpc>
              <a:spcBef>
                <a:spcPts val="105"/>
              </a:spcBef>
            </a:pPr>
            <a:r>
              <a:rPr lang="en-US" sz="1600" spc="20" dirty="0">
                <a:latin typeface="Lucida Sans"/>
                <a:cs typeface="Lucida Sans"/>
              </a:rPr>
              <a:t>?</a:t>
            </a:r>
            <a:endParaRPr sz="1600" dirty="0">
              <a:latin typeface="Lucida Sans"/>
              <a:cs typeface="Lucida Sans"/>
            </a:endParaRPr>
          </a:p>
        </p:txBody>
      </p:sp>
      <p:sp>
        <p:nvSpPr>
          <p:cNvPr id="27" name="two-speech-bubbles_76335">
            <a:extLst>
              <a:ext uri="{FF2B5EF4-FFF2-40B4-BE49-F238E27FC236}">
                <a16:creationId xmlns:a16="http://schemas.microsoft.com/office/drawing/2014/main" id="{5C85CD46-B4F8-45F7-9E1E-499D040F4F0A}"/>
              </a:ext>
            </a:extLst>
          </p:cNvPr>
          <p:cNvSpPr/>
          <p:nvPr/>
        </p:nvSpPr>
        <p:spPr>
          <a:xfrm>
            <a:off x="1427408" y="2610691"/>
            <a:ext cx="609685" cy="579359"/>
          </a:xfrm>
          <a:custGeom>
            <a:avLst/>
            <a:gdLst>
              <a:gd name="T0" fmla="*/ 1188 w 3867"/>
              <a:gd name="T1" fmla="*/ 1261 h 3680"/>
              <a:gd name="T2" fmla="*/ 762 w 3867"/>
              <a:gd name="T3" fmla="*/ 2915 h 3680"/>
              <a:gd name="T4" fmla="*/ 868 w 3867"/>
              <a:gd name="T5" fmla="*/ 3668 h 3680"/>
              <a:gd name="T6" fmla="*/ 2014 w 3867"/>
              <a:gd name="T7" fmla="*/ 2917 h 3680"/>
              <a:gd name="T8" fmla="*/ 3092 w 3867"/>
              <a:gd name="T9" fmla="*/ 2392 h 3680"/>
              <a:gd name="T10" fmla="*/ 3867 w 3867"/>
              <a:gd name="T11" fmla="*/ 829 h 3680"/>
              <a:gd name="T12" fmla="*/ 1895 w 3867"/>
              <a:gd name="T13" fmla="*/ 134 h 3680"/>
              <a:gd name="T14" fmla="*/ 3038 w 3867"/>
              <a:gd name="T15" fmla="*/ 1524 h 3680"/>
              <a:gd name="T16" fmla="*/ 2800 w 3867"/>
              <a:gd name="T17" fmla="*/ 2097 h 3680"/>
              <a:gd name="T18" fmla="*/ 2401 w 3867"/>
              <a:gd name="T19" fmla="*/ 1381 h 3680"/>
              <a:gd name="T20" fmla="*/ 1200 w 3867"/>
              <a:gd name="T21" fmla="*/ 829 h 3680"/>
              <a:gd name="T22" fmla="*/ 1243 w 3867"/>
              <a:gd name="T23" fmla="*/ 829 h 3680"/>
              <a:gd name="T24" fmla="*/ 1310 w 3867"/>
              <a:gd name="T25" fmla="*/ 829 h 3680"/>
              <a:gd name="T26" fmla="*/ 1896 w 3867"/>
              <a:gd name="T27" fmla="*/ 177 h 3680"/>
              <a:gd name="T28" fmla="*/ 1543 w 3867"/>
              <a:gd name="T29" fmla="*/ 829 h 3680"/>
              <a:gd name="T30" fmla="*/ 1800 w 3867"/>
              <a:gd name="T31" fmla="*/ 572 h 3680"/>
              <a:gd name="T32" fmla="*/ 2467 w 3867"/>
              <a:gd name="T33" fmla="*/ 1086 h 3680"/>
              <a:gd name="T34" fmla="*/ 3133 w 3867"/>
              <a:gd name="T35" fmla="*/ 572 h 3680"/>
              <a:gd name="T36" fmla="*/ 3390 w 3867"/>
              <a:gd name="T37" fmla="*/ 829 h 3680"/>
              <a:gd name="T38" fmla="*/ 1924 w 3867"/>
              <a:gd name="T39" fmla="*/ 829 h 3680"/>
              <a:gd name="T40" fmla="*/ 1800 w 3867"/>
              <a:gd name="T41" fmla="*/ 705 h 3680"/>
              <a:gd name="T42" fmla="*/ 2467 w 3867"/>
              <a:gd name="T43" fmla="*/ 953 h 3680"/>
              <a:gd name="T44" fmla="*/ 3133 w 3867"/>
              <a:gd name="T45" fmla="*/ 705 h 3680"/>
              <a:gd name="T46" fmla="*/ 3010 w 3867"/>
              <a:gd name="T47" fmla="*/ 829 h 3680"/>
              <a:gd name="T48" fmla="*/ 1971 w 3867"/>
              <a:gd name="T49" fmla="*/ 1395 h 3680"/>
              <a:gd name="T50" fmla="*/ 1876 w 3867"/>
              <a:gd name="T51" fmla="*/ 2785 h 3680"/>
              <a:gd name="T52" fmla="*/ 895 w 3867"/>
              <a:gd name="T53" fmla="*/ 2852 h 3680"/>
              <a:gd name="T54" fmla="*/ 134 w 3867"/>
              <a:gd name="T55" fmla="*/ 2054 h 3680"/>
              <a:gd name="T56" fmla="*/ 177 w 3867"/>
              <a:gd name="T57" fmla="*/ 2056 h 3680"/>
              <a:gd name="T58" fmla="*/ 243 w 3867"/>
              <a:gd name="T59" fmla="*/ 2091 h 3680"/>
              <a:gd name="T60" fmla="*/ 829 w 3867"/>
              <a:gd name="T61" fmla="*/ 1504 h 3680"/>
              <a:gd name="T62" fmla="*/ 829 w 3867"/>
              <a:gd name="T63" fmla="*/ 1437 h 3680"/>
              <a:gd name="T64" fmla="*/ 733 w 3867"/>
              <a:gd name="T65" fmla="*/ 2347 h 3680"/>
              <a:gd name="T66" fmla="*/ 1400 w 3867"/>
              <a:gd name="T67" fmla="*/ 1833 h 3680"/>
              <a:gd name="T68" fmla="*/ 1400 w 3867"/>
              <a:gd name="T69" fmla="*/ 2347 h 3680"/>
              <a:gd name="T70" fmla="*/ 2067 w 3867"/>
              <a:gd name="T71" fmla="*/ 1833 h 3680"/>
              <a:gd name="T72" fmla="*/ 1990 w 3867"/>
              <a:gd name="T73" fmla="*/ 1844 h 3680"/>
              <a:gd name="T74" fmla="*/ 2324 w 3867"/>
              <a:gd name="T75" fmla="*/ 2090 h 3680"/>
              <a:gd name="T76" fmla="*/ 857 w 3867"/>
              <a:gd name="T77" fmla="*/ 2090 h 3680"/>
              <a:gd name="T78" fmla="*/ 610 w 3867"/>
              <a:gd name="T79" fmla="*/ 2077 h 3680"/>
              <a:gd name="T80" fmla="*/ 1524 w 3867"/>
              <a:gd name="T81" fmla="*/ 2090 h 3680"/>
              <a:gd name="T82" fmla="*/ 1277 w 3867"/>
              <a:gd name="T83" fmla="*/ 2077 h 3680"/>
              <a:gd name="T84" fmla="*/ 2190 w 3867"/>
              <a:gd name="T85" fmla="*/ 2090 h 3680"/>
              <a:gd name="T86" fmla="*/ 1943 w 3867"/>
              <a:gd name="T87" fmla="*/ 2077 h 3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867" h="3680">
                <a:moveTo>
                  <a:pt x="1895" y="0"/>
                </a:moveTo>
                <a:cubicBezTo>
                  <a:pt x="1437" y="0"/>
                  <a:pt x="1067" y="371"/>
                  <a:pt x="1067" y="829"/>
                </a:cubicBezTo>
                <a:cubicBezTo>
                  <a:pt x="1067" y="987"/>
                  <a:pt x="1111" y="1135"/>
                  <a:pt x="1188" y="1261"/>
                </a:cubicBezTo>
                <a:lnTo>
                  <a:pt x="829" y="1261"/>
                </a:lnTo>
                <a:cubicBezTo>
                  <a:pt x="371" y="1261"/>
                  <a:pt x="0" y="1632"/>
                  <a:pt x="0" y="2090"/>
                </a:cubicBezTo>
                <a:cubicBezTo>
                  <a:pt x="0" y="2525"/>
                  <a:pt x="335" y="2881"/>
                  <a:pt x="762" y="2915"/>
                </a:cubicBezTo>
                <a:lnTo>
                  <a:pt x="762" y="3614"/>
                </a:lnTo>
                <a:cubicBezTo>
                  <a:pt x="762" y="3650"/>
                  <a:pt x="792" y="3680"/>
                  <a:pt x="829" y="3680"/>
                </a:cubicBezTo>
                <a:cubicBezTo>
                  <a:pt x="843" y="3680"/>
                  <a:pt x="856" y="3676"/>
                  <a:pt x="868" y="3668"/>
                </a:cubicBezTo>
                <a:lnTo>
                  <a:pt x="1898" y="2918"/>
                </a:lnTo>
                <a:lnTo>
                  <a:pt x="1971" y="2918"/>
                </a:lnTo>
                <a:cubicBezTo>
                  <a:pt x="1986" y="2918"/>
                  <a:pt x="2000" y="2918"/>
                  <a:pt x="2014" y="2917"/>
                </a:cubicBezTo>
                <a:cubicBezTo>
                  <a:pt x="2398" y="2898"/>
                  <a:pt x="2712" y="2618"/>
                  <a:pt x="2784" y="2251"/>
                </a:cubicBezTo>
                <a:lnTo>
                  <a:pt x="2999" y="2407"/>
                </a:lnTo>
                <a:cubicBezTo>
                  <a:pt x="3029" y="2428"/>
                  <a:pt x="3070" y="2422"/>
                  <a:pt x="3092" y="2392"/>
                </a:cubicBezTo>
                <a:cubicBezTo>
                  <a:pt x="3100" y="2381"/>
                  <a:pt x="3105" y="2367"/>
                  <a:pt x="3105" y="2353"/>
                </a:cubicBezTo>
                <a:lnTo>
                  <a:pt x="3105" y="1654"/>
                </a:lnTo>
                <a:cubicBezTo>
                  <a:pt x="3531" y="1620"/>
                  <a:pt x="3867" y="1264"/>
                  <a:pt x="3867" y="829"/>
                </a:cubicBezTo>
                <a:cubicBezTo>
                  <a:pt x="3867" y="371"/>
                  <a:pt x="3496" y="0"/>
                  <a:pt x="3038" y="0"/>
                </a:cubicBezTo>
                <a:lnTo>
                  <a:pt x="1895" y="0"/>
                </a:lnTo>
                <a:close/>
                <a:moveTo>
                  <a:pt x="1895" y="134"/>
                </a:moveTo>
                <a:lnTo>
                  <a:pt x="3038" y="134"/>
                </a:lnTo>
                <a:cubicBezTo>
                  <a:pt x="3424" y="134"/>
                  <a:pt x="3733" y="443"/>
                  <a:pt x="3733" y="829"/>
                </a:cubicBezTo>
                <a:cubicBezTo>
                  <a:pt x="3733" y="1215"/>
                  <a:pt x="3424" y="1524"/>
                  <a:pt x="3038" y="1524"/>
                </a:cubicBezTo>
                <a:cubicBezTo>
                  <a:pt x="3001" y="1524"/>
                  <a:pt x="2971" y="1554"/>
                  <a:pt x="2971" y="1591"/>
                </a:cubicBezTo>
                <a:lnTo>
                  <a:pt x="2971" y="2222"/>
                </a:lnTo>
                <a:lnTo>
                  <a:pt x="2800" y="2097"/>
                </a:lnTo>
                <a:cubicBezTo>
                  <a:pt x="2800" y="2095"/>
                  <a:pt x="2800" y="2092"/>
                  <a:pt x="2800" y="2090"/>
                </a:cubicBezTo>
                <a:cubicBezTo>
                  <a:pt x="2800" y="2076"/>
                  <a:pt x="2800" y="2061"/>
                  <a:pt x="2799" y="2047"/>
                </a:cubicBezTo>
                <a:cubicBezTo>
                  <a:pt x="2785" y="1765"/>
                  <a:pt x="2629" y="1520"/>
                  <a:pt x="2401" y="1381"/>
                </a:cubicBezTo>
                <a:cubicBezTo>
                  <a:pt x="2276" y="1305"/>
                  <a:pt x="2129" y="1261"/>
                  <a:pt x="1971" y="1261"/>
                </a:cubicBezTo>
                <a:lnTo>
                  <a:pt x="1350" y="1261"/>
                </a:lnTo>
                <a:cubicBezTo>
                  <a:pt x="1256" y="1143"/>
                  <a:pt x="1200" y="993"/>
                  <a:pt x="1200" y="829"/>
                </a:cubicBezTo>
                <a:cubicBezTo>
                  <a:pt x="1200" y="443"/>
                  <a:pt x="1509" y="134"/>
                  <a:pt x="1895" y="134"/>
                </a:cubicBezTo>
                <a:close/>
                <a:moveTo>
                  <a:pt x="1895" y="177"/>
                </a:moveTo>
                <a:cubicBezTo>
                  <a:pt x="1535" y="177"/>
                  <a:pt x="1243" y="469"/>
                  <a:pt x="1243" y="829"/>
                </a:cubicBezTo>
                <a:cubicBezTo>
                  <a:pt x="1243" y="847"/>
                  <a:pt x="1257" y="862"/>
                  <a:pt x="1276" y="863"/>
                </a:cubicBezTo>
                <a:cubicBezTo>
                  <a:pt x="1294" y="863"/>
                  <a:pt x="1309" y="848"/>
                  <a:pt x="1310" y="830"/>
                </a:cubicBezTo>
                <a:lnTo>
                  <a:pt x="1310" y="829"/>
                </a:lnTo>
                <a:cubicBezTo>
                  <a:pt x="1310" y="505"/>
                  <a:pt x="1571" y="243"/>
                  <a:pt x="1895" y="243"/>
                </a:cubicBezTo>
                <a:cubicBezTo>
                  <a:pt x="1914" y="243"/>
                  <a:pt x="1929" y="229"/>
                  <a:pt x="1929" y="210"/>
                </a:cubicBezTo>
                <a:cubicBezTo>
                  <a:pt x="1929" y="192"/>
                  <a:pt x="1915" y="177"/>
                  <a:pt x="1896" y="177"/>
                </a:cubicBezTo>
                <a:cubicBezTo>
                  <a:pt x="1896" y="177"/>
                  <a:pt x="1896" y="177"/>
                  <a:pt x="1895" y="177"/>
                </a:cubicBezTo>
                <a:close/>
                <a:moveTo>
                  <a:pt x="1800" y="572"/>
                </a:moveTo>
                <a:cubicBezTo>
                  <a:pt x="1659" y="572"/>
                  <a:pt x="1543" y="688"/>
                  <a:pt x="1543" y="829"/>
                </a:cubicBezTo>
                <a:cubicBezTo>
                  <a:pt x="1543" y="970"/>
                  <a:pt x="1659" y="1086"/>
                  <a:pt x="1800" y="1086"/>
                </a:cubicBezTo>
                <a:cubicBezTo>
                  <a:pt x="1941" y="1086"/>
                  <a:pt x="2057" y="970"/>
                  <a:pt x="2057" y="829"/>
                </a:cubicBezTo>
                <a:cubicBezTo>
                  <a:pt x="2057" y="688"/>
                  <a:pt x="1941" y="572"/>
                  <a:pt x="1800" y="572"/>
                </a:cubicBezTo>
                <a:close/>
                <a:moveTo>
                  <a:pt x="2467" y="572"/>
                </a:moveTo>
                <a:cubicBezTo>
                  <a:pt x="2325" y="572"/>
                  <a:pt x="2210" y="688"/>
                  <a:pt x="2210" y="829"/>
                </a:cubicBezTo>
                <a:cubicBezTo>
                  <a:pt x="2210" y="970"/>
                  <a:pt x="2325" y="1086"/>
                  <a:pt x="2467" y="1086"/>
                </a:cubicBezTo>
                <a:cubicBezTo>
                  <a:pt x="2608" y="1086"/>
                  <a:pt x="2724" y="970"/>
                  <a:pt x="2724" y="829"/>
                </a:cubicBezTo>
                <a:cubicBezTo>
                  <a:pt x="2724" y="688"/>
                  <a:pt x="2608" y="572"/>
                  <a:pt x="2467" y="572"/>
                </a:cubicBezTo>
                <a:close/>
                <a:moveTo>
                  <a:pt x="3133" y="572"/>
                </a:moveTo>
                <a:cubicBezTo>
                  <a:pt x="2992" y="572"/>
                  <a:pt x="2876" y="688"/>
                  <a:pt x="2876" y="829"/>
                </a:cubicBezTo>
                <a:cubicBezTo>
                  <a:pt x="2876" y="970"/>
                  <a:pt x="2992" y="1086"/>
                  <a:pt x="3133" y="1086"/>
                </a:cubicBezTo>
                <a:cubicBezTo>
                  <a:pt x="3275" y="1086"/>
                  <a:pt x="3390" y="970"/>
                  <a:pt x="3390" y="829"/>
                </a:cubicBezTo>
                <a:cubicBezTo>
                  <a:pt x="3390" y="688"/>
                  <a:pt x="3275" y="572"/>
                  <a:pt x="3133" y="572"/>
                </a:cubicBezTo>
                <a:close/>
                <a:moveTo>
                  <a:pt x="1800" y="705"/>
                </a:moveTo>
                <a:cubicBezTo>
                  <a:pt x="1869" y="705"/>
                  <a:pt x="1924" y="760"/>
                  <a:pt x="1924" y="829"/>
                </a:cubicBezTo>
                <a:cubicBezTo>
                  <a:pt x="1924" y="898"/>
                  <a:pt x="1869" y="953"/>
                  <a:pt x="1800" y="953"/>
                </a:cubicBezTo>
                <a:cubicBezTo>
                  <a:pt x="1731" y="953"/>
                  <a:pt x="1676" y="898"/>
                  <a:pt x="1676" y="829"/>
                </a:cubicBezTo>
                <a:cubicBezTo>
                  <a:pt x="1676" y="760"/>
                  <a:pt x="1731" y="705"/>
                  <a:pt x="1800" y="705"/>
                </a:cubicBezTo>
                <a:close/>
                <a:moveTo>
                  <a:pt x="2467" y="705"/>
                </a:moveTo>
                <a:cubicBezTo>
                  <a:pt x="2536" y="705"/>
                  <a:pt x="2590" y="760"/>
                  <a:pt x="2590" y="829"/>
                </a:cubicBezTo>
                <a:cubicBezTo>
                  <a:pt x="2590" y="898"/>
                  <a:pt x="2536" y="953"/>
                  <a:pt x="2467" y="953"/>
                </a:cubicBezTo>
                <a:cubicBezTo>
                  <a:pt x="2398" y="953"/>
                  <a:pt x="2343" y="898"/>
                  <a:pt x="2343" y="829"/>
                </a:cubicBezTo>
                <a:cubicBezTo>
                  <a:pt x="2343" y="760"/>
                  <a:pt x="2397" y="705"/>
                  <a:pt x="2467" y="705"/>
                </a:cubicBezTo>
                <a:close/>
                <a:moveTo>
                  <a:pt x="3133" y="705"/>
                </a:moveTo>
                <a:cubicBezTo>
                  <a:pt x="3203" y="705"/>
                  <a:pt x="3257" y="760"/>
                  <a:pt x="3257" y="829"/>
                </a:cubicBezTo>
                <a:cubicBezTo>
                  <a:pt x="3257" y="898"/>
                  <a:pt x="3202" y="953"/>
                  <a:pt x="3133" y="953"/>
                </a:cubicBezTo>
                <a:cubicBezTo>
                  <a:pt x="3064" y="953"/>
                  <a:pt x="3010" y="898"/>
                  <a:pt x="3010" y="829"/>
                </a:cubicBezTo>
                <a:cubicBezTo>
                  <a:pt x="3010" y="760"/>
                  <a:pt x="3064" y="705"/>
                  <a:pt x="3133" y="705"/>
                </a:cubicBezTo>
                <a:close/>
                <a:moveTo>
                  <a:pt x="829" y="1395"/>
                </a:moveTo>
                <a:lnTo>
                  <a:pt x="1971" y="1395"/>
                </a:lnTo>
                <a:cubicBezTo>
                  <a:pt x="2358" y="1395"/>
                  <a:pt x="2667" y="1704"/>
                  <a:pt x="2667" y="2090"/>
                </a:cubicBezTo>
                <a:cubicBezTo>
                  <a:pt x="2667" y="2476"/>
                  <a:pt x="2358" y="2785"/>
                  <a:pt x="1971" y="2785"/>
                </a:cubicBezTo>
                <a:lnTo>
                  <a:pt x="1876" y="2785"/>
                </a:lnTo>
                <a:cubicBezTo>
                  <a:pt x="1862" y="2785"/>
                  <a:pt x="1848" y="2790"/>
                  <a:pt x="1837" y="2798"/>
                </a:cubicBezTo>
                <a:lnTo>
                  <a:pt x="895" y="3483"/>
                </a:lnTo>
                <a:lnTo>
                  <a:pt x="895" y="2852"/>
                </a:lnTo>
                <a:cubicBezTo>
                  <a:pt x="895" y="2815"/>
                  <a:pt x="865" y="2785"/>
                  <a:pt x="829" y="2785"/>
                </a:cubicBezTo>
                <a:cubicBezTo>
                  <a:pt x="442" y="2785"/>
                  <a:pt x="133" y="2476"/>
                  <a:pt x="133" y="2090"/>
                </a:cubicBezTo>
                <a:cubicBezTo>
                  <a:pt x="133" y="2078"/>
                  <a:pt x="134" y="2066"/>
                  <a:pt x="134" y="2054"/>
                </a:cubicBezTo>
                <a:cubicBezTo>
                  <a:pt x="153" y="1685"/>
                  <a:pt x="454" y="1395"/>
                  <a:pt x="829" y="1395"/>
                </a:cubicBezTo>
                <a:close/>
                <a:moveTo>
                  <a:pt x="829" y="1437"/>
                </a:moveTo>
                <a:cubicBezTo>
                  <a:pt x="480" y="1437"/>
                  <a:pt x="195" y="1712"/>
                  <a:pt x="177" y="2056"/>
                </a:cubicBezTo>
                <a:cubicBezTo>
                  <a:pt x="177" y="2067"/>
                  <a:pt x="176" y="2079"/>
                  <a:pt x="176" y="2090"/>
                </a:cubicBezTo>
                <a:cubicBezTo>
                  <a:pt x="176" y="2108"/>
                  <a:pt x="191" y="2123"/>
                  <a:pt x="209" y="2124"/>
                </a:cubicBezTo>
                <a:cubicBezTo>
                  <a:pt x="227" y="2124"/>
                  <a:pt x="243" y="2109"/>
                  <a:pt x="243" y="2091"/>
                </a:cubicBezTo>
                <a:lnTo>
                  <a:pt x="243" y="2090"/>
                </a:lnTo>
                <a:cubicBezTo>
                  <a:pt x="243" y="2080"/>
                  <a:pt x="243" y="2070"/>
                  <a:pt x="244" y="2060"/>
                </a:cubicBezTo>
                <a:cubicBezTo>
                  <a:pt x="259" y="1750"/>
                  <a:pt x="515" y="1504"/>
                  <a:pt x="829" y="1504"/>
                </a:cubicBezTo>
                <a:cubicBezTo>
                  <a:pt x="847" y="1504"/>
                  <a:pt x="862" y="1490"/>
                  <a:pt x="862" y="1471"/>
                </a:cubicBezTo>
                <a:cubicBezTo>
                  <a:pt x="863" y="1453"/>
                  <a:pt x="848" y="1438"/>
                  <a:pt x="830" y="1437"/>
                </a:cubicBezTo>
                <a:cubicBezTo>
                  <a:pt x="829" y="1437"/>
                  <a:pt x="829" y="1437"/>
                  <a:pt x="829" y="1437"/>
                </a:cubicBezTo>
                <a:close/>
                <a:moveTo>
                  <a:pt x="733" y="1833"/>
                </a:moveTo>
                <a:cubicBezTo>
                  <a:pt x="592" y="1833"/>
                  <a:pt x="476" y="1949"/>
                  <a:pt x="476" y="2090"/>
                </a:cubicBezTo>
                <a:cubicBezTo>
                  <a:pt x="476" y="2231"/>
                  <a:pt x="592" y="2347"/>
                  <a:pt x="733" y="2347"/>
                </a:cubicBezTo>
                <a:cubicBezTo>
                  <a:pt x="875" y="2347"/>
                  <a:pt x="990" y="2231"/>
                  <a:pt x="990" y="2090"/>
                </a:cubicBezTo>
                <a:cubicBezTo>
                  <a:pt x="990" y="1949"/>
                  <a:pt x="875" y="1833"/>
                  <a:pt x="733" y="1833"/>
                </a:cubicBezTo>
                <a:close/>
                <a:moveTo>
                  <a:pt x="1400" y="1833"/>
                </a:moveTo>
                <a:cubicBezTo>
                  <a:pt x="1396" y="1833"/>
                  <a:pt x="1391" y="1833"/>
                  <a:pt x="1387" y="1833"/>
                </a:cubicBezTo>
                <a:cubicBezTo>
                  <a:pt x="1252" y="1840"/>
                  <a:pt x="1143" y="1953"/>
                  <a:pt x="1143" y="2090"/>
                </a:cubicBezTo>
                <a:cubicBezTo>
                  <a:pt x="1143" y="2231"/>
                  <a:pt x="1259" y="2347"/>
                  <a:pt x="1400" y="2347"/>
                </a:cubicBezTo>
                <a:cubicBezTo>
                  <a:pt x="1541" y="2347"/>
                  <a:pt x="1657" y="2231"/>
                  <a:pt x="1657" y="2090"/>
                </a:cubicBezTo>
                <a:cubicBezTo>
                  <a:pt x="1657" y="1949"/>
                  <a:pt x="1541" y="1833"/>
                  <a:pt x="1400" y="1833"/>
                </a:cubicBezTo>
                <a:close/>
                <a:moveTo>
                  <a:pt x="2067" y="1833"/>
                </a:moveTo>
                <a:cubicBezTo>
                  <a:pt x="2062" y="1833"/>
                  <a:pt x="2058" y="1833"/>
                  <a:pt x="2054" y="1833"/>
                </a:cubicBezTo>
                <a:cubicBezTo>
                  <a:pt x="2040" y="1834"/>
                  <a:pt x="2028" y="1835"/>
                  <a:pt x="2015" y="1838"/>
                </a:cubicBezTo>
                <a:cubicBezTo>
                  <a:pt x="2007" y="1840"/>
                  <a:pt x="1999" y="1842"/>
                  <a:pt x="1990" y="1844"/>
                </a:cubicBezTo>
                <a:cubicBezTo>
                  <a:pt x="1886" y="1877"/>
                  <a:pt x="1810" y="1975"/>
                  <a:pt x="1810" y="2090"/>
                </a:cubicBezTo>
                <a:cubicBezTo>
                  <a:pt x="1810" y="2231"/>
                  <a:pt x="1925" y="2347"/>
                  <a:pt x="2067" y="2347"/>
                </a:cubicBezTo>
                <a:cubicBezTo>
                  <a:pt x="2208" y="2347"/>
                  <a:pt x="2324" y="2231"/>
                  <a:pt x="2324" y="2090"/>
                </a:cubicBezTo>
                <a:cubicBezTo>
                  <a:pt x="2324" y="1949"/>
                  <a:pt x="2208" y="1833"/>
                  <a:pt x="2067" y="1833"/>
                </a:cubicBezTo>
                <a:close/>
                <a:moveTo>
                  <a:pt x="733" y="1966"/>
                </a:moveTo>
                <a:cubicBezTo>
                  <a:pt x="803" y="1966"/>
                  <a:pt x="857" y="2021"/>
                  <a:pt x="857" y="2090"/>
                </a:cubicBezTo>
                <a:cubicBezTo>
                  <a:pt x="857" y="2159"/>
                  <a:pt x="802" y="2214"/>
                  <a:pt x="733" y="2214"/>
                </a:cubicBezTo>
                <a:cubicBezTo>
                  <a:pt x="664" y="2214"/>
                  <a:pt x="610" y="2159"/>
                  <a:pt x="610" y="2090"/>
                </a:cubicBezTo>
                <a:cubicBezTo>
                  <a:pt x="610" y="2086"/>
                  <a:pt x="610" y="2081"/>
                  <a:pt x="610" y="2077"/>
                </a:cubicBezTo>
                <a:cubicBezTo>
                  <a:pt x="616" y="2014"/>
                  <a:pt x="668" y="1966"/>
                  <a:pt x="733" y="1966"/>
                </a:cubicBezTo>
                <a:close/>
                <a:moveTo>
                  <a:pt x="1400" y="1966"/>
                </a:moveTo>
                <a:cubicBezTo>
                  <a:pt x="1469" y="1966"/>
                  <a:pt x="1524" y="2021"/>
                  <a:pt x="1524" y="2090"/>
                </a:cubicBezTo>
                <a:cubicBezTo>
                  <a:pt x="1524" y="2159"/>
                  <a:pt x="1469" y="2214"/>
                  <a:pt x="1400" y="2214"/>
                </a:cubicBezTo>
                <a:cubicBezTo>
                  <a:pt x="1331" y="2214"/>
                  <a:pt x="1276" y="2159"/>
                  <a:pt x="1276" y="2090"/>
                </a:cubicBezTo>
                <a:cubicBezTo>
                  <a:pt x="1276" y="2086"/>
                  <a:pt x="1276" y="2081"/>
                  <a:pt x="1277" y="2077"/>
                </a:cubicBezTo>
                <a:cubicBezTo>
                  <a:pt x="1283" y="2014"/>
                  <a:pt x="1335" y="1966"/>
                  <a:pt x="1400" y="1966"/>
                </a:cubicBezTo>
                <a:close/>
                <a:moveTo>
                  <a:pt x="2067" y="1966"/>
                </a:moveTo>
                <a:cubicBezTo>
                  <a:pt x="2136" y="1966"/>
                  <a:pt x="2190" y="2021"/>
                  <a:pt x="2190" y="2090"/>
                </a:cubicBezTo>
                <a:cubicBezTo>
                  <a:pt x="2190" y="2159"/>
                  <a:pt x="2136" y="2214"/>
                  <a:pt x="2067" y="2214"/>
                </a:cubicBezTo>
                <a:cubicBezTo>
                  <a:pt x="1998" y="2214"/>
                  <a:pt x="1943" y="2159"/>
                  <a:pt x="1943" y="2090"/>
                </a:cubicBezTo>
                <a:cubicBezTo>
                  <a:pt x="1943" y="2086"/>
                  <a:pt x="1943" y="2081"/>
                  <a:pt x="1943" y="2077"/>
                </a:cubicBezTo>
                <a:cubicBezTo>
                  <a:pt x="1950" y="2014"/>
                  <a:pt x="2002" y="1966"/>
                  <a:pt x="2067" y="19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int-size-of-8-by-10-inches_29811">
            <a:extLst>
              <a:ext uri="{FF2B5EF4-FFF2-40B4-BE49-F238E27FC236}">
                <a16:creationId xmlns:a16="http://schemas.microsoft.com/office/drawing/2014/main" id="{7C56C34D-EE10-4B67-AB6A-912C5D16CE45}"/>
              </a:ext>
            </a:extLst>
          </p:cNvPr>
          <p:cNvSpPr/>
          <p:nvPr/>
        </p:nvSpPr>
        <p:spPr>
          <a:xfrm>
            <a:off x="3400740" y="2619793"/>
            <a:ext cx="587245" cy="609685"/>
          </a:xfrm>
          <a:custGeom>
            <a:avLst/>
            <a:gdLst>
              <a:gd name="connsiteX0" fmla="*/ 269497 w 585411"/>
              <a:gd name="connsiteY0" fmla="*/ 517456 h 607780"/>
              <a:gd name="connsiteX1" fmla="*/ 283814 w 585411"/>
              <a:gd name="connsiteY1" fmla="*/ 531593 h 607780"/>
              <a:gd name="connsiteX2" fmla="*/ 270900 w 585411"/>
              <a:gd name="connsiteY2" fmla="*/ 542930 h 607780"/>
              <a:gd name="connsiteX3" fmla="*/ 261075 w 585411"/>
              <a:gd name="connsiteY3" fmla="*/ 539151 h 607780"/>
              <a:gd name="connsiteX4" fmla="*/ 257986 w 585411"/>
              <a:gd name="connsiteY4" fmla="*/ 530753 h 607780"/>
              <a:gd name="connsiteX5" fmla="*/ 269497 w 585411"/>
              <a:gd name="connsiteY5" fmla="*/ 517456 h 607780"/>
              <a:gd name="connsiteX6" fmla="*/ 337536 w 585411"/>
              <a:gd name="connsiteY6" fmla="*/ 495167 h 607780"/>
              <a:gd name="connsiteX7" fmla="*/ 356895 w 585411"/>
              <a:gd name="connsiteY7" fmla="*/ 522900 h 607780"/>
              <a:gd name="connsiteX8" fmla="*/ 336695 w 585411"/>
              <a:gd name="connsiteY8" fmla="*/ 551894 h 607780"/>
              <a:gd name="connsiteX9" fmla="*/ 351143 w 585411"/>
              <a:gd name="connsiteY9" fmla="*/ 551894 h 607780"/>
              <a:gd name="connsiteX10" fmla="*/ 359420 w 585411"/>
              <a:gd name="connsiteY10" fmla="*/ 539008 h 607780"/>
              <a:gd name="connsiteX11" fmla="*/ 360823 w 585411"/>
              <a:gd name="connsiteY11" fmla="*/ 536907 h 607780"/>
              <a:gd name="connsiteX12" fmla="*/ 363909 w 585411"/>
              <a:gd name="connsiteY12" fmla="*/ 531724 h 607780"/>
              <a:gd name="connsiteX13" fmla="*/ 368538 w 585411"/>
              <a:gd name="connsiteY13" fmla="*/ 539008 h 607780"/>
              <a:gd name="connsiteX14" fmla="*/ 376815 w 585411"/>
              <a:gd name="connsiteY14" fmla="*/ 551894 h 607780"/>
              <a:gd name="connsiteX15" fmla="*/ 391684 w 585411"/>
              <a:gd name="connsiteY15" fmla="*/ 551894 h 607780"/>
              <a:gd name="connsiteX16" fmla="*/ 371765 w 585411"/>
              <a:gd name="connsiteY16" fmla="*/ 522620 h 607780"/>
              <a:gd name="connsiteX17" fmla="*/ 391123 w 585411"/>
              <a:gd name="connsiteY17" fmla="*/ 495167 h 607780"/>
              <a:gd name="connsiteX18" fmla="*/ 376815 w 585411"/>
              <a:gd name="connsiteY18" fmla="*/ 495167 h 607780"/>
              <a:gd name="connsiteX19" fmla="*/ 368819 w 585411"/>
              <a:gd name="connsiteY19" fmla="*/ 507213 h 607780"/>
              <a:gd name="connsiteX20" fmla="*/ 367837 w 585411"/>
              <a:gd name="connsiteY20" fmla="*/ 508753 h 607780"/>
              <a:gd name="connsiteX21" fmla="*/ 364610 w 585411"/>
              <a:gd name="connsiteY21" fmla="*/ 514216 h 607780"/>
              <a:gd name="connsiteX22" fmla="*/ 360262 w 585411"/>
              <a:gd name="connsiteY22" fmla="*/ 507353 h 607780"/>
              <a:gd name="connsiteX23" fmla="*/ 352125 w 585411"/>
              <a:gd name="connsiteY23" fmla="*/ 495167 h 607780"/>
              <a:gd name="connsiteX24" fmla="*/ 475681 w 585411"/>
              <a:gd name="connsiteY24" fmla="*/ 486055 h 607780"/>
              <a:gd name="connsiteX25" fmla="*/ 488736 w 585411"/>
              <a:gd name="connsiteY25" fmla="*/ 513931 h 607780"/>
              <a:gd name="connsiteX26" fmla="*/ 475541 w 585411"/>
              <a:gd name="connsiteY26" fmla="*/ 542507 h 607780"/>
              <a:gd name="connsiteX27" fmla="*/ 462486 w 585411"/>
              <a:gd name="connsiteY27" fmla="*/ 519394 h 607780"/>
              <a:gd name="connsiteX28" fmla="*/ 462345 w 585411"/>
              <a:gd name="connsiteY28" fmla="*/ 514631 h 607780"/>
              <a:gd name="connsiteX29" fmla="*/ 465293 w 585411"/>
              <a:gd name="connsiteY29" fmla="*/ 495581 h 607780"/>
              <a:gd name="connsiteX30" fmla="*/ 475681 w 585411"/>
              <a:gd name="connsiteY30" fmla="*/ 486055 h 607780"/>
              <a:gd name="connsiteX31" fmla="*/ 271040 w 585411"/>
              <a:gd name="connsiteY31" fmla="*/ 485490 h 607780"/>
              <a:gd name="connsiteX32" fmla="*/ 281697 w 585411"/>
              <a:gd name="connsiteY32" fmla="*/ 495726 h 607780"/>
              <a:gd name="connsiteX33" fmla="*/ 272162 w 585411"/>
              <a:gd name="connsiteY33" fmla="*/ 507224 h 607780"/>
              <a:gd name="connsiteX34" fmla="*/ 259963 w 585411"/>
              <a:gd name="connsiteY34" fmla="*/ 495446 h 607780"/>
              <a:gd name="connsiteX35" fmla="*/ 271040 w 585411"/>
              <a:gd name="connsiteY35" fmla="*/ 485490 h 607780"/>
              <a:gd name="connsiteX36" fmla="*/ 417496 w 585411"/>
              <a:gd name="connsiteY36" fmla="*/ 476678 h 607780"/>
              <a:gd name="connsiteX37" fmla="*/ 399821 w 585411"/>
              <a:gd name="connsiteY37" fmla="*/ 485923 h 607780"/>
              <a:gd name="connsiteX38" fmla="*/ 402626 w 585411"/>
              <a:gd name="connsiteY38" fmla="*/ 496288 h 607780"/>
              <a:gd name="connsiteX39" fmla="*/ 414831 w 585411"/>
              <a:gd name="connsiteY39" fmla="*/ 489704 h 607780"/>
              <a:gd name="connsiteX40" fmla="*/ 414831 w 585411"/>
              <a:gd name="connsiteY40" fmla="*/ 537747 h 607780"/>
              <a:gd name="connsiteX41" fmla="*/ 414831 w 585411"/>
              <a:gd name="connsiteY41" fmla="*/ 551894 h 607780"/>
              <a:gd name="connsiteX42" fmla="*/ 425071 w 585411"/>
              <a:gd name="connsiteY42" fmla="*/ 551894 h 607780"/>
              <a:gd name="connsiteX43" fmla="*/ 427316 w 585411"/>
              <a:gd name="connsiteY43" fmla="*/ 551894 h 607780"/>
              <a:gd name="connsiteX44" fmla="*/ 427316 w 585411"/>
              <a:gd name="connsiteY44" fmla="*/ 549653 h 607780"/>
              <a:gd name="connsiteX45" fmla="*/ 427316 w 585411"/>
              <a:gd name="connsiteY45" fmla="*/ 517718 h 607780"/>
              <a:gd name="connsiteX46" fmla="*/ 427316 w 585411"/>
              <a:gd name="connsiteY46" fmla="*/ 476678 h 607780"/>
              <a:gd name="connsiteX47" fmla="*/ 476273 w 585411"/>
              <a:gd name="connsiteY47" fmla="*/ 475417 h 607780"/>
              <a:gd name="connsiteX48" fmla="*/ 465331 w 585411"/>
              <a:gd name="connsiteY48" fmla="*/ 478079 h 607780"/>
              <a:gd name="connsiteX49" fmla="*/ 449620 w 585411"/>
              <a:gd name="connsiteY49" fmla="*/ 514496 h 607780"/>
              <a:gd name="connsiteX50" fmla="*/ 455091 w 585411"/>
              <a:gd name="connsiteY50" fmla="*/ 539848 h 607780"/>
              <a:gd name="connsiteX51" fmla="*/ 475011 w 585411"/>
              <a:gd name="connsiteY51" fmla="*/ 553014 h 607780"/>
              <a:gd name="connsiteX52" fmla="*/ 501664 w 585411"/>
              <a:gd name="connsiteY52" fmla="*/ 513516 h 607780"/>
              <a:gd name="connsiteX53" fmla="*/ 476273 w 585411"/>
              <a:gd name="connsiteY53" fmla="*/ 475417 h 607780"/>
              <a:gd name="connsiteX54" fmla="*/ 271605 w 585411"/>
              <a:gd name="connsiteY54" fmla="*/ 475417 h 607780"/>
              <a:gd name="connsiteX55" fmla="*/ 247757 w 585411"/>
              <a:gd name="connsiteY55" fmla="*/ 496147 h 607780"/>
              <a:gd name="connsiteX56" fmla="*/ 257717 w 585411"/>
              <a:gd name="connsiteY56" fmla="*/ 512535 h 607780"/>
              <a:gd name="connsiteX57" fmla="*/ 244951 w 585411"/>
              <a:gd name="connsiteY57" fmla="*/ 532004 h 607780"/>
              <a:gd name="connsiteX58" fmla="*/ 270623 w 585411"/>
              <a:gd name="connsiteY58" fmla="*/ 553014 h 607780"/>
              <a:gd name="connsiteX59" fmla="*/ 296715 w 585411"/>
              <a:gd name="connsiteY59" fmla="*/ 530604 h 607780"/>
              <a:gd name="connsiteX60" fmla="*/ 283809 w 585411"/>
              <a:gd name="connsiteY60" fmla="*/ 511695 h 607780"/>
              <a:gd name="connsiteX61" fmla="*/ 294049 w 585411"/>
              <a:gd name="connsiteY61" fmla="*/ 494747 h 607780"/>
              <a:gd name="connsiteX62" fmla="*/ 271605 w 585411"/>
              <a:gd name="connsiteY62" fmla="*/ 475417 h 607780"/>
              <a:gd name="connsiteX63" fmla="*/ 542906 w 585411"/>
              <a:gd name="connsiteY63" fmla="*/ 472616 h 607780"/>
              <a:gd name="connsiteX64" fmla="*/ 529580 w 585411"/>
              <a:gd name="connsiteY64" fmla="*/ 473877 h 607780"/>
              <a:gd name="connsiteX65" fmla="*/ 529439 w 585411"/>
              <a:gd name="connsiteY65" fmla="*/ 475137 h 607780"/>
              <a:gd name="connsiteX66" fmla="*/ 522846 w 585411"/>
              <a:gd name="connsiteY66" fmla="*/ 500910 h 607780"/>
              <a:gd name="connsiteX67" fmla="*/ 522005 w 585411"/>
              <a:gd name="connsiteY67" fmla="*/ 503151 h 607780"/>
              <a:gd name="connsiteX68" fmla="*/ 531403 w 585411"/>
              <a:gd name="connsiteY68" fmla="*/ 502030 h 607780"/>
              <a:gd name="connsiteX69" fmla="*/ 531824 w 585411"/>
              <a:gd name="connsiteY69" fmla="*/ 501330 h 607780"/>
              <a:gd name="connsiteX70" fmla="*/ 542345 w 585411"/>
              <a:gd name="connsiteY70" fmla="*/ 474717 h 607780"/>
              <a:gd name="connsiteX71" fmla="*/ 526494 w 585411"/>
              <a:gd name="connsiteY71" fmla="*/ 472616 h 607780"/>
              <a:gd name="connsiteX72" fmla="*/ 513167 w 585411"/>
              <a:gd name="connsiteY72" fmla="*/ 473877 h 607780"/>
              <a:gd name="connsiteX73" fmla="*/ 512886 w 585411"/>
              <a:gd name="connsiteY73" fmla="*/ 475137 h 607780"/>
              <a:gd name="connsiteX74" fmla="*/ 506433 w 585411"/>
              <a:gd name="connsiteY74" fmla="*/ 500910 h 607780"/>
              <a:gd name="connsiteX75" fmla="*/ 505592 w 585411"/>
              <a:gd name="connsiteY75" fmla="*/ 503151 h 607780"/>
              <a:gd name="connsiteX76" fmla="*/ 514991 w 585411"/>
              <a:gd name="connsiteY76" fmla="*/ 502030 h 607780"/>
              <a:gd name="connsiteX77" fmla="*/ 515411 w 585411"/>
              <a:gd name="connsiteY77" fmla="*/ 501330 h 607780"/>
              <a:gd name="connsiteX78" fmla="*/ 525932 w 585411"/>
              <a:gd name="connsiteY78" fmla="*/ 474717 h 607780"/>
              <a:gd name="connsiteX79" fmla="*/ 338097 w 585411"/>
              <a:gd name="connsiteY79" fmla="*/ 472616 h 607780"/>
              <a:gd name="connsiteX80" fmla="*/ 324771 w 585411"/>
              <a:gd name="connsiteY80" fmla="*/ 473877 h 607780"/>
              <a:gd name="connsiteX81" fmla="*/ 324631 w 585411"/>
              <a:gd name="connsiteY81" fmla="*/ 475137 h 607780"/>
              <a:gd name="connsiteX82" fmla="*/ 318178 w 585411"/>
              <a:gd name="connsiteY82" fmla="*/ 500910 h 607780"/>
              <a:gd name="connsiteX83" fmla="*/ 317336 w 585411"/>
              <a:gd name="connsiteY83" fmla="*/ 503151 h 607780"/>
              <a:gd name="connsiteX84" fmla="*/ 326735 w 585411"/>
              <a:gd name="connsiteY84" fmla="*/ 502030 h 607780"/>
              <a:gd name="connsiteX85" fmla="*/ 327015 w 585411"/>
              <a:gd name="connsiteY85" fmla="*/ 501330 h 607780"/>
              <a:gd name="connsiteX86" fmla="*/ 337536 w 585411"/>
              <a:gd name="connsiteY86" fmla="*/ 474717 h 607780"/>
              <a:gd name="connsiteX87" fmla="*/ 321685 w 585411"/>
              <a:gd name="connsiteY87" fmla="*/ 472616 h 607780"/>
              <a:gd name="connsiteX88" fmla="*/ 308358 w 585411"/>
              <a:gd name="connsiteY88" fmla="*/ 473877 h 607780"/>
              <a:gd name="connsiteX89" fmla="*/ 308218 w 585411"/>
              <a:gd name="connsiteY89" fmla="*/ 475137 h 607780"/>
              <a:gd name="connsiteX90" fmla="*/ 301625 w 585411"/>
              <a:gd name="connsiteY90" fmla="*/ 500910 h 607780"/>
              <a:gd name="connsiteX91" fmla="*/ 300923 w 585411"/>
              <a:gd name="connsiteY91" fmla="*/ 503151 h 607780"/>
              <a:gd name="connsiteX92" fmla="*/ 310322 w 585411"/>
              <a:gd name="connsiteY92" fmla="*/ 502030 h 607780"/>
              <a:gd name="connsiteX93" fmla="*/ 310603 w 585411"/>
              <a:gd name="connsiteY93" fmla="*/ 501330 h 607780"/>
              <a:gd name="connsiteX94" fmla="*/ 321124 w 585411"/>
              <a:gd name="connsiteY94" fmla="*/ 474717 h 607780"/>
              <a:gd name="connsiteX95" fmla="*/ 266695 w 585411"/>
              <a:gd name="connsiteY95" fmla="*/ 412808 h 607780"/>
              <a:gd name="connsiteX96" fmla="*/ 430963 w 585411"/>
              <a:gd name="connsiteY96" fmla="*/ 412808 h 607780"/>
              <a:gd name="connsiteX97" fmla="*/ 448077 w 585411"/>
              <a:gd name="connsiteY97" fmla="*/ 412808 h 607780"/>
              <a:gd name="connsiteX98" fmla="*/ 465331 w 585411"/>
              <a:gd name="connsiteY98" fmla="*/ 412808 h 607780"/>
              <a:gd name="connsiteX99" fmla="*/ 497035 w 585411"/>
              <a:gd name="connsiteY99" fmla="*/ 412808 h 607780"/>
              <a:gd name="connsiteX100" fmla="*/ 585411 w 585411"/>
              <a:gd name="connsiteY100" fmla="*/ 501050 h 607780"/>
              <a:gd name="connsiteX101" fmla="*/ 585411 w 585411"/>
              <a:gd name="connsiteY101" fmla="*/ 519398 h 607780"/>
              <a:gd name="connsiteX102" fmla="*/ 497035 w 585411"/>
              <a:gd name="connsiteY102" fmla="*/ 607780 h 607780"/>
              <a:gd name="connsiteX103" fmla="*/ 266695 w 585411"/>
              <a:gd name="connsiteY103" fmla="*/ 607780 h 607780"/>
              <a:gd name="connsiteX104" fmla="*/ 213949 w 585411"/>
              <a:gd name="connsiteY104" fmla="*/ 590272 h 607780"/>
              <a:gd name="connsiteX105" fmla="*/ 196414 w 585411"/>
              <a:gd name="connsiteY105" fmla="*/ 573044 h 607780"/>
              <a:gd name="connsiteX106" fmla="*/ 186174 w 585411"/>
              <a:gd name="connsiteY106" fmla="*/ 555956 h 607780"/>
              <a:gd name="connsiteX107" fmla="*/ 178178 w 585411"/>
              <a:gd name="connsiteY107" fmla="*/ 519398 h 607780"/>
              <a:gd name="connsiteX108" fmla="*/ 178178 w 585411"/>
              <a:gd name="connsiteY108" fmla="*/ 501050 h 607780"/>
              <a:gd name="connsiteX109" fmla="*/ 266695 w 585411"/>
              <a:gd name="connsiteY109" fmla="*/ 412808 h 607780"/>
              <a:gd name="connsiteX110" fmla="*/ 98899 w 585411"/>
              <a:gd name="connsiteY110" fmla="*/ 343865 h 607780"/>
              <a:gd name="connsiteX111" fmla="*/ 366269 w 585411"/>
              <a:gd name="connsiteY111" fmla="*/ 343865 h 607780"/>
              <a:gd name="connsiteX112" fmla="*/ 383523 w 585411"/>
              <a:gd name="connsiteY112" fmla="*/ 361118 h 607780"/>
              <a:gd name="connsiteX113" fmla="*/ 366269 w 585411"/>
              <a:gd name="connsiteY113" fmla="*/ 378230 h 607780"/>
              <a:gd name="connsiteX114" fmla="*/ 98899 w 585411"/>
              <a:gd name="connsiteY114" fmla="*/ 378230 h 607780"/>
              <a:gd name="connsiteX115" fmla="*/ 81785 w 585411"/>
              <a:gd name="connsiteY115" fmla="*/ 361118 h 607780"/>
              <a:gd name="connsiteX116" fmla="*/ 98899 w 585411"/>
              <a:gd name="connsiteY116" fmla="*/ 343865 h 607780"/>
              <a:gd name="connsiteX117" fmla="*/ 98899 w 585411"/>
              <a:gd name="connsiteY117" fmla="*/ 229620 h 607780"/>
              <a:gd name="connsiteX118" fmla="*/ 366269 w 585411"/>
              <a:gd name="connsiteY118" fmla="*/ 229620 h 607780"/>
              <a:gd name="connsiteX119" fmla="*/ 383523 w 585411"/>
              <a:gd name="connsiteY119" fmla="*/ 246697 h 607780"/>
              <a:gd name="connsiteX120" fmla="*/ 366269 w 585411"/>
              <a:gd name="connsiteY120" fmla="*/ 263774 h 607780"/>
              <a:gd name="connsiteX121" fmla="*/ 98899 w 585411"/>
              <a:gd name="connsiteY121" fmla="*/ 263774 h 607780"/>
              <a:gd name="connsiteX122" fmla="*/ 81785 w 585411"/>
              <a:gd name="connsiteY122" fmla="*/ 246697 h 607780"/>
              <a:gd name="connsiteX123" fmla="*/ 98899 w 585411"/>
              <a:gd name="connsiteY123" fmla="*/ 229620 h 607780"/>
              <a:gd name="connsiteX124" fmla="*/ 322083 w 585411"/>
              <a:gd name="connsiteY124" fmla="*/ 58552 h 607780"/>
              <a:gd name="connsiteX125" fmla="*/ 322083 w 585411"/>
              <a:gd name="connsiteY125" fmla="*/ 112901 h 607780"/>
              <a:gd name="connsiteX126" fmla="*/ 352103 w 585411"/>
              <a:gd name="connsiteY126" fmla="*/ 142877 h 607780"/>
              <a:gd name="connsiteX127" fmla="*/ 406672 w 585411"/>
              <a:gd name="connsiteY127" fmla="*/ 142877 h 607780"/>
              <a:gd name="connsiteX128" fmla="*/ 92585 w 585411"/>
              <a:gd name="connsiteY128" fmla="*/ 0 h 607780"/>
              <a:gd name="connsiteX129" fmla="*/ 304969 w 585411"/>
              <a:gd name="connsiteY129" fmla="*/ 0 h 607780"/>
              <a:gd name="connsiteX130" fmla="*/ 308336 w 585411"/>
              <a:gd name="connsiteY130" fmla="*/ 280 h 607780"/>
              <a:gd name="connsiteX131" fmla="*/ 312544 w 585411"/>
              <a:gd name="connsiteY131" fmla="*/ 1821 h 607780"/>
              <a:gd name="connsiteX132" fmla="*/ 313526 w 585411"/>
              <a:gd name="connsiteY132" fmla="*/ 2381 h 607780"/>
              <a:gd name="connsiteX133" fmla="*/ 317173 w 585411"/>
              <a:gd name="connsiteY133" fmla="*/ 5043 h 607780"/>
              <a:gd name="connsiteX134" fmla="*/ 460259 w 585411"/>
              <a:gd name="connsiteY134" fmla="*/ 147920 h 607780"/>
              <a:gd name="connsiteX135" fmla="*/ 462924 w 585411"/>
              <a:gd name="connsiteY135" fmla="*/ 151562 h 607780"/>
              <a:gd name="connsiteX136" fmla="*/ 463485 w 585411"/>
              <a:gd name="connsiteY136" fmla="*/ 152543 h 607780"/>
              <a:gd name="connsiteX137" fmla="*/ 464748 w 585411"/>
              <a:gd name="connsiteY137" fmla="*/ 155904 h 607780"/>
              <a:gd name="connsiteX138" fmla="*/ 465029 w 585411"/>
              <a:gd name="connsiteY138" fmla="*/ 158426 h 607780"/>
              <a:gd name="connsiteX139" fmla="*/ 465169 w 585411"/>
              <a:gd name="connsiteY139" fmla="*/ 159546 h 607780"/>
              <a:gd name="connsiteX140" fmla="*/ 465309 w 585411"/>
              <a:gd name="connsiteY140" fmla="*/ 160107 h 607780"/>
              <a:gd name="connsiteX141" fmla="*/ 465309 w 585411"/>
              <a:gd name="connsiteY141" fmla="*/ 392633 h 607780"/>
              <a:gd name="connsiteX142" fmla="*/ 448055 w 585411"/>
              <a:gd name="connsiteY142" fmla="*/ 392633 h 607780"/>
              <a:gd name="connsiteX143" fmla="*/ 430941 w 585411"/>
              <a:gd name="connsiteY143" fmla="*/ 392633 h 607780"/>
              <a:gd name="connsiteX144" fmla="*/ 430941 w 585411"/>
              <a:gd name="connsiteY144" fmla="*/ 177196 h 607780"/>
              <a:gd name="connsiteX145" fmla="*/ 352103 w 585411"/>
              <a:gd name="connsiteY145" fmla="*/ 177196 h 607780"/>
              <a:gd name="connsiteX146" fmla="*/ 287855 w 585411"/>
              <a:gd name="connsiteY146" fmla="*/ 112901 h 607780"/>
              <a:gd name="connsiteX147" fmla="*/ 287855 w 585411"/>
              <a:gd name="connsiteY147" fmla="*/ 34318 h 607780"/>
              <a:gd name="connsiteX148" fmla="*/ 92585 w 585411"/>
              <a:gd name="connsiteY148" fmla="*/ 34318 h 607780"/>
              <a:gd name="connsiteX149" fmla="*/ 34368 w 585411"/>
              <a:gd name="connsiteY149" fmla="*/ 92590 h 607780"/>
              <a:gd name="connsiteX150" fmla="*/ 34368 w 585411"/>
              <a:gd name="connsiteY150" fmla="*/ 497690 h 607780"/>
              <a:gd name="connsiteX151" fmla="*/ 92585 w 585411"/>
              <a:gd name="connsiteY151" fmla="*/ 555962 h 607780"/>
              <a:gd name="connsiteX152" fmla="*/ 164408 w 585411"/>
              <a:gd name="connsiteY152" fmla="*/ 555962 h 607780"/>
              <a:gd name="connsiteX153" fmla="*/ 172264 w 585411"/>
              <a:gd name="connsiteY153" fmla="*/ 573051 h 607780"/>
              <a:gd name="connsiteX154" fmla="*/ 184468 w 585411"/>
              <a:gd name="connsiteY154" fmla="*/ 590280 h 607780"/>
              <a:gd name="connsiteX155" fmla="*/ 92585 w 585411"/>
              <a:gd name="connsiteY155" fmla="*/ 590280 h 607780"/>
              <a:gd name="connsiteX156" fmla="*/ 0 w 585411"/>
              <a:gd name="connsiteY156" fmla="*/ 497690 h 607780"/>
              <a:gd name="connsiteX157" fmla="*/ 0 w 585411"/>
              <a:gd name="connsiteY157" fmla="*/ 92590 h 607780"/>
              <a:gd name="connsiteX158" fmla="*/ 92585 w 585411"/>
              <a:gd name="connsiteY158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585411" h="607780">
                <a:moveTo>
                  <a:pt x="269497" y="517456"/>
                </a:moveTo>
                <a:cubicBezTo>
                  <a:pt x="279743" y="520395"/>
                  <a:pt x="283814" y="524454"/>
                  <a:pt x="283814" y="531593"/>
                </a:cubicBezTo>
                <a:cubicBezTo>
                  <a:pt x="283814" y="538311"/>
                  <a:pt x="278621" y="542930"/>
                  <a:pt x="270900" y="542930"/>
                </a:cubicBezTo>
                <a:cubicBezTo>
                  <a:pt x="266970" y="542930"/>
                  <a:pt x="263461" y="541530"/>
                  <a:pt x="261075" y="539151"/>
                </a:cubicBezTo>
                <a:cubicBezTo>
                  <a:pt x="258969" y="536912"/>
                  <a:pt x="257846" y="533972"/>
                  <a:pt x="257986" y="530753"/>
                </a:cubicBezTo>
                <a:cubicBezTo>
                  <a:pt x="257986" y="524454"/>
                  <a:pt x="262198" y="519696"/>
                  <a:pt x="269497" y="517456"/>
                </a:cubicBezTo>
                <a:close/>
                <a:moveTo>
                  <a:pt x="337536" y="495167"/>
                </a:moveTo>
                <a:lnTo>
                  <a:pt x="356895" y="522900"/>
                </a:lnTo>
                <a:lnTo>
                  <a:pt x="336695" y="551894"/>
                </a:lnTo>
                <a:lnTo>
                  <a:pt x="351143" y="551894"/>
                </a:lnTo>
                <a:lnTo>
                  <a:pt x="359420" y="539008"/>
                </a:lnTo>
                <a:lnTo>
                  <a:pt x="360823" y="536907"/>
                </a:lnTo>
                <a:cubicBezTo>
                  <a:pt x="361805" y="535086"/>
                  <a:pt x="362927" y="533405"/>
                  <a:pt x="363909" y="531724"/>
                </a:cubicBezTo>
                <a:cubicBezTo>
                  <a:pt x="365312" y="534105"/>
                  <a:pt x="366855" y="536627"/>
                  <a:pt x="368538" y="539008"/>
                </a:cubicBezTo>
                <a:lnTo>
                  <a:pt x="376815" y="551894"/>
                </a:lnTo>
                <a:lnTo>
                  <a:pt x="391684" y="551894"/>
                </a:lnTo>
                <a:lnTo>
                  <a:pt x="371765" y="522620"/>
                </a:lnTo>
                <a:lnTo>
                  <a:pt x="391123" y="495167"/>
                </a:lnTo>
                <a:lnTo>
                  <a:pt x="376815" y="495167"/>
                </a:lnTo>
                <a:lnTo>
                  <a:pt x="368819" y="507213"/>
                </a:lnTo>
                <a:lnTo>
                  <a:pt x="367837" y="508753"/>
                </a:lnTo>
                <a:cubicBezTo>
                  <a:pt x="366715" y="510574"/>
                  <a:pt x="365733" y="512395"/>
                  <a:pt x="364610" y="514216"/>
                </a:cubicBezTo>
                <a:cubicBezTo>
                  <a:pt x="363208" y="511975"/>
                  <a:pt x="361805" y="509734"/>
                  <a:pt x="360262" y="507353"/>
                </a:cubicBezTo>
                <a:lnTo>
                  <a:pt x="352125" y="495167"/>
                </a:lnTo>
                <a:close/>
                <a:moveTo>
                  <a:pt x="475681" y="486055"/>
                </a:moveTo>
                <a:cubicBezTo>
                  <a:pt x="487052" y="486055"/>
                  <a:pt x="488736" y="503565"/>
                  <a:pt x="488736" y="513931"/>
                </a:cubicBezTo>
                <a:cubicBezTo>
                  <a:pt x="488736" y="524577"/>
                  <a:pt x="487052" y="542507"/>
                  <a:pt x="475541" y="542507"/>
                </a:cubicBezTo>
                <a:cubicBezTo>
                  <a:pt x="468241" y="542507"/>
                  <a:pt x="463468" y="533822"/>
                  <a:pt x="462486" y="519394"/>
                </a:cubicBezTo>
                <a:cubicBezTo>
                  <a:pt x="462486" y="517853"/>
                  <a:pt x="462345" y="516312"/>
                  <a:pt x="462345" y="514631"/>
                </a:cubicBezTo>
                <a:cubicBezTo>
                  <a:pt x="462345" y="506787"/>
                  <a:pt x="463468" y="500343"/>
                  <a:pt x="465293" y="495581"/>
                </a:cubicBezTo>
                <a:cubicBezTo>
                  <a:pt x="467539" y="489557"/>
                  <a:pt x="471049" y="486055"/>
                  <a:pt x="475681" y="486055"/>
                </a:cubicBezTo>
                <a:close/>
                <a:moveTo>
                  <a:pt x="271040" y="485490"/>
                </a:moveTo>
                <a:cubicBezTo>
                  <a:pt x="278893" y="485490"/>
                  <a:pt x="281697" y="490818"/>
                  <a:pt x="281697" y="495726"/>
                </a:cubicBezTo>
                <a:cubicBezTo>
                  <a:pt x="281697" y="502877"/>
                  <a:pt x="275387" y="506102"/>
                  <a:pt x="272162" y="507224"/>
                </a:cubicBezTo>
                <a:cubicBezTo>
                  <a:pt x="263889" y="504981"/>
                  <a:pt x="259963" y="501195"/>
                  <a:pt x="259963" y="495446"/>
                </a:cubicBezTo>
                <a:cubicBezTo>
                  <a:pt x="259963" y="490538"/>
                  <a:pt x="263328" y="485490"/>
                  <a:pt x="271040" y="485490"/>
                </a:cubicBezTo>
                <a:close/>
                <a:moveTo>
                  <a:pt x="417496" y="476678"/>
                </a:moveTo>
                <a:lnTo>
                  <a:pt x="399821" y="485923"/>
                </a:lnTo>
                <a:lnTo>
                  <a:pt x="402626" y="496288"/>
                </a:lnTo>
                <a:lnTo>
                  <a:pt x="414831" y="489704"/>
                </a:lnTo>
                <a:lnTo>
                  <a:pt x="414831" y="537747"/>
                </a:lnTo>
                <a:lnTo>
                  <a:pt x="414831" y="551894"/>
                </a:lnTo>
                <a:lnTo>
                  <a:pt x="425071" y="551894"/>
                </a:lnTo>
                <a:lnTo>
                  <a:pt x="427316" y="551894"/>
                </a:lnTo>
                <a:lnTo>
                  <a:pt x="427316" y="549653"/>
                </a:lnTo>
                <a:lnTo>
                  <a:pt x="427316" y="517718"/>
                </a:lnTo>
                <a:lnTo>
                  <a:pt x="427316" y="476678"/>
                </a:lnTo>
                <a:close/>
                <a:moveTo>
                  <a:pt x="476273" y="475417"/>
                </a:moveTo>
                <a:cubicBezTo>
                  <a:pt x="472205" y="475417"/>
                  <a:pt x="468558" y="476398"/>
                  <a:pt x="465331" y="478079"/>
                </a:cubicBezTo>
                <a:cubicBezTo>
                  <a:pt x="455372" y="483401"/>
                  <a:pt x="449620" y="496288"/>
                  <a:pt x="449620" y="514496"/>
                </a:cubicBezTo>
                <a:cubicBezTo>
                  <a:pt x="449620" y="524861"/>
                  <a:pt x="451724" y="533265"/>
                  <a:pt x="455091" y="539848"/>
                </a:cubicBezTo>
                <a:cubicBezTo>
                  <a:pt x="459440" y="548252"/>
                  <a:pt x="466313" y="553014"/>
                  <a:pt x="475011" y="553014"/>
                </a:cubicBezTo>
                <a:cubicBezTo>
                  <a:pt x="491844" y="553014"/>
                  <a:pt x="501664" y="538587"/>
                  <a:pt x="501664" y="513516"/>
                </a:cubicBezTo>
                <a:cubicBezTo>
                  <a:pt x="501664" y="489284"/>
                  <a:pt x="492405" y="475417"/>
                  <a:pt x="476273" y="475417"/>
                </a:cubicBezTo>
                <a:close/>
                <a:moveTo>
                  <a:pt x="271605" y="475417"/>
                </a:moveTo>
                <a:cubicBezTo>
                  <a:pt x="257717" y="475417"/>
                  <a:pt x="247757" y="484242"/>
                  <a:pt x="247757" y="496147"/>
                </a:cubicBezTo>
                <a:cubicBezTo>
                  <a:pt x="247757" y="502871"/>
                  <a:pt x="251264" y="508753"/>
                  <a:pt x="257717" y="512535"/>
                </a:cubicBezTo>
                <a:cubicBezTo>
                  <a:pt x="249300" y="516877"/>
                  <a:pt x="244951" y="523460"/>
                  <a:pt x="244951" y="532004"/>
                </a:cubicBezTo>
                <a:cubicBezTo>
                  <a:pt x="244951" y="542509"/>
                  <a:pt x="253789" y="553014"/>
                  <a:pt x="270623" y="553014"/>
                </a:cubicBezTo>
                <a:cubicBezTo>
                  <a:pt x="285773" y="553014"/>
                  <a:pt x="296715" y="543630"/>
                  <a:pt x="296715" y="530604"/>
                </a:cubicBezTo>
                <a:cubicBezTo>
                  <a:pt x="296715" y="522340"/>
                  <a:pt x="292226" y="515757"/>
                  <a:pt x="283809" y="511695"/>
                </a:cubicBezTo>
                <a:cubicBezTo>
                  <a:pt x="292647" y="506372"/>
                  <a:pt x="294049" y="498949"/>
                  <a:pt x="294049" y="494747"/>
                </a:cubicBezTo>
                <a:cubicBezTo>
                  <a:pt x="294049" y="485502"/>
                  <a:pt x="287035" y="475417"/>
                  <a:pt x="271605" y="475417"/>
                </a:cubicBezTo>
                <a:close/>
                <a:moveTo>
                  <a:pt x="542906" y="472616"/>
                </a:moveTo>
                <a:lnTo>
                  <a:pt x="529580" y="473877"/>
                </a:lnTo>
                <a:lnTo>
                  <a:pt x="529439" y="475137"/>
                </a:lnTo>
                <a:cubicBezTo>
                  <a:pt x="528177" y="483121"/>
                  <a:pt x="525231" y="494327"/>
                  <a:pt x="522846" y="500910"/>
                </a:cubicBezTo>
                <a:lnTo>
                  <a:pt x="522005" y="503151"/>
                </a:lnTo>
                <a:lnTo>
                  <a:pt x="531403" y="502030"/>
                </a:lnTo>
                <a:lnTo>
                  <a:pt x="531824" y="501330"/>
                </a:lnTo>
                <a:cubicBezTo>
                  <a:pt x="535051" y="495867"/>
                  <a:pt x="539820" y="483681"/>
                  <a:pt x="542345" y="474717"/>
                </a:cubicBezTo>
                <a:close/>
                <a:moveTo>
                  <a:pt x="526494" y="472616"/>
                </a:moveTo>
                <a:lnTo>
                  <a:pt x="513167" y="473877"/>
                </a:lnTo>
                <a:lnTo>
                  <a:pt x="512886" y="475137"/>
                </a:lnTo>
                <a:cubicBezTo>
                  <a:pt x="511624" y="483401"/>
                  <a:pt x="508538" y="494887"/>
                  <a:pt x="506433" y="500910"/>
                </a:cubicBezTo>
                <a:lnTo>
                  <a:pt x="505592" y="503151"/>
                </a:lnTo>
                <a:lnTo>
                  <a:pt x="514991" y="502030"/>
                </a:lnTo>
                <a:lnTo>
                  <a:pt x="515411" y="501330"/>
                </a:lnTo>
                <a:cubicBezTo>
                  <a:pt x="518638" y="495867"/>
                  <a:pt x="523407" y="483681"/>
                  <a:pt x="525932" y="474717"/>
                </a:cubicBezTo>
                <a:close/>
                <a:moveTo>
                  <a:pt x="338097" y="472616"/>
                </a:moveTo>
                <a:lnTo>
                  <a:pt x="324771" y="473877"/>
                </a:lnTo>
                <a:lnTo>
                  <a:pt x="324631" y="475137"/>
                </a:lnTo>
                <a:cubicBezTo>
                  <a:pt x="323368" y="483121"/>
                  <a:pt x="320562" y="494327"/>
                  <a:pt x="318178" y="500910"/>
                </a:cubicBezTo>
                <a:lnTo>
                  <a:pt x="317336" y="503151"/>
                </a:lnTo>
                <a:lnTo>
                  <a:pt x="326735" y="502030"/>
                </a:lnTo>
                <a:lnTo>
                  <a:pt x="327015" y="501330"/>
                </a:lnTo>
                <a:cubicBezTo>
                  <a:pt x="330242" y="495867"/>
                  <a:pt x="335152" y="483681"/>
                  <a:pt x="337536" y="474717"/>
                </a:cubicBezTo>
                <a:close/>
                <a:moveTo>
                  <a:pt x="321685" y="472616"/>
                </a:moveTo>
                <a:lnTo>
                  <a:pt x="308358" y="473877"/>
                </a:lnTo>
                <a:lnTo>
                  <a:pt x="308218" y="475137"/>
                </a:lnTo>
                <a:cubicBezTo>
                  <a:pt x="306955" y="483401"/>
                  <a:pt x="303869" y="494887"/>
                  <a:pt x="301625" y="500910"/>
                </a:cubicBezTo>
                <a:lnTo>
                  <a:pt x="300923" y="503151"/>
                </a:lnTo>
                <a:lnTo>
                  <a:pt x="310322" y="502030"/>
                </a:lnTo>
                <a:lnTo>
                  <a:pt x="310603" y="501330"/>
                </a:lnTo>
                <a:cubicBezTo>
                  <a:pt x="313829" y="495867"/>
                  <a:pt x="318739" y="483681"/>
                  <a:pt x="321124" y="474717"/>
                </a:cubicBezTo>
                <a:close/>
                <a:moveTo>
                  <a:pt x="266695" y="412808"/>
                </a:moveTo>
                <a:lnTo>
                  <a:pt x="430963" y="412808"/>
                </a:lnTo>
                <a:lnTo>
                  <a:pt x="448077" y="412808"/>
                </a:lnTo>
                <a:lnTo>
                  <a:pt x="465331" y="412808"/>
                </a:lnTo>
                <a:lnTo>
                  <a:pt x="497035" y="412808"/>
                </a:lnTo>
                <a:cubicBezTo>
                  <a:pt x="545852" y="412808"/>
                  <a:pt x="585411" y="452307"/>
                  <a:pt x="585411" y="501050"/>
                </a:cubicBezTo>
                <a:lnTo>
                  <a:pt x="585411" y="519398"/>
                </a:lnTo>
                <a:cubicBezTo>
                  <a:pt x="585411" y="568281"/>
                  <a:pt x="545852" y="607780"/>
                  <a:pt x="497035" y="607780"/>
                </a:cubicBezTo>
                <a:lnTo>
                  <a:pt x="266695" y="607780"/>
                </a:lnTo>
                <a:cubicBezTo>
                  <a:pt x="246915" y="607780"/>
                  <a:pt x="228679" y="601197"/>
                  <a:pt x="213949" y="590272"/>
                </a:cubicBezTo>
                <a:cubicBezTo>
                  <a:pt x="207356" y="585370"/>
                  <a:pt x="201464" y="579627"/>
                  <a:pt x="196414" y="573044"/>
                </a:cubicBezTo>
                <a:cubicBezTo>
                  <a:pt x="192486" y="567861"/>
                  <a:pt x="188979" y="562119"/>
                  <a:pt x="186174" y="555956"/>
                </a:cubicBezTo>
                <a:cubicBezTo>
                  <a:pt x="181124" y="544750"/>
                  <a:pt x="178178" y="532425"/>
                  <a:pt x="178178" y="519398"/>
                </a:cubicBezTo>
                <a:lnTo>
                  <a:pt x="178178" y="501050"/>
                </a:lnTo>
                <a:cubicBezTo>
                  <a:pt x="178178" y="452307"/>
                  <a:pt x="217737" y="412808"/>
                  <a:pt x="266695" y="412808"/>
                </a:cubicBezTo>
                <a:close/>
                <a:moveTo>
                  <a:pt x="98899" y="343865"/>
                </a:moveTo>
                <a:lnTo>
                  <a:pt x="366269" y="343865"/>
                </a:lnTo>
                <a:cubicBezTo>
                  <a:pt x="375808" y="343865"/>
                  <a:pt x="383523" y="351579"/>
                  <a:pt x="383523" y="361118"/>
                </a:cubicBezTo>
                <a:cubicBezTo>
                  <a:pt x="383523" y="370515"/>
                  <a:pt x="375808" y="378230"/>
                  <a:pt x="366269" y="378230"/>
                </a:cubicBezTo>
                <a:lnTo>
                  <a:pt x="98899" y="378230"/>
                </a:lnTo>
                <a:cubicBezTo>
                  <a:pt x="89500" y="378230"/>
                  <a:pt x="81785" y="370515"/>
                  <a:pt x="81785" y="361118"/>
                </a:cubicBezTo>
                <a:cubicBezTo>
                  <a:pt x="81785" y="351579"/>
                  <a:pt x="89500" y="343865"/>
                  <a:pt x="98899" y="343865"/>
                </a:cubicBezTo>
                <a:close/>
                <a:moveTo>
                  <a:pt x="98899" y="229620"/>
                </a:moveTo>
                <a:lnTo>
                  <a:pt x="366269" y="229620"/>
                </a:lnTo>
                <a:cubicBezTo>
                  <a:pt x="375808" y="229620"/>
                  <a:pt x="383523" y="237179"/>
                  <a:pt x="383523" y="246697"/>
                </a:cubicBezTo>
                <a:cubicBezTo>
                  <a:pt x="383523" y="256215"/>
                  <a:pt x="375808" y="263774"/>
                  <a:pt x="366269" y="263774"/>
                </a:cubicBezTo>
                <a:lnTo>
                  <a:pt x="98899" y="263774"/>
                </a:lnTo>
                <a:cubicBezTo>
                  <a:pt x="89500" y="263774"/>
                  <a:pt x="81785" y="256215"/>
                  <a:pt x="81785" y="246697"/>
                </a:cubicBezTo>
                <a:cubicBezTo>
                  <a:pt x="81785" y="237179"/>
                  <a:pt x="89500" y="229620"/>
                  <a:pt x="98899" y="229620"/>
                </a:cubicBezTo>
                <a:close/>
                <a:moveTo>
                  <a:pt x="322083" y="58552"/>
                </a:moveTo>
                <a:lnTo>
                  <a:pt x="322083" y="112901"/>
                </a:lnTo>
                <a:cubicBezTo>
                  <a:pt x="322083" y="129430"/>
                  <a:pt x="335550" y="142877"/>
                  <a:pt x="352103" y="142877"/>
                </a:cubicBezTo>
                <a:lnTo>
                  <a:pt x="406672" y="142877"/>
                </a:lnTo>
                <a:close/>
                <a:moveTo>
                  <a:pt x="92585" y="0"/>
                </a:moveTo>
                <a:lnTo>
                  <a:pt x="304969" y="0"/>
                </a:lnTo>
                <a:cubicBezTo>
                  <a:pt x="306091" y="0"/>
                  <a:pt x="307213" y="140"/>
                  <a:pt x="308336" y="280"/>
                </a:cubicBezTo>
                <a:cubicBezTo>
                  <a:pt x="309739" y="560"/>
                  <a:pt x="311141" y="1120"/>
                  <a:pt x="312544" y="1821"/>
                </a:cubicBezTo>
                <a:cubicBezTo>
                  <a:pt x="312825" y="1961"/>
                  <a:pt x="313105" y="2101"/>
                  <a:pt x="313526" y="2381"/>
                </a:cubicBezTo>
                <a:cubicBezTo>
                  <a:pt x="314789" y="3082"/>
                  <a:pt x="316051" y="3922"/>
                  <a:pt x="317173" y="5043"/>
                </a:cubicBezTo>
                <a:lnTo>
                  <a:pt x="460259" y="147920"/>
                </a:lnTo>
                <a:cubicBezTo>
                  <a:pt x="461381" y="149041"/>
                  <a:pt x="462223" y="150301"/>
                  <a:pt x="462924" y="151562"/>
                </a:cubicBezTo>
                <a:cubicBezTo>
                  <a:pt x="463065" y="151842"/>
                  <a:pt x="463345" y="152262"/>
                  <a:pt x="463485" y="152543"/>
                </a:cubicBezTo>
                <a:cubicBezTo>
                  <a:pt x="464047" y="153663"/>
                  <a:pt x="464467" y="154784"/>
                  <a:pt x="464748" y="155904"/>
                </a:cubicBezTo>
                <a:cubicBezTo>
                  <a:pt x="464888" y="156745"/>
                  <a:pt x="465029" y="157585"/>
                  <a:pt x="465029" y="158426"/>
                </a:cubicBezTo>
                <a:cubicBezTo>
                  <a:pt x="465169" y="158846"/>
                  <a:pt x="465169" y="159266"/>
                  <a:pt x="465169" y="159546"/>
                </a:cubicBezTo>
                <a:cubicBezTo>
                  <a:pt x="465169" y="159827"/>
                  <a:pt x="465309" y="159967"/>
                  <a:pt x="465309" y="160107"/>
                </a:cubicBezTo>
                <a:lnTo>
                  <a:pt x="465309" y="392633"/>
                </a:lnTo>
                <a:lnTo>
                  <a:pt x="448055" y="392633"/>
                </a:lnTo>
                <a:lnTo>
                  <a:pt x="430941" y="392633"/>
                </a:lnTo>
                <a:lnTo>
                  <a:pt x="430941" y="177196"/>
                </a:lnTo>
                <a:lnTo>
                  <a:pt x="352103" y="177196"/>
                </a:lnTo>
                <a:cubicBezTo>
                  <a:pt x="316612" y="177196"/>
                  <a:pt x="287855" y="148340"/>
                  <a:pt x="287855" y="112901"/>
                </a:cubicBezTo>
                <a:lnTo>
                  <a:pt x="287855" y="34318"/>
                </a:lnTo>
                <a:lnTo>
                  <a:pt x="92585" y="34318"/>
                </a:lnTo>
                <a:cubicBezTo>
                  <a:pt x="60461" y="34318"/>
                  <a:pt x="34368" y="60373"/>
                  <a:pt x="34368" y="92590"/>
                </a:cubicBezTo>
                <a:lnTo>
                  <a:pt x="34368" y="497690"/>
                </a:lnTo>
                <a:cubicBezTo>
                  <a:pt x="34368" y="529767"/>
                  <a:pt x="60461" y="555962"/>
                  <a:pt x="92585" y="555962"/>
                </a:cubicBezTo>
                <a:lnTo>
                  <a:pt x="164408" y="555962"/>
                </a:lnTo>
                <a:cubicBezTo>
                  <a:pt x="166512" y="561985"/>
                  <a:pt x="169178" y="567728"/>
                  <a:pt x="172264" y="573051"/>
                </a:cubicBezTo>
                <a:cubicBezTo>
                  <a:pt x="175771" y="579214"/>
                  <a:pt x="179839" y="584957"/>
                  <a:pt x="184468" y="590280"/>
                </a:cubicBezTo>
                <a:lnTo>
                  <a:pt x="92585" y="590280"/>
                </a:lnTo>
                <a:cubicBezTo>
                  <a:pt x="41523" y="590280"/>
                  <a:pt x="0" y="548678"/>
                  <a:pt x="0" y="497690"/>
                </a:cubicBezTo>
                <a:lnTo>
                  <a:pt x="0" y="92590"/>
                </a:lnTo>
                <a:cubicBezTo>
                  <a:pt x="0" y="41462"/>
                  <a:pt x="41523" y="0"/>
                  <a:pt x="925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4680C8DF-99E4-4D08-87E0-42D62C97400A}"/>
              </a:ext>
            </a:extLst>
          </p:cNvPr>
          <p:cNvSpPr txBox="1"/>
          <p:nvPr/>
        </p:nvSpPr>
        <p:spPr>
          <a:xfrm>
            <a:off x="3084765" y="3727832"/>
            <a:ext cx="11029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marR="5080" indent="-12700" algn="ctr">
              <a:lnSpc>
                <a:spcPct val="100000"/>
              </a:lnSpc>
              <a:spcBef>
                <a:spcPts val="105"/>
              </a:spcBef>
            </a:pPr>
            <a:r>
              <a:rPr lang="en-US" sz="1600" spc="-10" dirty="0">
                <a:latin typeface="Lucida Sans"/>
                <a:cs typeface="Lucida Sans"/>
              </a:rPr>
              <a:t>Relative less data</a:t>
            </a:r>
          </a:p>
        </p:txBody>
      </p:sp>
      <p:sp>
        <p:nvSpPr>
          <p:cNvPr id="31" name="waterfall_91337">
            <a:extLst>
              <a:ext uri="{FF2B5EF4-FFF2-40B4-BE49-F238E27FC236}">
                <a16:creationId xmlns:a16="http://schemas.microsoft.com/office/drawing/2014/main" id="{AE776F42-0671-40B5-B2CB-34095FE1ABD8}"/>
              </a:ext>
            </a:extLst>
          </p:cNvPr>
          <p:cNvSpPr/>
          <p:nvPr/>
        </p:nvSpPr>
        <p:spPr>
          <a:xfrm>
            <a:off x="5236420" y="2694994"/>
            <a:ext cx="609685" cy="410751"/>
          </a:xfrm>
          <a:custGeom>
            <a:avLst/>
            <a:gdLst>
              <a:gd name="T0" fmla="*/ 372171 w 604011"/>
              <a:gd name="T1" fmla="*/ 372171 w 604011"/>
              <a:gd name="T2" fmla="*/ 372171 w 604011"/>
              <a:gd name="T3" fmla="*/ 372171 w 604011"/>
              <a:gd name="T4" fmla="*/ 372171 w 604011"/>
              <a:gd name="T5" fmla="*/ 372171 w 604011"/>
              <a:gd name="T6" fmla="*/ 372171 w 604011"/>
              <a:gd name="T7" fmla="*/ 372171 w 604011"/>
              <a:gd name="T8" fmla="*/ 372171 w 604011"/>
              <a:gd name="T9" fmla="*/ 372171 w 604011"/>
              <a:gd name="T10" fmla="*/ 372171 w 604011"/>
              <a:gd name="T11" fmla="*/ 372171 w 604011"/>
              <a:gd name="T12" fmla="*/ 372171 w 604011"/>
              <a:gd name="T13" fmla="*/ 372171 w 604011"/>
              <a:gd name="T14" fmla="*/ 372171 w 604011"/>
              <a:gd name="T15" fmla="*/ 372171 w 604011"/>
              <a:gd name="T16" fmla="*/ 372171 w 604011"/>
              <a:gd name="T17" fmla="*/ 372171 w 604011"/>
              <a:gd name="T18" fmla="*/ 372171 w 604011"/>
              <a:gd name="T19" fmla="*/ 372171 w 604011"/>
              <a:gd name="T20" fmla="*/ 372171 w 604011"/>
              <a:gd name="T21" fmla="*/ 372171 w 604011"/>
              <a:gd name="T22" fmla="*/ 372171 w 604011"/>
              <a:gd name="T23" fmla="*/ 372171 w 604011"/>
              <a:gd name="T24" fmla="*/ 372171 w 604011"/>
              <a:gd name="T25" fmla="*/ 372171 w 604011"/>
              <a:gd name="T26" fmla="*/ 372171 w 604011"/>
              <a:gd name="T27" fmla="*/ 372171 w 604011"/>
              <a:gd name="T28" fmla="*/ 372171 w 604011"/>
              <a:gd name="T29" fmla="*/ 372171 w 604011"/>
              <a:gd name="T30" fmla="*/ 372171 w 604011"/>
              <a:gd name="T31" fmla="*/ 372171 w 604011"/>
              <a:gd name="T32" fmla="*/ 372171 w 604011"/>
              <a:gd name="T33" fmla="*/ 372171 w 604011"/>
              <a:gd name="T34" fmla="*/ 372171 w 604011"/>
              <a:gd name="T35" fmla="*/ 372171 w 604011"/>
              <a:gd name="T36" fmla="*/ 372171 w 604011"/>
              <a:gd name="T37" fmla="*/ 372171 w 604011"/>
              <a:gd name="T38" fmla="*/ 372171 w 604011"/>
              <a:gd name="T39" fmla="*/ 372171 w 604011"/>
              <a:gd name="T40" fmla="*/ 372171 w 604011"/>
              <a:gd name="T41" fmla="*/ 372171 w 604011"/>
              <a:gd name="T42" fmla="*/ 372171 w 604011"/>
              <a:gd name="T43" fmla="*/ 372171 w 604011"/>
              <a:gd name="T44" fmla="*/ 372171 w 604011"/>
              <a:gd name="T45" fmla="*/ 372171 w 604011"/>
              <a:gd name="T46" fmla="*/ 372171 w 604011"/>
              <a:gd name="T47" fmla="*/ 372171 w 604011"/>
              <a:gd name="T48" fmla="*/ 372171 w 604011"/>
              <a:gd name="T49" fmla="*/ 372171 w 604011"/>
              <a:gd name="T50" fmla="*/ 372171 w 604011"/>
              <a:gd name="T51" fmla="*/ 372171 w 604011"/>
              <a:gd name="T52" fmla="*/ 372171 w 604011"/>
              <a:gd name="T53" fmla="*/ 372171 w 604011"/>
              <a:gd name="T54" fmla="*/ 372171 w 604011"/>
              <a:gd name="T55" fmla="*/ 372171 w 604011"/>
              <a:gd name="T56" fmla="*/ 372171 w 604011"/>
              <a:gd name="T57" fmla="*/ 372171 w 604011"/>
              <a:gd name="T58" fmla="*/ 372171 w 604011"/>
              <a:gd name="T59" fmla="*/ 372171 w 604011"/>
              <a:gd name="T60" fmla="*/ 372171 w 604011"/>
              <a:gd name="T61" fmla="*/ 372171 w 604011"/>
              <a:gd name="T62" fmla="*/ 372171 w 604011"/>
              <a:gd name="T63" fmla="*/ 372171 w 604011"/>
              <a:gd name="T64" fmla="*/ 372171 w 604011"/>
              <a:gd name="T65" fmla="*/ 372171 w 604011"/>
              <a:gd name="T66" fmla="*/ 372171 w 604011"/>
              <a:gd name="T67" fmla="*/ 372171 w 604011"/>
              <a:gd name="T68" fmla="*/ 372171 w 604011"/>
              <a:gd name="T69" fmla="*/ 372171 w 604011"/>
              <a:gd name="T70" fmla="*/ 372171 w 604011"/>
              <a:gd name="T71" fmla="*/ 372171 w 604011"/>
              <a:gd name="T72" fmla="*/ 372171 w 604011"/>
              <a:gd name="T73" fmla="*/ 372171 w 604011"/>
              <a:gd name="T74" fmla="*/ 372171 w 604011"/>
              <a:gd name="T75" fmla="*/ 37217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45" h="4417">
                <a:moveTo>
                  <a:pt x="6372" y="4070"/>
                </a:moveTo>
                <a:cubicBezTo>
                  <a:pt x="6098" y="4070"/>
                  <a:pt x="5969" y="4015"/>
                  <a:pt x="5820" y="3951"/>
                </a:cubicBezTo>
                <a:cubicBezTo>
                  <a:pt x="5737" y="3915"/>
                  <a:pt x="5648" y="3877"/>
                  <a:pt x="5533" y="3848"/>
                </a:cubicBezTo>
                <a:cubicBezTo>
                  <a:pt x="5520" y="3384"/>
                  <a:pt x="5173" y="3003"/>
                  <a:pt x="4724" y="2937"/>
                </a:cubicBezTo>
                <a:lnTo>
                  <a:pt x="4510" y="703"/>
                </a:lnTo>
                <a:lnTo>
                  <a:pt x="6364" y="703"/>
                </a:lnTo>
                <a:cubicBezTo>
                  <a:pt x="6460" y="703"/>
                  <a:pt x="6538" y="625"/>
                  <a:pt x="6538" y="529"/>
                </a:cubicBezTo>
                <a:cubicBezTo>
                  <a:pt x="6538" y="434"/>
                  <a:pt x="6460" y="356"/>
                  <a:pt x="6364" y="356"/>
                </a:cubicBezTo>
                <a:lnTo>
                  <a:pt x="4477" y="356"/>
                </a:lnTo>
                <a:lnTo>
                  <a:pt x="4458" y="157"/>
                </a:lnTo>
                <a:cubicBezTo>
                  <a:pt x="4449" y="68"/>
                  <a:pt x="4375" y="0"/>
                  <a:pt x="4285" y="0"/>
                </a:cubicBezTo>
                <a:lnTo>
                  <a:pt x="2352" y="0"/>
                </a:lnTo>
                <a:cubicBezTo>
                  <a:pt x="2263" y="0"/>
                  <a:pt x="2188" y="68"/>
                  <a:pt x="2179" y="157"/>
                </a:cubicBezTo>
                <a:lnTo>
                  <a:pt x="2160" y="356"/>
                </a:lnTo>
                <a:lnTo>
                  <a:pt x="294" y="356"/>
                </a:lnTo>
                <a:cubicBezTo>
                  <a:pt x="198" y="356"/>
                  <a:pt x="120" y="434"/>
                  <a:pt x="120" y="529"/>
                </a:cubicBezTo>
                <a:cubicBezTo>
                  <a:pt x="120" y="625"/>
                  <a:pt x="198" y="703"/>
                  <a:pt x="294" y="703"/>
                </a:cubicBezTo>
                <a:lnTo>
                  <a:pt x="2126" y="703"/>
                </a:lnTo>
                <a:lnTo>
                  <a:pt x="1891" y="3103"/>
                </a:lnTo>
                <a:cubicBezTo>
                  <a:pt x="1791" y="3062"/>
                  <a:pt x="1683" y="3041"/>
                  <a:pt x="1573" y="3041"/>
                </a:cubicBezTo>
                <a:cubicBezTo>
                  <a:pt x="1316" y="3041"/>
                  <a:pt x="1062" y="3177"/>
                  <a:pt x="909" y="3397"/>
                </a:cubicBezTo>
                <a:cubicBezTo>
                  <a:pt x="802" y="3550"/>
                  <a:pt x="754" y="3727"/>
                  <a:pt x="769" y="3912"/>
                </a:cubicBezTo>
                <a:cubicBezTo>
                  <a:pt x="627" y="3855"/>
                  <a:pt x="454" y="3803"/>
                  <a:pt x="173" y="3803"/>
                </a:cubicBezTo>
                <a:cubicBezTo>
                  <a:pt x="78" y="3803"/>
                  <a:pt x="0" y="3881"/>
                  <a:pt x="0" y="3977"/>
                </a:cubicBezTo>
                <a:cubicBezTo>
                  <a:pt x="0" y="4072"/>
                  <a:pt x="78" y="4150"/>
                  <a:pt x="173" y="4150"/>
                </a:cubicBezTo>
                <a:cubicBezTo>
                  <a:pt x="448" y="4150"/>
                  <a:pt x="576" y="4205"/>
                  <a:pt x="725" y="4269"/>
                </a:cubicBezTo>
                <a:cubicBezTo>
                  <a:pt x="885" y="4338"/>
                  <a:pt x="1067" y="4417"/>
                  <a:pt x="1413" y="4417"/>
                </a:cubicBezTo>
                <a:cubicBezTo>
                  <a:pt x="1759" y="4417"/>
                  <a:pt x="1941" y="4338"/>
                  <a:pt x="2101" y="4269"/>
                </a:cubicBezTo>
                <a:cubicBezTo>
                  <a:pt x="2250" y="4205"/>
                  <a:pt x="2378" y="4150"/>
                  <a:pt x="2653" y="4150"/>
                </a:cubicBezTo>
                <a:cubicBezTo>
                  <a:pt x="2927" y="4150"/>
                  <a:pt x="3055" y="4205"/>
                  <a:pt x="3204" y="4269"/>
                </a:cubicBezTo>
                <a:cubicBezTo>
                  <a:pt x="3365" y="4338"/>
                  <a:pt x="3547" y="4417"/>
                  <a:pt x="3892" y="4417"/>
                </a:cubicBezTo>
                <a:cubicBezTo>
                  <a:pt x="4238" y="4417"/>
                  <a:pt x="4420" y="4338"/>
                  <a:pt x="4581" y="4269"/>
                </a:cubicBezTo>
                <a:cubicBezTo>
                  <a:pt x="4729" y="4205"/>
                  <a:pt x="4858" y="4150"/>
                  <a:pt x="5132" y="4150"/>
                </a:cubicBezTo>
                <a:cubicBezTo>
                  <a:pt x="5406" y="4150"/>
                  <a:pt x="5535" y="4205"/>
                  <a:pt x="5683" y="4269"/>
                </a:cubicBezTo>
                <a:cubicBezTo>
                  <a:pt x="5844" y="4338"/>
                  <a:pt x="6026" y="4417"/>
                  <a:pt x="6372" y="4417"/>
                </a:cubicBezTo>
                <a:cubicBezTo>
                  <a:pt x="6468" y="4417"/>
                  <a:pt x="6545" y="4339"/>
                  <a:pt x="6545" y="4243"/>
                </a:cubicBezTo>
                <a:cubicBezTo>
                  <a:pt x="6545" y="4148"/>
                  <a:pt x="6468" y="4070"/>
                  <a:pt x="6372" y="4070"/>
                </a:cubicBezTo>
                <a:close/>
                <a:moveTo>
                  <a:pt x="4377" y="2951"/>
                </a:moveTo>
                <a:cubicBezTo>
                  <a:pt x="4329" y="2962"/>
                  <a:pt x="4282" y="2976"/>
                  <a:pt x="4237" y="2994"/>
                </a:cubicBezTo>
                <a:cubicBezTo>
                  <a:pt x="4140" y="2926"/>
                  <a:pt x="4033" y="2874"/>
                  <a:pt x="3921" y="2839"/>
                </a:cubicBezTo>
                <a:lnTo>
                  <a:pt x="3801" y="347"/>
                </a:lnTo>
                <a:lnTo>
                  <a:pt x="4128" y="347"/>
                </a:lnTo>
                <a:lnTo>
                  <a:pt x="4377" y="2951"/>
                </a:lnTo>
                <a:close/>
                <a:moveTo>
                  <a:pt x="3183" y="347"/>
                </a:moveTo>
                <a:lnTo>
                  <a:pt x="3453" y="347"/>
                </a:lnTo>
                <a:lnTo>
                  <a:pt x="3571" y="2787"/>
                </a:lnTo>
                <a:cubicBezTo>
                  <a:pt x="3387" y="2789"/>
                  <a:pt x="3208" y="2835"/>
                  <a:pt x="3047" y="2921"/>
                </a:cubicBezTo>
                <a:lnTo>
                  <a:pt x="3183" y="347"/>
                </a:lnTo>
                <a:close/>
                <a:moveTo>
                  <a:pt x="2836" y="347"/>
                </a:moveTo>
                <a:lnTo>
                  <a:pt x="2699" y="2949"/>
                </a:lnTo>
                <a:cubicBezTo>
                  <a:pt x="2659" y="2943"/>
                  <a:pt x="2618" y="2941"/>
                  <a:pt x="2578" y="2941"/>
                </a:cubicBezTo>
                <a:cubicBezTo>
                  <a:pt x="2464" y="2941"/>
                  <a:pt x="2353" y="2962"/>
                  <a:pt x="2250" y="3001"/>
                </a:cubicBezTo>
                <a:lnTo>
                  <a:pt x="2509" y="347"/>
                </a:lnTo>
                <a:lnTo>
                  <a:pt x="2836" y="347"/>
                </a:lnTo>
                <a:close/>
                <a:moveTo>
                  <a:pt x="4444" y="3951"/>
                </a:moveTo>
                <a:cubicBezTo>
                  <a:pt x="4295" y="4015"/>
                  <a:pt x="4167" y="4070"/>
                  <a:pt x="3892" y="4070"/>
                </a:cubicBezTo>
                <a:cubicBezTo>
                  <a:pt x="3618" y="4070"/>
                  <a:pt x="3490" y="4015"/>
                  <a:pt x="3341" y="3951"/>
                </a:cubicBezTo>
                <a:cubicBezTo>
                  <a:pt x="3180" y="3882"/>
                  <a:pt x="2998" y="3803"/>
                  <a:pt x="2653" y="3803"/>
                </a:cubicBezTo>
                <a:cubicBezTo>
                  <a:pt x="2307" y="3803"/>
                  <a:pt x="2125" y="3882"/>
                  <a:pt x="1964" y="3951"/>
                </a:cubicBezTo>
                <a:cubicBezTo>
                  <a:pt x="1816" y="4015"/>
                  <a:pt x="1687" y="4070"/>
                  <a:pt x="1413" y="4070"/>
                </a:cubicBezTo>
                <a:cubicBezTo>
                  <a:pt x="1307" y="4070"/>
                  <a:pt x="1223" y="4062"/>
                  <a:pt x="1152" y="4048"/>
                </a:cubicBezTo>
                <a:cubicBezTo>
                  <a:pt x="1151" y="4046"/>
                  <a:pt x="1150" y="4043"/>
                  <a:pt x="1149" y="4041"/>
                </a:cubicBezTo>
                <a:cubicBezTo>
                  <a:pt x="1073" y="3833"/>
                  <a:pt x="1131" y="3684"/>
                  <a:pt x="1193" y="3595"/>
                </a:cubicBezTo>
                <a:cubicBezTo>
                  <a:pt x="1281" y="3469"/>
                  <a:pt x="1430" y="3387"/>
                  <a:pt x="1573" y="3387"/>
                </a:cubicBezTo>
                <a:cubicBezTo>
                  <a:pt x="1692" y="3387"/>
                  <a:pt x="1806" y="3430"/>
                  <a:pt x="1896" y="3508"/>
                </a:cubicBezTo>
                <a:cubicBezTo>
                  <a:pt x="1931" y="3538"/>
                  <a:pt x="1977" y="3553"/>
                  <a:pt x="2023" y="3549"/>
                </a:cubicBezTo>
                <a:cubicBezTo>
                  <a:pt x="2069" y="3546"/>
                  <a:pt x="2111" y="3524"/>
                  <a:pt x="2141" y="3489"/>
                </a:cubicBezTo>
                <a:cubicBezTo>
                  <a:pt x="2251" y="3361"/>
                  <a:pt x="2410" y="3287"/>
                  <a:pt x="2578" y="3287"/>
                </a:cubicBezTo>
                <a:cubicBezTo>
                  <a:pt x="2674" y="3287"/>
                  <a:pt x="2770" y="3312"/>
                  <a:pt x="2854" y="3358"/>
                </a:cubicBezTo>
                <a:cubicBezTo>
                  <a:pt x="2919" y="3394"/>
                  <a:pt x="2999" y="3385"/>
                  <a:pt x="3054" y="3336"/>
                </a:cubicBezTo>
                <a:cubicBezTo>
                  <a:pt x="3199" y="3206"/>
                  <a:pt x="3387" y="3134"/>
                  <a:pt x="3582" y="3134"/>
                </a:cubicBezTo>
                <a:cubicBezTo>
                  <a:pt x="3773" y="3134"/>
                  <a:pt x="3957" y="3203"/>
                  <a:pt x="4101" y="3327"/>
                </a:cubicBezTo>
                <a:cubicBezTo>
                  <a:pt x="4156" y="3375"/>
                  <a:pt x="4234" y="3383"/>
                  <a:pt x="4298" y="3348"/>
                </a:cubicBezTo>
                <a:cubicBezTo>
                  <a:pt x="4386" y="3299"/>
                  <a:pt x="4486" y="3274"/>
                  <a:pt x="4587" y="3274"/>
                </a:cubicBezTo>
                <a:cubicBezTo>
                  <a:pt x="4894" y="3274"/>
                  <a:pt x="5148" y="3506"/>
                  <a:pt x="5182" y="3804"/>
                </a:cubicBezTo>
                <a:cubicBezTo>
                  <a:pt x="5166" y="3804"/>
                  <a:pt x="5149" y="3803"/>
                  <a:pt x="5132" y="3803"/>
                </a:cubicBezTo>
                <a:cubicBezTo>
                  <a:pt x="4786" y="3803"/>
                  <a:pt x="4604" y="3882"/>
                  <a:pt x="4444" y="39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61" y="232330"/>
            <a:ext cx="3396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5" dirty="0"/>
              <a:t>Research Goal</a:t>
            </a: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339857" y="1260678"/>
            <a:ext cx="4232140" cy="2632562"/>
          </a:xfrm>
          <a:custGeom>
            <a:avLst/>
            <a:gdLst/>
            <a:ahLst/>
            <a:cxnLst/>
            <a:rect l="l" t="t" r="r" b="b"/>
            <a:pathLst>
              <a:path w="3865245" h="2347595">
                <a:moveTo>
                  <a:pt x="3864864" y="0"/>
                </a:moveTo>
                <a:lnTo>
                  <a:pt x="0" y="0"/>
                </a:lnTo>
                <a:lnTo>
                  <a:pt x="0" y="2346972"/>
                </a:lnTo>
                <a:lnTo>
                  <a:pt x="3864864" y="2346972"/>
                </a:lnTo>
                <a:lnTo>
                  <a:pt x="38648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32CB92-72A2-4F27-933E-CF1993D78347}"/>
              </a:ext>
            </a:extLst>
          </p:cNvPr>
          <p:cNvGrpSpPr/>
          <p:nvPr/>
        </p:nvGrpSpPr>
        <p:grpSpPr>
          <a:xfrm>
            <a:off x="4571997" y="1258643"/>
            <a:ext cx="4267203" cy="2632563"/>
            <a:chOff x="4461401" y="1273175"/>
            <a:chExt cx="4682599" cy="2603500"/>
          </a:xfrm>
        </p:grpSpPr>
        <p:pic>
          <p:nvPicPr>
            <p:cNvPr id="18" name="图片 17" descr="图片包含 游戏机&#10;&#10;描述已自动生成">
              <a:extLst>
                <a:ext uri="{FF2B5EF4-FFF2-40B4-BE49-F238E27FC236}">
                  <a16:creationId xmlns:a16="http://schemas.microsoft.com/office/drawing/2014/main" id="{F82B2FB8-76F8-4FEE-8D46-05B545ED2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1402" y="1273175"/>
              <a:ext cx="4682598" cy="2603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1401" y="1273175"/>
              <a:ext cx="4682599" cy="2603500"/>
            </a:xfrm>
            <a:custGeom>
              <a:avLst/>
              <a:gdLst/>
              <a:ahLst/>
              <a:cxnLst/>
              <a:rect l="l" t="t" r="r" b="b"/>
              <a:pathLst>
                <a:path w="5267325" h="2347595">
                  <a:moveTo>
                    <a:pt x="5266944" y="0"/>
                  </a:moveTo>
                  <a:lnTo>
                    <a:pt x="0" y="0"/>
                  </a:lnTo>
                  <a:lnTo>
                    <a:pt x="0" y="2346972"/>
                  </a:lnTo>
                  <a:lnTo>
                    <a:pt x="5266944" y="2346972"/>
                  </a:lnTo>
                  <a:lnTo>
                    <a:pt x="5266944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01125" y="2803525"/>
            <a:ext cx="830176" cy="830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web-search_74903">
            <a:extLst>
              <a:ext uri="{FF2B5EF4-FFF2-40B4-BE49-F238E27FC236}">
                <a16:creationId xmlns:a16="http://schemas.microsoft.com/office/drawing/2014/main" id="{2F799719-EF01-4820-A488-DB61642580DF}"/>
              </a:ext>
            </a:extLst>
          </p:cNvPr>
          <p:cNvSpPr/>
          <p:nvPr/>
        </p:nvSpPr>
        <p:spPr>
          <a:xfrm>
            <a:off x="601125" y="1508125"/>
            <a:ext cx="830176" cy="721446"/>
          </a:xfrm>
          <a:custGeom>
            <a:avLst/>
            <a:gdLst>
              <a:gd name="connsiteX0" fmla="*/ 468425 w 609570"/>
              <a:gd name="connsiteY0" fmla="*/ 313388 h 529735"/>
              <a:gd name="connsiteX1" fmla="*/ 397381 w 609570"/>
              <a:gd name="connsiteY1" fmla="*/ 384321 h 529735"/>
              <a:gd name="connsiteX2" fmla="*/ 468425 w 609570"/>
              <a:gd name="connsiteY2" fmla="*/ 455255 h 529735"/>
              <a:gd name="connsiteX3" fmla="*/ 539470 w 609570"/>
              <a:gd name="connsiteY3" fmla="*/ 384321 h 529735"/>
              <a:gd name="connsiteX4" fmla="*/ 468425 w 609570"/>
              <a:gd name="connsiteY4" fmla="*/ 313388 h 529735"/>
              <a:gd name="connsiteX5" fmla="*/ 468425 w 609570"/>
              <a:gd name="connsiteY5" fmla="*/ 285014 h 529735"/>
              <a:gd name="connsiteX6" fmla="*/ 567887 w 609570"/>
              <a:gd name="connsiteY6" fmla="*/ 384321 h 529735"/>
              <a:gd name="connsiteX7" fmla="*/ 556639 w 609570"/>
              <a:gd name="connsiteY7" fmla="*/ 430310 h 529735"/>
              <a:gd name="connsiteX8" fmla="*/ 553915 w 609570"/>
              <a:gd name="connsiteY8" fmla="*/ 435394 h 529735"/>
              <a:gd name="connsiteX9" fmla="*/ 601515 w 609570"/>
              <a:gd name="connsiteY9" fmla="*/ 482683 h 529735"/>
              <a:gd name="connsiteX10" fmla="*/ 609567 w 609570"/>
              <a:gd name="connsiteY10" fmla="*/ 502071 h 529735"/>
              <a:gd name="connsiteX11" fmla="*/ 601633 w 609570"/>
              <a:gd name="connsiteY11" fmla="*/ 521578 h 529735"/>
              <a:gd name="connsiteX12" fmla="*/ 582096 w 609570"/>
              <a:gd name="connsiteY12" fmla="*/ 529735 h 529735"/>
              <a:gd name="connsiteX13" fmla="*/ 562677 w 609570"/>
              <a:gd name="connsiteY13" fmla="*/ 521696 h 529735"/>
              <a:gd name="connsiteX14" fmla="*/ 513657 w 609570"/>
              <a:gd name="connsiteY14" fmla="*/ 472988 h 529735"/>
              <a:gd name="connsiteX15" fmla="*/ 508684 w 609570"/>
              <a:gd name="connsiteY15" fmla="*/ 475116 h 529735"/>
              <a:gd name="connsiteX16" fmla="*/ 468425 w 609570"/>
              <a:gd name="connsiteY16" fmla="*/ 483747 h 529735"/>
              <a:gd name="connsiteX17" fmla="*/ 368845 w 609570"/>
              <a:gd name="connsiteY17" fmla="*/ 384321 h 529735"/>
              <a:gd name="connsiteX18" fmla="*/ 468425 w 609570"/>
              <a:gd name="connsiteY18" fmla="*/ 285014 h 529735"/>
              <a:gd name="connsiteX19" fmla="*/ 214632 w 609570"/>
              <a:gd name="connsiteY19" fmla="*/ 275770 h 529735"/>
              <a:gd name="connsiteX20" fmla="*/ 408821 w 609570"/>
              <a:gd name="connsiteY20" fmla="*/ 275770 h 529735"/>
              <a:gd name="connsiteX21" fmla="*/ 410479 w 609570"/>
              <a:gd name="connsiteY21" fmla="*/ 275888 h 529735"/>
              <a:gd name="connsiteX22" fmla="*/ 361576 w 609570"/>
              <a:gd name="connsiteY22" fmla="*/ 323119 h 529735"/>
              <a:gd name="connsiteX23" fmla="*/ 214632 w 609570"/>
              <a:gd name="connsiteY23" fmla="*/ 323119 h 529735"/>
              <a:gd name="connsiteX24" fmla="*/ 190950 w 609570"/>
              <a:gd name="connsiteY24" fmla="*/ 299445 h 529735"/>
              <a:gd name="connsiteX25" fmla="*/ 214632 w 609570"/>
              <a:gd name="connsiteY25" fmla="*/ 275770 h 529735"/>
              <a:gd name="connsiteX26" fmla="*/ 136157 w 609570"/>
              <a:gd name="connsiteY26" fmla="*/ 270689 h 529735"/>
              <a:gd name="connsiteX27" fmla="*/ 164913 w 609570"/>
              <a:gd name="connsiteY27" fmla="*/ 299445 h 529735"/>
              <a:gd name="connsiteX28" fmla="*/ 136157 w 609570"/>
              <a:gd name="connsiteY28" fmla="*/ 328201 h 529735"/>
              <a:gd name="connsiteX29" fmla="*/ 107401 w 609570"/>
              <a:gd name="connsiteY29" fmla="*/ 299445 h 529735"/>
              <a:gd name="connsiteX30" fmla="*/ 136157 w 609570"/>
              <a:gd name="connsiteY30" fmla="*/ 270689 h 529735"/>
              <a:gd name="connsiteX31" fmla="*/ 214631 w 609570"/>
              <a:gd name="connsiteY31" fmla="*/ 181212 h 529735"/>
              <a:gd name="connsiteX32" fmla="*/ 408814 w 609570"/>
              <a:gd name="connsiteY32" fmla="*/ 181212 h 529735"/>
              <a:gd name="connsiteX33" fmla="*/ 432495 w 609570"/>
              <a:gd name="connsiteY33" fmla="*/ 204851 h 529735"/>
              <a:gd name="connsiteX34" fmla="*/ 408814 w 609570"/>
              <a:gd name="connsiteY34" fmla="*/ 228491 h 529735"/>
              <a:gd name="connsiteX35" fmla="*/ 214631 w 609570"/>
              <a:gd name="connsiteY35" fmla="*/ 228491 h 529735"/>
              <a:gd name="connsiteX36" fmla="*/ 190950 w 609570"/>
              <a:gd name="connsiteY36" fmla="*/ 204851 h 529735"/>
              <a:gd name="connsiteX37" fmla="*/ 214631 w 609570"/>
              <a:gd name="connsiteY37" fmla="*/ 181212 h 529735"/>
              <a:gd name="connsiteX38" fmla="*/ 136157 w 609570"/>
              <a:gd name="connsiteY38" fmla="*/ 176131 h 529735"/>
              <a:gd name="connsiteX39" fmla="*/ 164913 w 609570"/>
              <a:gd name="connsiteY39" fmla="*/ 204851 h 529735"/>
              <a:gd name="connsiteX40" fmla="*/ 136157 w 609570"/>
              <a:gd name="connsiteY40" fmla="*/ 233571 h 529735"/>
              <a:gd name="connsiteX41" fmla="*/ 107401 w 609570"/>
              <a:gd name="connsiteY41" fmla="*/ 204851 h 529735"/>
              <a:gd name="connsiteX42" fmla="*/ 136157 w 609570"/>
              <a:gd name="connsiteY42" fmla="*/ 176131 h 529735"/>
              <a:gd name="connsiteX43" fmla="*/ 15748 w 609570"/>
              <a:gd name="connsiteY43" fmla="*/ 0 h 529735"/>
              <a:gd name="connsiteX44" fmla="*/ 500389 w 609570"/>
              <a:gd name="connsiteY44" fmla="*/ 0 h 529735"/>
              <a:gd name="connsiteX45" fmla="*/ 516256 w 609570"/>
              <a:gd name="connsiteY45" fmla="*/ 15724 h 529735"/>
              <a:gd name="connsiteX46" fmla="*/ 516256 w 609570"/>
              <a:gd name="connsiteY46" fmla="*/ 271089 h 529735"/>
              <a:gd name="connsiteX47" fmla="*/ 484641 w 609570"/>
              <a:gd name="connsiteY47" fmla="*/ 262459 h 529735"/>
              <a:gd name="connsiteX48" fmla="*/ 484641 w 609570"/>
              <a:gd name="connsiteY48" fmla="*/ 121416 h 529735"/>
              <a:gd name="connsiteX49" fmla="*/ 31615 w 609570"/>
              <a:gd name="connsiteY49" fmla="*/ 121416 h 529735"/>
              <a:gd name="connsiteX50" fmla="*/ 31615 w 609570"/>
              <a:gd name="connsiteY50" fmla="*/ 393215 h 529735"/>
              <a:gd name="connsiteX51" fmla="*/ 345513 w 609570"/>
              <a:gd name="connsiteY51" fmla="*/ 393215 h 529735"/>
              <a:gd name="connsiteX52" fmla="*/ 352025 w 609570"/>
              <a:gd name="connsiteY52" fmla="*/ 424663 h 529735"/>
              <a:gd name="connsiteX53" fmla="*/ 15748 w 609570"/>
              <a:gd name="connsiteY53" fmla="*/ 424663 h 529735"/>
              <a:gd name="connsiteX54" fmla="*/ 0 w 609570"/>
              <a:gd name="connsiteY54" fmla="*/ 408939 h 529735"/>
              <a:gd name="connsiteX55" fmla="*/ 0 w 609570"/>
              <a:gd name="connsiteY55" fmla="*/ 15724 h 529735"/>
              <a:gd name="connsiteX56" fmla="*/ 15748 w 609570"/>
              <a:gd name="connsiteY56" fmla="*/ 0 h 52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9570" h="529735">
                <a:moveTo>
                  <a:pt x="468425" y="313388"/>
                </a:moveTo>
                <a:cubicBezTo>
                  <a:pt x="429233" y="313388"/>
                  <a:pt x="397381" y="345190"/>
                  <a:pt x="397381" y="384321"/>
                </a:cubicBezTo>
                <a:cubicBezTo>
                  <a:pt x="397381" y="423453"/>
                  <a:pt x="429233" y="455255"/>
                  <a:pt x="468425" y="455255"/>
                </a:cubicBezTo>
                <a:cubicBezTo>
                  <a:pt x="507618" y="455255"/>
                  <a:pt x="539470" y="423453"/>
                  <a:pt x="539470" y="384321"/>
                </a:cubicBezTo>
                <a:cubicBezTo>
                  <a:pt x="539470" y="345308"/>
                  <a:pt x="507618" y="313388"/>
                  <a:pt x="468425" y="313388"/>
                </a:cubicBezTo>
                <a:close/>
                <a:moveTo>
                  <a:pt x="468425" y="285014"/>
                </a:moveTo>
                <a:cubicBezTo>
                  <a:pt x="523248" y="285014"/>
                  <a:pt x="567887" y="329584"/>
                  <a:pt x="567887" y="384321"/>
                </a:cubicBezTo>
                <a:cubicBezTo>
                  <a:pt x="567887" y="400518"/>
                  <a:pt x="564098" y="416005"/>
                  <a:pt x="556639" y="430310"/>
                </a:cubicBezTo>
                <a:lnTo>
                  <a:pt x="553915" y="435394"/>
                </a:lnTo>
                <a:lnTo>
                  <a:pt x="601515" y="482683"/>
                </a:lnTo>
                <a:cubicBezTo>
                  <a:pt x="606725" y="487884"/>
                  <a:pt x="609567" y="494741"/>
                  <a:pt x="609567" y="502071"/>
                </a:cubicBezTo>
                <a:cubicBezTo>
                  <a:pt x="609685" y="509519"/>
                  <a:pt x="606843" y="516376"/>
                  <a:pt x="601633" y="521578"/>
                </a:cubicBezTo>
                <a:cubicBezTo>
                  <a:pt x="596423" y="526780"/>
                  <a:pt x="589437" y="529735"/>
                  <a:pt x="582096" y="529735"/>
                </a:cubicBezTo>
                <a:cubicBezTo>
                  <a:pt x="574755" y="529735"/>
                  <a:pt x="567887" y="526898"/>
                  <a:pt x="562677" y="521696"/>
                </a:cubicBezTo>
                <a:lnTo>
                  <a:pt x="513657" y="472988"/>
                </a:lnTo>
                <a:lnTo>
                  <a:pt x="508684" y="475116"/>
                </a:lnTo>
                <a:cubicBezTo>
                  <a:pt x="495896" y="480791"/>
                  <a:pt x="482397" y="483747"/>
                  <a:pt x="468425" y="483747"/>
                </a:cubicBezTo>
                <a:cubicBezTo>
                  <a:pt x="413484" y="483747"/>
                  <a:pt x="368845" y="439177"/>
                  <a:pt x="368845" y="384321"/>
                </a:cubicBezTo>
                <a:cubicBezTo>
                  <a:pt x="368845" y="329584"/>
                  <a:pt x="413484" y="285014"/>
                  <a:pt x="468425" y="285014"/>
                </a:cubicBezTo>
                <a:close/>
                <a:moveTo>
                  <a:pt x="214632" y="275770"/>
                </a:moveTo>
                <a:lnTo>
                  <a:pt x="408821" y="275770"/>
                </a:lnTo>
                <a:cubicBezTo>
                  <a:pt x="409413" y="275770"/>
                  <a:pt x="409887" y="275770"/>
                  <a:pt x="410479" y="275888"/>
                </a:cubicBezTo>
                <a:cubicBezTo>
                  <a:pt x="390113" y="286661"/>
                  <a:pt x="373180" y="303114"/>
                  <a:pt x="361576" y="323119"/>
                </a:cubicBezTo>
                <a:lnTo>
                  <a:pt x="214632" y="323119"/>
                </a:lnTo>
                <a:cubicBezTo>
                  <a:pt x="201607" y="323119"/>
                  <a:pt x="190950" y="312466"/>
                  <a:pt x="190950" y="299445"/>
                </a:cubicBezTo>
                <a:cubicBezTo>
                  <a:pt x="190950" y="286305"/>
                  <a:pt x="201607" y="275770"/>
                  <a:pt x="214632" y="275770"/>
                </a:cubicBezTo>
                <a:close/>
                <a:moveTo>
                  <a:pt x="136157" y="270689"/>
                </a:moveTo>
                <a:cubicBezTo>
                  <a:pt x="152039" y="270689"/>
                  <a:pt x="164913" y="283563"/>
                  <a:pt x="164913" y="299445"/>
                </a:cubicBezTo>
                <a:cubicBezTo>
                  <a:pt x="164913" y="315327"/>
                  <a:pt x="152039" y="328201"/>
                  <a:pt x="136157" y="328201"/>
                </a:cubicBezTo>
                <a:cubicBezTo>
                  <a:pt x="120275" y="328201"/>
                  <a:pt x="107401" y="315327"/>
                  <a:pt x="107401" y="299445"/>
                </a:cubicBezTo>
                <a:cubicBezTo>
                  <a:pt x="107401" y="283563"/>
                  <a:pt x="120275" y="270689"/>
                  <a:pt x="136157" y="270689"/>
                </a:cubicBezTo>
                <a:close/>
                <a:moveTo>
                  <a:pt x="214631" y="181212"/>
                </a:moveTo>
                <a:lnTo>
                  <a:pt x="408814" y="181212"/>
                </a:lnTo>
                <a:cubicBezTo>
                  <a:pt x="421957" y="181212"/>
                  <a:pt x="432495" y="191731"/>
                  <a:pt x="432495" y="204851"/>
                </a:cubicBezTo>
                <a:cubicBezTo>
                  <a:pt x="432495" y="217853"/>
                  <a:pt x="421957" y="228491"/>
                  <a:pt x="408814" y="228491"/>
                </a:cubicBezTo>
                <a:lnTo>
                  <a:pt x="214631" y="228491"/>
                </a:lnTo>
                <a:cubicBezTo>
                  <a:pt x="201606" y="228491"/>
                  <a:pt x="190950" y="217853"/>
                  <a:pt x="190950" y="204851"/>
                </a:cubicBezTo>
                <a:cubicBezTo>
                  <a:pt x="190950" y="191731"/>
                  <a:pt x="201606" y="181212"/>
                  <a:pt x="214631" y="181212"/>
                </a:cubicBezTo>
                <a:close/>
                <a:moveTo>
                  <a:pt x="136157" y="176131"/>
                </a:moveTo>
                <a:cubicBezTo>
                  <a:pt x="152039" y="176131"/>
                  <a:pt x="164913" y="188989"/>
                  <a:pt x="164913" y="204851"/>
                </a:cubicBezTo>
                <a:cubicBezTo>
                  <a:pt x="164913" y="220713"/>
                  <a:pt x="152039" y="233571"/>
                  <a:pt x="136157" y="233571"/>
                </a:cubicBezTo>
                <a:cubicBezTo>
                  <a:pt x="120275" y="233571"/>
                  <a:pt x="107401" y="220713"/>
                  <a:pt x="107401" y="204851"/>
                </a:cubicBezTo>
                <a:cubicBezTo>
                  <a:pt x="107401" y="188989"/>
                  <a:pt x="120275" y="176131"/>
                  <a:pt x="136157" y="176131"/>
                </a:cubicBezTo>
                <a:close/>
                <a:moveTo>
                  <a:pt x="15748" y="0"/>
                </a:moveTo>
                <a:lnTo>
                  <a:pt x="500389" y="0"/>
                </a:lnTo>
                <a:cubicBezTo>
                  <a:pt x="509152" y="0"/>
                  <a:pt x="516256" y="7093"/>
                  <a:pt x="516256" y="15724"/>
                </a:cubicBezTo>
                <a:lnTo>
                  <a:pt x="516256" y="271089"/>
                </a:lnTo>
                <a:cubicBezTo>
                  <a:pt x="506310" y="266833"/>
                  <a:pt x="495653" y="263995"/>
                  <a:pt x="484641" y="262459"/>
                </a:cubicBezTo>
                <a:lnTo>
                  <a:pt x="484641" y="121416"/>
                </a:lnTo>
                <a:lnTo>
                  <a:pt x="31615" y="121416"/>
                </a:lnTo>
                <a:lnTo>
                  <a:pt x="31615" y="393215"/>
                </a:lnTo>
                <a:lnTo>
                  <a:pt x="345513" y="393215"/>
                </a:lnTo>
                <a:cubicBezTo>
                  <a:pt x="346341" y="404210"/>
                  <a:pt x="348591" y="414732"/>
                  <a:pt x="352025" y="424663"/>
                </a:cubicBezTo>
                <a:lnTo>
                  <a:pt x="15748" y="424663"/>
                </a:lnTo>
                <a:cubicBezTo>
                  <a:pt x="7104" y="424663"/>
                  <a:pt x="0" y="417688"/>
                  <a:pt x="0" y="408939"/>
                </a:cubicBezTo>
                <a:lnTo>
                  <a:pt x="0" y="15724"/>
                </a:lnTo>
                <a:cubicBezTo>
                  <a:pt x="0" y="7093"/>
                  <a:pt x="7104" y="0"/>
                  <a:pt x="15748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BBEAA0-5AC4-4972-B478-F33FEA831F01}"/>
              </a:ext>
            </a:extLst>
          </p:cNvPr>
          <p:cNvSpPr txBox="1"/>
          <p:nvPr/>
        </p:nvSpPr>
        <p:spPr>
          <a:xfrm>
            <a:off x="1505982" y="1407183"/>
            <a:ext cx="30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determine the relationship between volatility of XRP and XRP related tweets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97FFA9-90D9-4192-8D5F-FE8F950502ED}"/>
              </a:ext>
            </a:extLst>
          </p:cNvPr>
          <p:cNvSpPr txBox="1"/>
          <p:nvPr/>
        </p:nvSpPr>
        <p:spPr>
          <a:xfrm>
            <a:off x="1505982" y="2618448"/>
            <a:ext cx="3042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out the impact magnitude in accordance with the discussion intensity in Twitter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40" y="1142999"/>
            <a:ext cx="4264660" cy="3667125"/>
            <a:chOff x="243840" y="1142999"/>
            <a:chExt cx="4264660" cy="3667125"/>
          </a:xfrm>
        </p:grpSpPr>
        <p:sp>
          <p:nvSpPr>
            <p:cNvPr id="3" name="object 3"/>
            <p:cNvSpPr/>
            <p:nvPr/>
          </p:nvSpPr>
          <p:spPr>
            <a:xfrm>
              <a:off x="2404872" y="1142999"/>
              <a:ext cx="2103120" cy="36636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8775" y="1142999"/>
              <a:ext cx="2103120" cy="3663950"/>
            </a:xfrm>
            <a:custGeom>
              <a:avLst/>
              <a:gdLst/>
              <a:ahLst/>
              <a:cxnLst/>
              <a:rect l="l" t="t" r="r" b="b"/>
              <a:pathLst>
                <a:path w="2103120" h="3663950">
                  <a:moveTo>
                    <a:pt x="2103120" y="0"/>
                  </a:moveTo>
                  <a:lnTo>
                    <a:pt x="0" y="0"/>
                  </a:lnTo>
                  <a:lnTo>
                    <a:pt x="0" y="3663696"/>
                  </a:lnTo>
                  <a:lnTo>
                    <a:pt x="2103120" y="3663696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9936" y="1142999"/>
              <a:ext cx="2106168" cy="3666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840" y="1146047"/>
              <a:ext cx="2106295" cy="3663950"/>
            </a:xfrm>
            <a:custGeom>
              <a:avLst/>
              <a:gdLst/>
              <a:ahLst/>
              <a:cxnLst/>
              <a:rect l="l" t="t" r="r" b="b"/>
              <a:pathLst>
                <a:path w="2106295" h="3663950">
                  <a:moveTo>
                    <a:pt x="2106168" y="0"/>
                  </a:moveTo>
                  <a:lnTo>
                    <a:pt x="0" y="0"/>
                  </a:lnTo>
                  <a:lnTo>
                    <a:pt x="0" y="3663696"/>
                  </a:lnTo>
                  <a:lnTo>
                    <a:pt x="2106168" y="3663696"/>
                  </a:lnTo>
                  <a:lnTo>
                    <a:pt x="2106168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" y="1142999"/>
              <a:ext cx="4258310" cy="475615"/>
            </a:xfrm>
            <a:custGeom>
              <a:avLst/>
              <a:gdLst/>
              <a:ahLst/>
              <a:cxnLst/>
              <a:rect l="l" t="t" r="r" b="b"/>
              <a:pathLst>
                <a:path w="4258310" h="475615">
                  <a:moveTo>
                    <a:pt x="2106168" y="0"/>
                  </a:moveTo>
                  <a:lnTo>
                    <a:pt x="0" y="0"/>
                  </a:lnTo>
                  <a:lnTo>
                    <a:pt x="432803" y="475488"/>
                  </a:lnTo>
                  <a:lnTo>
                    <a:pt x="1673364" y="475488"/>
                  </a:lnTo>
                  <a:lnTo>
                    <a:pt x="2106168" y="0"/>
                  </a:lnTo>
                  <a:close/>
                </a:path>
                <a:path w="4258310" h="475615">
                  <a:moveTo>
                    <a:pt x="4258056" y="0"/>
                  </a:moveTo>
                  <a:lnTo>
                    <a:pt x="2154936" y="0"/>
                  </a:lnTo>
                  <a:lnTo>
                    <a:pt x="2587739" y="475488"/>
                  </a:lnTo>
                  <a:lnTo>
                    <a:pt x="3825252" y="475488"/>
                  </a:lnTo>
                  <a:lnTo>
                    <a:pt x="4258056" y="0"/>
                  </a:lnTo>
                  <a:close/>
                </a:path>
              </a:pathLst>
            </a:custGeom>
            <a:solidFill>
              <a:srgbClr val="005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2161" y="232330"/>
            <a:ext cx="496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5" dirty="0"/>
              <a:t>Importance of sentiment analysis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249936" y="833748"/>
            <a:ext cx="3650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40" dirty="0">
                <a:solidFill>
                  <a:srgbClr val="00395F"/>
                </a:solidFill>
                <a:latin typeface="Lucida Sans"/>
                <a:cs typeface="Lucida Sans"/>
              </a:rPr>
              <a:t>XRP cryptocurrency</a:t>
            </a:r>
            <a:endParaRPr sz="1200" dirty="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712" y="2803525"/>
            <a:ext cx="13087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75" dirty="0">
                <a:solidFill>
                  <a:srgbClr val="FFFFFF"/>
                </a:solidFill>
                <a:latin typeface="Calibri"/>
                <a:cs typeface="Calibri"/>
              </a:rPr>
              <a:t>Sentiment impact secondary market volatility, trading volume, etc.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7301" y="2081831"/>
            <a:ext cx="15322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85" dirty="0">
                <a:solidFill>
                  <a:srgbClr val="FFFFFF"/>
                </a:solidFill>
                <a:latin typeface="Calibri"/>
                <a:cs typeface="Calibri"/>
              </a:rPr>
              <a:t>Sentiment may hint at future price action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9287" y="2863456"/>
            <a:ext cx="129413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40" dirty="0">
                <a:solidFill>
                  <a:srgbClr val="FFFFFF"/>
                </a:solidFill>
                <a:latin typeface="Calibri"/>
                <a:cs typeface="Calibri"/>
              </a:rPr>
              <a:t>Forecast trend based on popularity opinion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4208" y="4014018"/>
            <a:ext cx="153225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5080" indent="-295910">
              <a:lnSpc>
                <a:spcPct val="100000"/>
              </a:lnSpc>
              <a:spcBef>
                <a:spcPts val="100"/>
              </a:spcBef>
            </a:pPr>
            <a:r>
              <a:rPr lang="en-US" sz="1100" spc="60" dirty="0">
                <a:solidFill>
                  <a:srgbClr val="FFFFFF"/>
                </a:solidFill>
                <a:latin typeface="Calibri"/>
                <a:cs typeface="Calibri"/>
              </a:rPr>
              <a:t>Division could be a clue of high volatility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6C22157C-550D-4004-8C13-93C5CA2D8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150406"/>
              </p:ext>
            </p:extLst>
          </p:nvPr>
        </p:nvGraphicFramePr>
        <p:xfrm>
          <a:off x="4521078" y="1068867"/>
          <a:ext cx="45720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BCB6B4E-FAC4-4088-A57A-9B4E1BBD19EB}"/>
              </a:ext>
            </a:extLst>
          </p:cNvPr>
          <p:cNvSpPr txBox="1"/>
          <p:nvPr/>
        </p:nvSpPr>
        <p:spPr>
          <a:xfrm>
            <a:off x="6629400" y="1068867"/>
            <a:ext cx="2767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volatility</a:t>
            </a:r>
            <a:r>
              <a:rPr lang="en-US" altLang="zh-CN" sz="1400" dirty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400" b="1" dirty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7.22%</a:t>
            </a:r>
          </a:p>
          <a:p>
            <a:r>
              <a:rPr lang="en-US" altLang="zh-CN" sz="1400" b="1" dirty="0">
                <a:solidFill>
                  <a:srgbClr val="FF7C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Annualized: 114.68%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9E61F3-6896-465D-81CC-555DD45BCB7E}"/>
              </a:ext>
            </a:extLst>
          </p:cNvPr>
          <p:cNvSpPr txBox="1"/>
          <p:nvPr/>
        </p:nvSpPr>
        <p:spPr>
          <a:xfrm>
            <a:off x="569506" y="1964424"/>
            <a:ext cx="1454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spc="75" dirty="0">
                <a:solidFill>
                  <a:srgbClr val="FFFFFF"/>
                </a:solidFill>
                <a:latin typeface="Calibri"/>
                <a:cs typeface="Calibri"/>
              </a:rPr>
              <a:t>Determine investors’ opinions of a specific asset</a:t>
            </a:r>
            <a:endParaRPr lang="en-US" altLang="zh-CN" sz="1100" dirty="0">
              <a:latin typeface="Calibri"/>
              <a:cs typeface="Calibri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C1789D-87EB-4BD8-9974-1DFE3F17A204}"/>
              </a:ext>
            </a:extLst>
          </p:cNvPr>
          <p:cNvSpPr txBox="1"/>
          <p:nvPr/>
        </p:nvSpPr>
        <p:spPr>
          <a:xfrm>
            <a:off x="697712" y="1213458"/>
            <a:ext cx="133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-85" dirty="0">
                <a:solidFill>
                  <a:srgbClr val="FFFFFF"/>
                </a:solidFill>
                <a:latin typeface="Lucida Sans"/>
                <a:cs typeface="Lucida Sans"/>
              </a:rPr>
              <a:t>Determine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30798C2-F1EE-4933-8BA5-4C8F4B8D1A0A}"/>
              </a:ext>
            </a:extLst>
          </p:cNvPr>
          <p:cNvSpPr txBox="1"/>
          <p:nvPr/>
        </p:nvSpPr>
        <p:spPr>
          <a:xfrm>
            <a:off x="2940307" y="120332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-85" dirty="0">
                <a:solidFill>
                  <a:srgbClr val="FFFFFF"/>
                </a:solidFill>
                <a:latin typeface="Lucida Sans"/>
                <a:cs typeface="Lucida Sans"/>
              </a:rPr>
              <a:t>Predict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735543-865A-436F-8ADD-461A6E876390}"/>
              </a:ext>
            </a:extLst>
          </p:cNvPr>
          <p:cNvSpPr txBox="1"/>
          <p:nvPr/>
        </p:nvSpPr>
        <p:spPr>
          <a:xfrm>
            <a:off x="920830" y="2171341"/>
            <a:ext cx="108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B5395"/>
                </a:solidFill>
              </a:rPr>
              <a:t>…..</a:t>
            </a:r>
            <a:endParaRPr lang="zh-CN" altLang="en-US" sz="4000" dirty="0">
              <a:solidFill>
                <a:srgbClr val="0B5395"/>
              </a:solidFill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7F922AD6-C95A-492E-9A9F-48BD94B01F7E}"/>
              </a:ext>
            </a:extLst>
          </p:cNvPr>
          <p:cNvSpPr txBox="1"/>
          <p:nvPr/>
        </p:nvSpPr>
        <p:spPr>
          <a:xfrm>
            <a:off x="642619" y="3814859"/>
            <a:ext cx="13087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75" dirty="0">
                <a:solidFill>
                  <a:srgbClr val="FFFFFF"/>
                </a:solidFill>
                <a:latin typeface="Calibri"/>
                <a:cs typeface="Calibri"/>
              </a:rPr>
              <a:t>Gain an overview of wider public opinion behind certain topics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405DFF-B7B0-4426-8DCF-AB317C8452C6}"/>
              </a:ext>
            </a:extLst>
          </p:cNvPr>
          <p:cNvSpPr txBox="1"/>
          <p:nvPr/>
        </p:nvSpPr>
        <p:spPr>
          <a:xfrm>
            <a:off x="927373" y="3194284"/>
            <a:ext cx="108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B5395"/>
                </a:solidFill>
              </a:rPr>
              <a:t>…..</a:t>
            </a:r>
            <a:endParaRPr lang="zh-CN" altLang="en-US" sz="4000" dirty="0">
              <a:solidFill>
                <a:srgbClr val="0B5395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924293F-9ED7-4F6E-8C43-1402F1342935}"/>
              </a:ext>
            </a:extLst>
          </p:cNvPr>
          <p:cNvSpPr txBox="1"/>
          <p:nvPr/>
        </p:nvSpPr>
        <p:spPr>
          <a:xfrm>
            <a:off x="3055021" y="2178633"/>
            <a:ext cx="108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B5395"/>
                </a:solidFill>
              </a:rPr>
              <a:t>…..</a:t>
            </a:r>
            <a:endParaRPr lang="zh-CN" altLang="en-US" sz="4000" dirty="0">
              <a:solidFill>
                <a:srgbClr val="0B5395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FAB3C0-FDC9-4CF1-BD7C-7ED7AA0B5629}"/>
              </a:ext>
            </a:extLst>
          </p:cNvPr>
          <p:cNvSpPr txBox="1"/>
          <p:nvPr/>
        </p:nvSpPr>
        <p:spPr>
          <a:xfrm>
            <a:off x="3061809" y="3194284"/>
            <a:ext cx="108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B5395"/>
                </a:solidFill>
              </a:rPr>
              <a:t>…..</a:t>
            </a:r>
            <a:endParaRPr lang="zh-CN" altLang="en-US" sz="4000" dirty="0">
              <a:solidFill>
                <a:srgbClr val="0B5395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3DED73-560E-4706-9BED-78F982F6CA63}"/>
              </a:ext>
            </a:extLst>
          </p:cNvPr>
          <p:cNvSpPr txBox="1"/>
          <p:nvPr/>
        </p:nvSpPr>
        <p:spPr>
          <a:xfrm>
            <a:off x="4572000" y="4008496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Calibri"/>
              </a:rPr>
              <a:t>Price of XRP deeply dived in late December 2020 as public expected it to worsen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61" y="232330"/>
            <a:ext cx="3396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PROCESS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235878" y="791993"/>
            <a:ext cx="1435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00395F"/>
                </a:solidFill>
                <a:latin typeface="Lucida Sans"/>
                <a:cs typeface="Lucida Sans"/>
              </a:rPr>
              <a:t>4. </a:t>
            </a:r>
            <a:r>
              <a:rPr sz="1200" spc="-60" dirty="0">
                <a:solidFill>
                  <a:srgbClr val="00395F"/>
                </a:solidFill>
                <a:latin typeface="Lucida Sans"/>
                <a:cs typeface="Lucida Sans"/>
              </a:rPr>
              <a:t>Risk</a:t>
            </a:r>
            <a:r>
              <a:rPr sz="1200" spc="-95" dirty="0">
                <a:solidFill>
                  <a:srgbClr val="00395F"/>
                </a:solidFill>
                <a:latin typeface="Lucida Sans"/>
                <a:cs typeface="Lucida Sans"/>
              </a:rPr>
              <a:t> </a:t>
            </a:r>
            <a:r>
              <a:rPr sz="1200" spc="-30" dirty="0">
                <a:solidFill>
                  <a:srgbClr val="00395F"/>
                </a:solidFill>
                <a:latin typeface="Lucida Sans"/>
                <a:cs typeface="Lucida Sans"/>
              </a:rPr>
              <a:t>Management</a:t>
            </a:r>
            <a:endParaRPr sz="1200" dirty="0">
              <a:latin typeface="Lucida Sans"/>
              <a:cs typeface="Lucida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569463"/>
            <a:ext cx="3870960" cy="2575560"/>
            <a:chOff x="0" y="2569463"/>
            <a:chExt cx="3870960" cy="2575560"/>
          </a:xfrm>
        </p:grpSpPr>
        <p:sp>
          <p:nvSpPr>
            <p:cNvPr id="8" name="object 8"/>
            <p:cNvSpPr/>
            <p:nvPr/>
          </p:nvSpPr>
          <p:spPr>
            <a:xfrm>
              <a:off x="0" y="2578607"/>
              <a:ext cx="3870960" cy="2566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7" y="2569463"/>
              <a:ext cx="3868420" cy="2569845"/>
            </a:xfrm>
            <a:custGeom>
              <a:avLst/>
              <a:gdLst/>
              <a:ahLst/>
              <a:cxnLst/>
              <a:rect l="l" t="t" r="r" b="b"/>
              <a:pathLst>
                <a:path w="3868420" h="2569845">
                  <a:moveTo>
                    <a:pt x="3867912" y="0"/>
                  </a:moveTo>
                  <a:lnTo>
                    <a:pt x="0" y="0"/>
                  </a:lnTo>
                  <a:lnTo>
                    <a:pt x="0" y="2569464"/>
                  </a:lnTo>
                  <a:lnTo>
                    <a:pt x="3867912" y="2569464"/>
                  </a:lnTo>
                  <a:lnTo>
                    <a:pt x="3867912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035552" y="2569463"/>
            <a:ext cx="2542540" cy="2575560"/>
            <a:chOff x="4035552" y="2569463"/>
            <a:chExt cx="2542540" cy="2575560"/>
          </a:xfrm>
        </p:grpSpPr>
        <p:sp>
          <p:nvSpPr>
            <p:cNvPr id="11" name="object 11"/>
            <p:cNvSpPr/>
            <p:nvPr/>
          </p:nvSpPr>
          <p:spPr>
            <a:xfrm>
              <a:off x="4038600" y="2569463"/>
              <a:ext cx="2538996" cy="2569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35552" y="2578607"/>
              <a:ext cx="2542540" cy="2566670"/>
            </a:xfrm>
            <a:custGeom>
              <a:avLst/>
              <a:gdLst/>
              <a:ahLst/>
              <a:cxnLst/>
              <a:rect l="l" t="t" r="r" b="b"/>
              <a:pathLst>
                <a:path w="2542540" h="2566670">
                  <a:moveTo>
                    <a:pt x="2542031" y="0"/>
                  </a:moveTo>
                  <a:lnTo>
                    <a:pt x="0" y="0"/>
                  </a:lnTo>
                  <a:lnTo>
                    <a:pt x="0" y="2566416"/>
                  </a:lnTo>
                  <a:lnTo>
                    <a:pt x="2542031" y="2566416"/>
                  </a:lnTo>
                  <a:lnTo>
                    <a:pt x="2542031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038600" y="0"/>
            <a:ext cx="2539365" cy="2441575"/>
          </a:xfrm>
          <a:custGeom>
            <a:avLst/>
            <a:gdLst/>
            <a:ahLst/>
            <a:cxnLst/>
            <a:rect l="l" t="t" r="r" b="b"/>
            <a:pathLst>
              <a:path w="2539365" h="2441575">
                <a:moveTo>
                  <a:pt x="2538996" y="0"/>
                </a:moveTo>
                <a:lnTo>
                  <a:pt x="0" y="0"/>
                </a:lnTo>
                <a:lnTo>
                  <a:pt x="0" y="2441448"/>
                </a:lnTo>
                <a:lnTo>
                  <a:pt x="2538996" y="2441448"/>
                </a:lnTo>
                <a:lnTo>
                  <a:pt x="25389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757416" y="0"/>
            <a:ext cx="2386965" cy="2441575"/>
            <a:chOff x="6757416" y="0"/>
            <a:chExt cx="2386965" cy="2441575"/>
          </a:xfrm>
        </p:grpSpPr>
        <p:sp>
          <p:nvSpPr>
            <p:cNvPr id="15" name="object 15"/>
            <p:cNvSpPr/>
            <p:nvPr/>
          </p:nvSpPr>
          <p:spPr>
            <a:xfrm>
              <a:off x="6757416" y="0"/>
              <a:ext cx="2386583" cy="2441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7416" y="0"/>
              <a:ext cx="2386965" cy="2441575"/>
            </a:xfrm>
            <a:custGeom>
              <a:avLst/>
              <a:gdLst/>
              <a:ahLst/>
              <a:cxnLst/>
              <a:rect l="l" t="t" r="r" b="b"/>
              <a:pathLst>
                <a:path w="2386965" h="2441575">
                  <a:moveTo>
                    <a:pt x="2386583" y="0"/>
                  </a:moveTo>
                  <a:lnTo>
                    <a:pt x="0" y="0"/>
                  </a:lnTo>
                  <a:lnTo>
                    <a:pt x="0" y="2441448"/>
                  </a:lnTo>
                  <a:lnTo>
                    <a:pt x="2386583" y="2441448"/>
                  </a:lnTo>
                  <a:lnTo>
                    <a:pt x="2386583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20170" y="626351"/>
            <a:ext cx="1972945" cy="13042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9"/>
              </a:spcBef>
            </a:pPr>
            <a:r>
              <a:rPr sz="1600" spc="-65" dirty="0">
                <a:latin typeface="Lucida Sans"/>
                <a:cs typeface="Lucida Sans"/>
              </a:rPr>
              <a:t>Business</a:t>
            </a:r>
            <a:r>
              <a:rPr sz="1600" spc="-80" dirty="0">
                <a:latin typeface="Lucida Sans"/>
                <a:cs typeface="Lucida Sans"/>
              </a:rPr>
              <a:t> Risk</a:t>
            </a:r>
            <a:endParaRPr sz="1600">
              <a:latin typeface="Lucida Sans"/>
              <a:cs typeface="Lucida Sans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95"/>
              </a:spcBef>
            </a:pPr>
            <a:r>
              <a:rPr sz="1100" spc="75" dirty="0">
                <a:latin typeface="Calibri"/>
                <a:cs typeface="Calibri"/>
              </a:rPr>
              <a:t>Through </a:t>
            </a:r>
            <a:r>
              <a:rPr sz="1100" spc="60" dirty="0">
                <a:latin typeface="Calibri"/>
                <a:cs typeface="Calibri"/>
              </a:rPr>
              <a:t>comprehensive  </a:t>
            </a:r>
            <a:r>
              <a:rPr sz="1100" spc="35" dirty="0">
                <a:latin typeface="Calibri"/>
                <a:cs typeface="Calibri"/>
              </a:rPr>
              <a:t>proprietary </a:t>
            </a:r>
            <a:r>
              <a:rPr sz="1100" spc="40" dirty="0">
                <a:latin typeface="Calibri"/>
                <a:cs typeface="Calibri"/>
              </a:rPr>
              <a:t>research, </a:t>
            </a:r>
            <a:r>
              <a:rPr sz="1100" spc="45" dirty="0">
                <a:latin typeface="Calibri"/>
                <a:cs typeface="Calibri"/>
              </a:rPr>
              <a:t>only  </a:t>
            </a:r>
            <a:r>
              <a:rPr sz="1100" spc="30" dirty="0">
                <a:latin typeface="Calibri"/>
                <a:cs typeface="Calibri"/>
              </a:rPr>
              <a:t>invest </a:t>
            </a:r>
            <a:r>
              <a:rPr sz="1100" spc="35" dirty="0">
                <a:latin typeface="Calibri"/>
                <a:cs typeface="Calibri"/>
              </a:rPr>
              <a:t>in </a:t>
            </a:r>
            <a:r>
              <a:rPr sz="1100" spc="45" dirty="0">
                <a:latin typeface="Calibri"/>
                <a:cs typeface="Calibri"/>
              </a:rPr>
              <a:t>those </a:t>
            </a:r>
            <a:r>
              <a:rPr sz="1100" spc="50" dirty="0">
                <a:latin typeface="Calibri"/>
                <a:cs typeface="Calibri"/>
              </a:rPr>
              <a:t>best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enterprises  </a:t>
            </a:r>
            <a:r>
              <a:rPr sz="1100" spc="50" dirty="0">
                <a:latin typeface="Calibri"/>
                <a:cs typeface="Calibri"/>
              </a:rPr>
              <a:t>which </a:t>
            </a:r>
            <a:r>
              <a:rPr sz="1100" spc="60" dirty="0">
                <a:latin typeface="Calibri"/>
                <a:cs typeface="Calibri"/>
              </a:rPr>
              <a:t>generate </a:t>
            </a:r>
            <a:r>
              <a:rPr sz="1100" spc="45" dirty="0">
                <a:latin typeface="Calibri"/>
                <a:cs typeface="Calibri"/>
              </a:rPr>
              <a:t>superior  </a:t>
            </a:r>
            <a:r>
              <a:rPr sz="1100" spc="30" dirty="0">
                <a:latin typeface="Calibri"/>
                <a:cs typeface="Calibri"/>
              </a:rPr>
              <a:t>returns </a:t>
            </a:r>
            <a:r>
              <a:rPr sz="1100" spc="55" dirty="0">
                <a:latin typeface="Calibri"/>
                <a:cs typeface="Calibri"/>
              </a:rPr>
              <a:t>even </a:t>
            </a:r>
            <a:r>
              <a:rPr sz="1100" spc="40" dirty="0">
                <a:latin typeface="Calibri"/>
                <a:cs typeface="Calibri"/>
              </a:rPr>
              <a:t>market </a:t>
            </a:r>
            <a:r>
              <a:rPr sz="1100" spc="50" dirty="0">
                <a:latin typeface="Calibri"/>
                <a:cs typeface="Calibri"/>
              </a:rPr>
              <a:t>performs  badly.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5383" y="684109"/>
            <a:ext cx="1926589" cy="9690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600" spc="-25" dirty="0">
                <a:solidFill>
                  <a:srgbClr val="FFFFFF"/>
                </a:solidFill>
                <a:latin typeface="Lucida Sans"/>
                <a:cs typeface="Lucida Sans"/>
              </a:rPr>
              <a:t>Market</a:t>
            </a:r>
            <a:r>
              <a:rPr sz="16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Risk</a:t>
            </a:r>
            <a:endParaRPr sz="1600">
              <a:latin typeface="Lucida Sans"/>
              <a:cs typeface="Lucida Sans"/>
            </a:endParaRPr>
          </a:p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Diversification </a:t>
            </a:r>
            <a:r>
              <a:rPr sz="1100" spc="60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global 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portfolio.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Currently,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1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mostly 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focus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China, </a:t>
            </a:r>
            <a:r>
              <a:rPr sz="1100" spc="110" dirty="0">
                <a:solidFill>
                  <a:srgbClr val="FFFFFF"/>
                </a:solidFill>
                <a:latin typeface="Calibri"/>
                <a:cs typeface="Calibri"/>
              </a:rPr>
              <a:t>Hong Kong  </a:t>
            </a:r>
            <a:r>
              <a:rPr sz="1100" spc="100" dirty="0">
                <a:solidFill>
                  <a:srgbClr val="FFFFFF"/>
                </a:solidFill>
                <a:latin typeface="Calibri"/>
                <a:cs typeface="Calibri"/>
              </a:rPr>
              <a:t>SAR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United</a:t>
            </a:r>
            <a:r>
              <a:rPr sz="11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States.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279" y="3154252"/>
            <a:ext cx="2766060" cy="14719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600" spc="-35" dirty="0">
                <a:solidFill>
                  <a:srgbClr val="FFFFFF"/>
                </a:solidFill>
                <a:latin typeface="Lucida Sans"/>
                <a:cs typeface="Lucida Sans"/>
              </a:rPr>
              <a:t>Portfolio</a:t>
            </a:r>
            <a:r>
              <a:rPr sz="16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Risk</a:t>
            </a:r>
            <a:endParaRPr sz="1600">
              <a:latin typeface="Lucida Sans"/>
              <a:cs typeface="Lucida San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actively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managed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equity</a:t>
            </a:r>
            <a:r>
              <a:rPr sz="1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fund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be 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fairly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concentrated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100" spc="85" dirty="0">
                <a:solidFill>
                  <a:srgbClr val="FFFFFF"/>
                </a:solidFill>
                <a:latin typeface="Calibri"/>
                <a:cs typeface="Calibri"/>
              </a:rPr>
              <a:t>degree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to  </a:t>
            </a:r>
            <a:r>
              <a:rPr sz="1100" spc="60" dirty="0">
                <a:solidFill>
                  <a:srgbClr val="FFFFFF"/>
                </a:solidFill>
                <a:latin typeface="Calibri"/>
                <a:cs typeface="Calibri"/>
              </a:rPr>
              <a:t>generate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absolute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return.</a:t>
            </a:r>
            <a:endParaRPr sz="1100">
              <a:latin typeface="Calibri"/>
              <a:cs typeface="Calibri"/>
            </a:endParaRPr>
          </a:p>
          <a:p>
            <a:pPr marL="64135" marR="53340" algn="ctr">
              <a:lnSpc>
                <a:spcPct val="100000"/>
              </a:lnSpc>
            </a:pP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By monitoring </a:t>
            </a: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overlapping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11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drivers 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correlations 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stocks,  </a:t>
            </a:r>
            <a:r>
              <a:rPr sz="1100" spc="35" dirty="0">
                <a:solidFill>
                  <a:srgbClr val="FFFFFF"/>
                </a:solidFill>
                <a:latin typeface="Calibri"/>
                <a:cs typeface="Calibri"/>
              </a:rPr>
              <a:t>diversification 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risk </a:t>
            </a:r>
            <a:r>
              <a:rPr sz="1100" spc="6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1100" spc="9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controlled.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Rigorous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attention </a:t>
            </a:r>
            <a:r>
              <a:rPr sz="1100" spc="70" dirty="0">
                <a:solidFill>
                  <a:srgbClr val="FFFFFF"/>
                </a:solidFill>
                <a:latin typeface="Calibri"/>
                <a:cs typeface="Calibri"/>
              </a:rPr>
              <a:t>paid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liquidity.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8991" y="3522282"/>
            <a:ext cx="1871980" cy="6337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29"/>
              </a:spcBef>
            </a:pPr>
            <a:r>
              <a:rPr sz="1600" spc="-30" dirty="0">
                <a:solidFill>
                  <a:srgbClr val="FFFFFF"/>
                </a:solidFill>
                <a:latin typeface="Lucida Sans"/>
                <a:cs typeface="Lucida Sans"/>
              </a:rPr>
              <a:t>Macro</a:t>
            </a:r>
            <a:r>
              <a:rPr sz="16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"/>
                <a:cs typeface="Lucida Sans"/>
              </a:rPr>
              <a:t>Risk</a:t>
            </a:r>
            <a:endParaRPr sz="1600">
              <a:latin typeface="Lucida Sans"/>
              <a:cs typeface="Lucida Sans"/>
            </a:endParaRPr>
          </a:p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Flexible </a:t>
            </a:r>
            <a:r>
              <a:rPr sz="1100" spc="45" dirty="0">
                <a:solidFill>
                  <a:srgbClr val="FFFFFF"/>
                </a:solidFill>
                <a:latin typeface="Calibri"/>
                <a:cs typeface="Calibri"/>
              </a:rPr>
              <a:t>position control  </a:t>
            </a:r>
            <a:r>
              <a:rPr sz="1100" spc="70" dirty="0">
                <a:solidFill>
                  <a:srgbClr val="FFFFFF"/>
                </a:solidFill>
                <a:latin typeface="Calibri"/>
                <a:cs typeface="Calibri"/>
              </a:rPr>
              <a:t>regarding </a:t>
            </a:r>
            <a:r>
              <a:rPr sz="1100" spc="75" dirty="0">
                <a:solidFill>
                  <a:srgbClr val="FFFFFF"/>
                </a:solidFill>
                <a:latin typeface="Calibri"/>
                <a:cs typeface="Calibri"/>
              </a:rPr>
              <a:t>global </a:t>
            </a:r>
            <a:r>
              <a:rPr sz="1100" spc="65" dirty="0">
                <a:solidFill>
                  <a:srgbClr val="FFFFFF"/>
                </a:solidFill>
                <a:latin typeface="Calibri"/>
                <a:cs typeface="Calibri"/>
              </a:rPr>
              <a:t>macro</a:t>
            </a:r>
            <a:r>
              <a:rPr sz="11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risks.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94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81372;#144801;#173140;#173014;#17186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9447;#1794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095;#407172;#407145;#407171;#405095;#407148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565</Words>
  <Application>Microsoft Office PowerPoint</Application>
  <PresentationFormat>自定义</PresentationFormat>
  <Paragraphs>105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Lucida Sans</vt:lpstr>
      <vt:lpstr>Office Theme</vt:lpstr>
      <vt:lpstr>Sentiment Analysis on XRP Cryptocurrency</vt:lpstr>
      <vt:lpstr>XDM</vt:lpstr>
      <vt:lpstr>RoadMap</vt:lpstr>
      <vt:lpstr>Sentiment Analysis</vt:lpstr>
      <vt:lpstr>PowerPoint 演示文稿</vt:lpstr>
      <vt:lpstr>Research Target — XRP</vt:lpstr>
      <vt:lpstr>Research Goal</vt:lpstr>
      <vt:lpstr>Importance of sentiment analysis</vt:lpstr>
      <vt:lpstr>PROCESS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凡</dc:creator>
  <cp:lastModifiedBy>LYU Zongyu</cp:lastModifiedBy>
  <cp:revision>30</cp:revision>
  <dcterms:created xsi:type="dcterms:W3CDTF">2021-01-15T07:23:29Z</dcterms:created>
  <dcterms:modified xsi:type="dcterms:W3CDTF">2021-02-21T05:38:00Z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2021-01-15T00:00:00Z</vt:filetime>
  </property>
</Properties>
</file>