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sldIdLst>
    <p:sldId id="256" r:id="rId29"/>
    <p:sldId id="257" r:id="rId30"/>
    <p:sldId id="259" r:id="rId31"/>
    <p:sldId id="260" r:id="rId32"/>
    <p:sldId id="261" r:id="rId33"/>
    <p:sldId id="263" r:id="rId34"/>
    <p:sldId id="264" r:id="rId35"/>
    <p:sldId id="265" r:id="rId36"/>
    <p:sldId id="266" r:id="rId37"/>
    <p:sldId id="269" r:id="rId38"/>
    <p:sldId id="268" r:id="rId39"/>
  </p:sldIdLst>
  <p:sldSz cx="9144000" cy="51435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11.xml"/><Relationship Id="rId38" Type="http://schemas.openxmlformats.org/officeDocument/2006/relationships/slide" Target="slides/slide10.xml"/><Relationship Id="rId37" Type="http://schemas.openxmlformats.org/officeDocument/2006/relationships/slide" Target="slides/slide9.xml"/><Relationship Id="rId36" Type="http://schemas.openxmlformats.org/officeDocument/2006/relationships/slide" Target="slides/slide8.xml"/><Relationship Id="rId35" Type="http://schemas.openxmlformats.org/officeDocument/2006/relationships/slide" Target="slides/slide7.xml"/><Relationship Id="rId34" Type="http://schemas.openxmlformats.org/officeDocument/2006/relationships/slide" Target="slides/slide6.xml"/><Relationship Id="rId33" Type="http://schemas.openxmlformats.org/officeDocument/2006/relationships/slide" Target="slides/slide5.xml"/><Relationship Id="rId32" Type="http://schemas.openxmlformats.org/officeDocument/2006/relationships/slide" Target="slides/slide4.xml"/><Relationship Id="rId31" Type="http://schemas.openxmlformats.org/officeDocument/2006/relationships/slide" Target="slides/slide3.xml"/><Relationship Id="rId30" Type="http://schemas.openxmlformats.org/officeDocument/2006/relationships/slide" Target="slides/slide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277360" y="675360"/>
            <a:ext cx="45889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56720" y="1157400"/>
            <a:ext cx="4030200" cy="2292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4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" name="Google Shape;11;p2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" name="Google Shape;12;p2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5" name="Google Shape;14;p2"/>
          <p:cNvSpPr/>
          <p:nvPr/>
        </p:nvSpPr>
        <p:spPr>
          <a:xfrm>
            <a:off x="8574120" y="4478760"/>
            <a:ext cx="1037160" cy="103680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176;p19"/>
          <p:cNvGrpSpPr/>
          <p:nvPr/>
        </p:nvGrpSpPr>
        <p:grpSpPr>
          <a:xfrm>
            <a:off x="-832680" y="-972000"/>
            <a:ext cx="1712160" cy="1712160"/>
            <a:chOff x="-832680" y="-972000"/>
            <a:chExt cx="1712160" cy="1712160"/>
          </a:xfrm>
        </p:grpSpPr>
        <p:sp>
          <p:nvSpPr>
            <p:cNvPr id="78" name="Google Shape;177;p19"/>
            <p:cNvSpPr/>
            <p:nvPr/>
          </p:nvSpPr>
          <p:spPr>
            <a:xfrm>
              <a:off x="-832680" y="-972000"/>
              <a:ext cx="1712160" cy="17121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178;p19"/>
            <p:cNvSpPr/>
            <p:nvPr/>
          </p:nvSpPr>
          <p:spPr>
            <a:xfrm>
              <a:off x="-518400" y="-657720"/>
              <a:ext cx="1083600" cy="108360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81" name="Google Shape;182;p19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82" name="Google Shape;183;p19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83" name="Google Shape;184;p19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85" name="Google Shape;193;p20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86" name="Google Shape;194;p20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87" name="Google Shape;195;p20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88" name="Google Shape;196;p20"/>
          <p:cNvGrpSpPr/>
          <p:nvPr/>
        </p:nvGrpSpPr>
        <p:grpSpPr>
          <a:xfrm>
            <a:off x="-253800" y="-990720"/>
            <a:ext cx="10068120" cy="6615000"/>
            <a:chOff x="-253800" y="-990720"/>
            <a:chExt cx="10068120" cy="6615000"/>
          </a:xfrm>
        </p:grpSpPr>
        <p:grpSp>
          <p:nvGrpSpPr>
            <p:cNvPr id="89" name="Google Shape;197;p20"/>
            <p:cNvGrpSpPr/>
            <p:nvPr/>
          </p:nvGrpSpPr>
          <p:grpSpPr>
            <a:xfrm>
              <a:off x="-253800" y="4470120"/>
              <a:ext cx="1154160" cy="1154160"/>
              <a:chOff x="-253800" y="4470120"/>
              <a:chExt cx="1154160" cy="1154160"/>
            </a:xfrm>
          </p:grpSpPr>
          <p:sp>
            <p:nvSpPr>
              <p:cNvPr id="90" name="Google Shape;198;p20"/>
              <p:cNvSpPr/>
              <p:nvPr/>
            </p:nvSpPr>
            <p:spPr>
              <a:xfrm>
                <a:off x="-253800" y="4470120"/>
                <a:ext cx="1154160" cy="1154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1" name="Google Shape;199;p20"/>
              <p:cNvSpPr/>
              <p:nvPr/>
            </p:nvSpPr>
            <p:spPr>
              <a:xfrm>
                <a:off x="-42120" y="4682160"/>
                <a:ext cx="730440" cy="73044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2" name="Google Shape;200;p20"/>
            <p:cNvSpPr/>
            <p:nvPr/>
          </p:nvSpPr>
          <p:spPr>
            <a:xfrm>
              <a:off x="8081280" y="-9907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01" name="Google Shape;211;p21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02" name="Google Shape;212;p21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03" name="Google Shape;213;p21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04" name="Google Shape;214;p21"/>
          <p:cNvGrpSpPr/>
          <p:nvPr/>
        </p:nvGrpSpPr>
        <p:grpSpPr>
          <a:xfrm>
            <a:off x="-681480" y="-990720"/>
            <a:ext cx="10142640" cy="6664320"/>
            <a:chOff x="-681480" y="-990720"/>
            <a:chExt cx="10142640" cy="6664320"/>
          </a:xfrm>
        </p:grpSpPr>
        <p:grpSp>
          <p:nvGrpSpPr>
            <p:cNvPr id="105" name="Google Shape;215;p21"/>
            <p:cNvGrpSpPr/>
            <p:nvPr/>
          </p:nvGrpSpPr>
          <p:grpSpPr>
            <a:xfrm>
              <a:off x="8179560" y="4392000"/>
              <a:ext cx="1281600" cy="1281600"/>
              <a:chOff x="8179560" y="4392000"/>
              <a:chExt cx="1281600" cy="1281600"/>
            </a:xfrm>
          </p:grpSpPr>
          <p:sp>
            <p:nvSpPr>
              <p:cNvPr id="106" name="Google Shape;216;p21"/>
              <p:cNvSpPr/>
              <p:nvPr/>
            </p:nvSpPr>
            <p:spPr>
              <a:xfrm>
                <a:off x="8179560" y="4392000"/>
                <a:ext cx="1281600" cy="128160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7" name="Google Shape;217;p21"/>
              <p:cNvSpPr/>
              <p:nvPr/>
            </p:nvSpPr>
            <p:spPr>
              <a:xfrm>
                <a:off x="8415000" y="4627440"/>
                <a:ext cx="811080" cy="81108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08" name="Google Shape;218;p21"/>
            <p:cNvSpPr/>
            <p:nvPr/>
          </p:nvSpPr>
          <p:spPr>
            <a:xfrm>
              <a:off x="-681480" y="-9907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10" name="Google Shape;233;p22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11" name="Google Shape;234;p22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12" name="Google Shape;235;p22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13" name="Google Shape;236;p22"/>
          <p:cNvGrpSpPr/>
          <p:nvPr/>
        </p:nvGrpSpPr>
        <p:grpSpPr>
          <a:xfrm>
            <a:off x="-1183320" y="-298080"/>
            <a:ext cx="11325960" cy="3736080"/>
            <a:chOff x="-1183320" y="-298080"/>
            <a:chExt cx="11325960" cy="3736080"/>
          </a:xfrm>
        </p:grpSpPr>
        <p:grpSp>
          <p:nvGrpSpPr>
            <p:cNvPr id="114" name="Google Shape;237;p22"/>
            <p:cNvGrpSpPr/>
            <p:nvPr/>
          </p:nvGrpSpPr>
          <p:grpSpPr>
            <a:xfrm>
              <a:off x="8430480" y="-298080"/>
              <a:ext cx="1712160" cy="1712160"/>
              <a:chOff x="8430480" y="-298080"/>
              <a:chExt cx="1712160" cy="1712160"/>
            </a:xfrm>
          </p:grpSpPr>
          <p:sp>
            <p:nvSpPr>
              <p:cNvPr id="115" name="Google Shape;238;p22"/>
              <p:cNvSpPr/>
              <p:nvPr/>
            </p:nvSpPr>
            <p:spPr>
              <a:xfrm>
                <a:off x="8430480" y="-2980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239;p22"/>
              <p:cNvSpPr/>
              <p:nvPr/>
            </p:nvSpPr>
            <p:spPr>
              <a:xfrm>
                <a:off x="8744760" y="1620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7" name="Google Shape;240;p22"/>
            <p:cNvSpPr/>
            <p:nvPr/>
          </p:nvSpPr>
          <p:spPr>
            <a:xfrm>
              <a:off x="-1183320" y="170496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01000" y="57744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801000" y="196668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801000" y="3355920"/>
            <a:ext cx="3951360" cy="7686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21" name="Google Shape;248;p23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22" name="Google Shape;249;p23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23" name="Google Shape;250;p23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24" name="Google Shape;251;p23"/>
          <p:cNvSpPr/>
          <p:nvPr/>
        </p:nvSpPr>
        <p:spPr>
          <a:xfrm>
            <a:off x="-412200" y="-241560"/>
            <a:ext cx="1125360" cy="112536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261;p2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33" name="Google Shape;262;p2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34" name="Google Shape;263;p2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35" name="Google Shape;264;p25"/>
          <p:cNvGrpSpPr/>
          <p:nvPr/>
        </p:nvGrpSpPr>
        <p:grpSpPr>
          <a:xfrm>
            <a:off x="-1219680" y="-5901120"/>
            <a:ext cx="10951920" cy="11505240"/>
            <a:chOff x="-1219680" y="-5901120"/>
            <a:chExt cx="10951920" cy="11505240"/>
          </a:xfrm>
        </p:grpSpPr>
        <p:grpSp>
          <p:nvGrpSpPr>
            <p:cNvPr id="136" name="Google Shape;265;p25"/>
            <p:cNvGrpSpPr/>
            <p:nvPr/>
          </p:nvGrpSpPr>
          <p:grpSpPr>
            <a:xfrm>
              <a:off x="-1219680" y="-5901120"/>
              <a:ext cx="7369560" cy="7369560"/>
              <a:chOff x="-1219680" y="-5901120"/>
              <a:chExt cx="7369560" cy="7369560"/>
            </a:xfrm>
          </p:grpSpPr>
          <p:sp>
            <p:nvSpPr>
              <p:cNvPr id="137" name="Google Shape;266;p25"/>
              <p:cNvSpPr/>
              <p:nvPr/>
            </p:nvSpPr>
            <p:spPr>
              <a:xfrm>
                <a:off x="-1219680" y="-5901120"/>
                <a:ext cx="7369560" cy="73695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267;p25"/>
              <p:cNvSpPr/>
              <p:nvPr/>
            </p:nvSpPr>
            <p:spPr>
              <a:xfrm>
                <a:off x="133200" y="-4548240"/>
                <a:ext cx="4664160" cy="466416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39" name="Google Shape;268;p25"/>
            <p:cNvSpPr/>
            <p:nvPr/>
          </p:nvSpPr>
          <p:spPr>
            <a:xfrm>
              <a:off x="7318440" y="3190320"/>
              <a:ext cx="2413800" cy="24138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270;p2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41" name="Google Shape;271;p2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42" name="Google Shape;272;p2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43" name="Google Shape;273;p26"/>
          <p:cNvGrpSpPr/>
          <p:nvPr/>
        </p:nvGrpSpPr>
        <p:grpSpPr>
          <a:xfrm>
            <a:off x="-1074600" y="-5348880"/>
            <a:ext cx="14462280" cy="11532600"/>
            <a:chOff x="-1074600" y="-5348880"/>
            <a:chExt cx="14462280" cy="11532600"/>
          </a:xfrm>
        </p:grpSpPr>
        <p:grpSp>
          <p:nvGrpSpPr>
            <p:cNvPr id="144" name="Google Shape;274;p26"/>
            <p:cNvGrpSpPr/>
            <p:nvPr/>
          </p:nvGrpSpPr>
          <p:grpSpPr>
            <a:xfrm>
              <a:off x="-1074600" y="3681360"/>
              <a:ext cx="2502360" cy="2502360"/>
              <a:chOff x="-1074600" y="3681360"/>
              <a:chExt cx="2502360" cy="2502360"/>
            </a:xfrm>
          </p:grpSpPr>
          <p:sp>
            <p:nvSpPr>
              <p:cNvPr id="145" name="Google Shape;275;p26"/>
              <p:cNvSpPr/>
              <p:nvPr/>
            </p:nvSpPr>
            <p:spPr>
              <a:xfrm>
                <a:off x="-1074600" y="3681360"/>
                <a:ext cx="2502360" cy="25023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" name="Google Shape;276;p26"/>
              <p:cNvSpPr/>
              <p:nvPr/>
            </p:nvSpPr>
            <p:spPr>
              <a:xfrm>
                <a:off x="-615240" y="4140720"/>
                <a:ext cx="1583640" cy="158364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7" name="Google Shape;277;p26"/>
            <p:cNvSpPr/>
            <p:nvPr/>
          </p:nvSpPr>
          <p:spPr>
            <a:xfrm>
              <a:off x="6062040" y="-5348880"/>
              <a:ext cx="7325640" cy="73256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720000" y="1168200"/>
            <a:ext cx="7703640" cy="36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50" name="Google Shape;25;p4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51" name="Google Shape;26;p4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52" name="Google Shape;27;p4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53" name="Google Shape;28;p4"/>
          <p:cNvGrpSpPr/>
          <p:nvPr/>
        </p:nvGrpSpPr>
        <p:grpSpPr>
          <a:xfrm>
            <a:off x="-738720" y="-918000"/>
            <a:ext cx="10744200" cy="7011720"/>
            <a:chOff x="-738720" y="-918000"/>
            <a:chExt cx="10744200" cy="7011720"/>
          </a:xfrm>
        </p:grpSpPr>
        <p:sp>
          <p:nvSpPr>
            <p:cNvPr id="154" name="Google Shape;29;p4"/>
            <p:cNvSpPr/>
            <p:nvPr/>
          </p:nvSpPr>
          <p:spPr>
            <a:xfrm>
              <a:off x="-738720" y="-91800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55" name="Google Shape;30;p4"/>
            <p:cNvGrpSpPr/>
            <p:nvPr/>
          </p:nvGrpSpPr>
          <p:grpSpPr>
            <a:xfrm>
              <a:off x="8293320" y="4381560"/>
              <a:ext cx="1712160" cy="1712160"/>
              <a:chOff x="8293320" y="4381560"/>
              <a:chExt cx="1712160" cy="1712160"/>
            </a:xfrm>
          </p:grpSpPr>
          <p:sp>
            <p:nvSpPr>
              <p:cNvPr id="156" name="Google Shape;31;p4"/>
              <p:cNvSpPr/>
              <p:nvPr/>
            </p:nvSpPr>
            <p:spPr>
              <a:xfrm>
                <a:off x="8293320" y="43815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7" name="Google Shape;32;p4"/>
              <p:cNvSpPr/>
              <p:nvPr/>
            </p:nvSpPr>
            <p:spPr>
              <a:xfrm>
                <a:off x="8607600" y="46958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61" name="Google Shape;39;p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62" name="Google Shape;40;p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63" name="Google Shape;41;p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64" name="Google Shape;42;p5"/>
          <p:cNvSpPr/>
          <p:nvPr/>
        </p:nvSpPr>
        <p:spPr>
          <a:xfrm>
            <a:off x="8124480" y="4360680"/>
            <a:ext cx="1733040" cy="1733040"/>
          </a:xfrm>
          <a:prstGeom prst="ellipse">
            <a:avLst/>
          </a:prstGeom>
          <a:noFill/>
          <a:ln w="9525">
            <a:solidFill>
              <a:srgbClr val="262425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69" name="Google Shape;45;p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70" name="Google Shape;46;p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71" name="Google Shape;47;p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72" name="Google Shape;48;p6"/>
          <p:cNvGrpSpPr/>
          <p:nvPr/>
        </p:nvGrpSpPr>
        <p:grpSpPr>
          <a:xfrm>
            <a:off x="-1183320" y="-1325880"/>
            <a:ext cx="3954240" cy="7041240"/>
            <a:chOff x="-1183320" y="-1325880"/>
            <a:chExt cx="3954240" cy="7041240"/>
          </a:xfrm>
        </p:grpSpPr>
        <p:grpSp>
          <p:nvGrpSpPr>
            <p:cNvPr id="173" name="Google Shape;49;p6"/>
            <p:cNvGrpSpPr/>
            <p:nvPr/>
          </p:nvGrpSpPr>
          <p:grpSpPr>
            <a:xfrm>
              <a:off x="1058760" y="-1325880"/>
              <a:ext cx="1712160" cy="1712160"/>
              <a:chOff x="1058760" y="-1325880"/>
              <a:chExt cx="1712160" cy="1712160"/>
            </a:xfrm>
          </p:grpSpPr>
          <p:sp>
            <p:nvSpPr>
              <p:cNvPr id="174" name="Google Shape;50;p6"/>
              <p:cNvSpPr/>
              <p:nvPr/>
            </p:nvSpPr>
            <p:spPr>
              <a:xfrm>
                <a:off x="1058760" y="-13258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5" name="Google Shape;51;p6"/>
              <p:cNvSpPr/>
              <p:nvPr/>
            </p:nvSpPr>
            <p:spPr>
              <a:xfrm>
                <a:off x="1373040" y="-10112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76" name="Google Shape;52;p6"/>
            <p:cNvSpPr/>
            <p:nvPr/>
          </p:nvSpPr>
          <p:spPr>
            <a:xfrm>
              <a:off x="-1183320" y="39823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53320" y="950760"/>
            <a:ext cx="4437000" cy="130284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6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6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9" name="Google Shape;91;p11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0" name="Google Shape;92;p11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1" name="Google Shape;93;p11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12" name="Google Shape;94;p11"/>
          <p:cNvSpPr/>
          <p:nvPr/>
        </p:nvSpPr>
        <p:spPr>
          <a:xfrm>
            <a:off x="3303000" y="-1746000"/>
            <a:ext cx="2537640" cy="2537640"/>
          </a:xfrm>
          <a:prstGeom prst="ellipse">
            <a:avLst/>
          </a:prstGeom>
          <a:solidFill>
            <a:srgbClr val="4A86E8">
              <a:alpha val="27000"/>
            </a:srgbClr>
          </a:solidFill>
          <a:ln w="9525">
            <a:solidFill>
              <a:srgbClr val="4A86E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54;p7"/>
          <p:cNvGrpSpPr/>
          <p:nvPr/>
        </p:nvGrpSpPr>
        <p:grpSpPr>
          <a:xfrm>
            <a:off x="-716760" y="-852840"/>
            <a:ext cx="10486080" cy="6572160"/>
            <a:chOff x="-716760" y="-852840"/>
            <a:chExt cx="10486080" cy="6572160"/>
          </a:xfrm>
        </p:grpSpPr>
        <p:grpSp>
          <p:nvGrpSpPr>
            <p:cNvPr id="179" name="Google Shape;55;p7"/>
            <p:cNvGrpSpPr/>
            <p:nvPr/>
          </p:nvGrpSpPr>
          <p:grpSpPr>
            <a:xfrm>
              <a:off x="-716760" y="-852840"/>
              <a:ext cx="1712160" cy="1712160"/>
              <a:chOff x="-716760" y="-852840"/>
              <a:chExt cx="1712160" cy="1712160"/>
            </a:xfrm>
          </p:grpSpPr>
          <p:sp>
            <p:nvSpPr>
              <p:cNvPr id="180" name="Google Shape;56;p7"/>
              <p:cNvSpPr/>
              <p:nvPr/>
            </p:nvSpPr>
            <p:spPr>
              <a:xfrm>
                <a:off x="-716760" y="-85284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57;p7"/>
              <p:cNvSpPr/>
              <p:nvPr/>
            </p:nvSpPr>
            <p:spPr>
              <a:xfrm>
                <a:off x="-402480" y="-53856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82" name="Google Shape;58;p7"/>
            <p:cNvSpPr/>
            <p:nvPr/>
          </p:nvSpPr>
          <p:spPr>
            <a:xfrm>
              <a:off x="6879960" y="2829960"/>
              <a:ext cx="2889360" cy="28893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84" name="Google Shape;61;p7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85" name="Google Shape;62;p7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86" name="Google Shape;63;p7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713160" y="2061000"/>
            <a:ext cx="4452480" cy="155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60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188" name="Google Shape;66;p8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189" name="Google Shape;67;p8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190" name="Google Shape;68;p8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191" name="Google Shape;69;p8"/>
          <p:cNvGrpSpPr/>
          <p:nvPr/>
        </p:nvGrpSpPr>
        <p:grpSpPr>
          <a:xfrm>
            <a:off x="-734400" y="-3548880"/>
            <a:ext cx="13364280" cy="10105560"/>
            <a:chOff x="-734400" y="-3548880"/>
            <a:chExt cx="13364280" cy="10105560"/>
          </a:xfrm>
        </p:grpSpPr>
        <p:grpSp>
          <p:nvGrpSpPr>
            <p:cNvPr id="192" name="Google Shape;70;p8"/>
            <p:cNvGrpSpPr/>
            <p:nvPr/>
          </p:nvGrpSpPr>
          <p:grpSpPr>
            <a:xfrm>
              <a:off x="5260320" y="-3548880"/>
              <a:ext cx="7369560" cy="7369560"/>
              <a:chOff x="5260320" y="-3548880"/>
              <a:chExt cx="7369560" cy="7369560"/>
            </a:xfrm>
          </p:grpSpPr>
          <p:sp>
            <p:nvSpPr>
              <p:cNvPr id="193" name="Google Shape;71;p8"/>
              <p:cNvSpPr/>
              <p:nvPr/>
            </p:nvSpPr>
            <p:spPr>
              <a:xfrm>
                <a:off x="5260320" y="-3548880"/>
                <a:ext cx="7369560" cy="73695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72;p8"/>
              <p:cNvSpPr/>
              <p:nvPr/>
            </p:nvSpPr>
            <p:spPr>
              <a:xfrm>
                <a:off x="6613200" y="-2196000"/>
                <a:ext cx="4664160" cy="466416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95" name="Google Shape;73;p8"/>
            <p:cNvSpPr/>
            <p:nvPr/>
          </p:nvSpPr>
          <p:spPr>
            <a:xfrm>
              <a:off x="-734400" y="4142880"/>
              <a:ext cx="2413800" cy="24138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75;p9"/>
          <p:cNvGrpSpPr/>
          <p:nvPr/>
        </p:nvGrpSpPr>
        <p:grpSpPr>
          <a:xfrm>
            <a:off x="-716760" y="-852840"/>
            <a:ext cx="11507400" cy="7424280"/>
            <a:chOff x="-716760" y="-852840"/>
            <a:chExt cx="11507400" cy="7424280"/>
          </a:xfrm>
        </p:grpSpPr>
        <p:grpSp>
          <p:nvGrpSpPr>
            <p:cNvPr id="197" name="Google Shape;76;p9"/>
            <p:cNvGrpSpPr/>
            <p:nvPr/>
          </p:nvGrpSpPr>
          <p:grpSpPr>
            <a:xfrm>
              <a:off x="-716760" y="-852840"/>
              <a:ext cx="1712160" cy="1712160"/>
              <a:chOff x="-716760" y="-852840"/>
              <a:chExt cx="1712160" cy="1712160"/>
            </a:xfrm>
          </p:grpSpPr>
          <p:sp>
            <p:nvSpPr>
              <p:cNvPr id="198" name="Google Shape;77;p9"/>
              <p:cNvSpPr/>
              <p:nvPr/>
            </p:nvSpPr>
            <p:spPr>
              <a:xfrm>
                <a:off x="-716760" y="-85284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9" name="Google Shape;78;p9"/>
              <p:cNvSpPr/>
              <p:nvPr/>
            </p:nvSpPr>
            <p:spPr>
              <a:xfrm>
                <a:off x="-402480" y="-53856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00" name="Google Shape;79;p9"/>
            <p:cNvSpPr/>
            <p:nvPr/>
          </p:nvSpPr>
          <p:spPr>
            <a:xfrm>
              <a:off x="7901280" y="3682080"/>
              <a:ext cx="2889360" cy="288936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02" name="Google Shape;82;p9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203" name="Google Shape;83;p9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204" name="Google Shape;84;p9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title"/>
          </p:nvPr>
        </p:nvSpPr>
        <p:spPr>
          <a:xfrm>
            <a:off x="713160" y="3480480"/>
            <a:ext cx="4796280" cy="112320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4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37800" y="14252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937800" y="24170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937800" y="34088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4767120" y="14252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4767120" y="24170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4767120" y="3408840"/>
            <a:ext cx="741600" cy="645120"/>
          </a:xfrm>
          <a:prstGeom prst="rect">
            <a:avLst/>
          </a:prstGeom>
          <a:solidFill>
            <a:schemeClr val="dk1"/>
          </a:solidFill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lang="fr-FR" sz="2500" b="0" strike="noStrike" spc="-1">
                <a:solidFill>
                  <a:schemeClr val="lt1"/>
                </a:solidFill>
                <a:latin typeface="Asap"/>
                <a:ea typeface="Asap"/>
              </a:rPr>
              <a:t>xx%</a:t>
            </a:r>
            <a:endParaRPr lang="fr-FR" sz="25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0" name="Google Shape;110;p13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21" name="Google Shape;111;p13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22" name="Google Shape;112;p13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23" name="Google Shape;113;p13"/>
          <p:cNvGrpSpPr/>
          <p:nvPr/>
        </p:nvGrpSpPr>
        <p:grpSpPr>
          <a:xfrm>
            <a:off x="8258400" y="-876240"/>
            <a:ext cx="1749600" cy="6988680"/>
            <a:chOff x="8258400" y="-876240"/>
            <a:chExt cx="1749600" cy="6988680"/>
          </a:xfrm>
        </p:grpSpPr>
        <p:grpSp>
          <p:nvGrpSpPr>
            <p:cNvPr id="24" name="Google Shape;114;p13"/>
            <p:cNvGrpSpPr/>
            <p:nvPr/>
          </p:nvGrpSpPr>
          <p:grpSpPr>
            <a:xfrm>
              <a:off x="8258400" y="4400280"/>
              <a:ext cx="1712160" cy="1712160"/>
              <a:chOff x="8258400" y="4400280"/>
              <a:chExt cx="1712160" cy="1712160"/>
            </a:xfrm>
          </p:grpSpPr>
          <p:sp>
            <p:nvSpPr>
              <p:cNvPr id="25" name="Google Shape;115;p13"/>
              <p:cNvSpPr/>
              <p:nvPr/>
            </p:nvSpPr>
            <p:spPr>
              <a:xfrm>
                <a:off x="8258400" y="44002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" name="Google Shape;116;p13"/>
              <p:cNvSpPr/>
              <p:nvPr/>
            </p:nvSpPr>
            <p:spPr>
              <a:xfrm>
                <a:off x="8572680" y="471492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7" name="Google Shape;117;p13"/>
            <p:cNvSpPr/>
            <p:nvPr/>
          </p:nvSpPr>
          <p:spPr>
            <a:xfrm>
              <a:off x="8274960" y="-87624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29" name="Google Shape;120;p14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0" name="Google Shape;121;p14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31" name="Google Shape;122;p14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32" name="Google Shape;123;p14"/>
          <p:cNvGrpSpPr/>
          <p:nvPr/>
        </p:nvGrpSpPr>
        <p:grpSpPr>
          <a:xfrm>
            <a:off x="8285400" y="-438480"/>
            <a:ext cx="1720080" cy="6532200"/>
            <a:chOff x="8285400" y="-438480"/>
            <a:chExt cx="1720080" cy="6532200"/>
          </a:xfrm>
        </p:grpSpPr>
        <p:grpSp>
          <p:nvGrpSpPr>
            <p:cNvPr id="33" name="Google Shape;124;p14"/>
            <p:cNvGrpSpPr/>
            <p:nvPr/>
          </p:nvGrpSpPr>
          <p:grpSpPr>
            <a:xfrm>
              <a:off x="8293320" y="4381560"/>
              <a:ext cx="1712160" cy="1712160"/>
              <a:chOff x="8293320" y="4381560"/>
              <a:chExt cx="1712160" cy="1712160"/>
            </a:xfrm>
          </p:grpSpPr>
          <p:sp>
            <p:nvSpPr>
              <p:cNvPr id="34" name="Google Shape;125;p14"/>
              <p:cNvSpPr/>
              <p:nvPr/>
            </p:nvSpPr>
            <p:spPr>
              <a:xfrm>
                <a:off x="8293320" y="43815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" name="Google Shape;126;p14"/>
              <p:cNvSpPr/>
              <p:nvPr/>
            </p:nvSpPr>
            <p:spPr>
              <a:xfrm>
                <a:off x="8607600" y="46958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6" name="Google Shape;127;p14"/>
            <p:cNvSpPr/>
            <p:nvPr/>
          </p:nvSpPr>
          <p:spPr>
            <a:xfrm>
              <a:off x="8285400" y="-438480"/>
              <a:ext cx="1208520" cy="12085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38" name="Google Shape;130;p15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39" name="Google Shape;131;p15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40" name="Google Shape;132;p15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41" name="Google Shape;133;p15"/>
          <p:cNvGrpSpPr/>
          <p:nvPr/>
        </p:nvGrpSpPr>
        <p:grpSpPr>
          <a:xfrm>
            <a:off x="-1183320" y="-308520"/>
            <a:ext cx="11340360" cy="3736080"/>
            <a:chOff x="-1183320" y="-308520"/>
            <a:chExt cx="11340360" cy="3736080"/>
          </a:xfrm>
        </p:grpSpPr>
        <p:grpSp>
          <p:nvGrpSpPr>
            <p:cNvPr id="42" name="Google Shape;134;p15"/>
            <p:cNvGrpSpPr/>
            <p:nvPr/>
          </p:nvGrpSpPr>
          <p:grpSpPr>
            <a:xfrm>
              <a:off x="-1183320" y="1715400"/>
              <a:ext cx="1712160" cy="1712160"/>
              <a:chOff x="-1183320" y="1715400"/>
              <a:chExt cx="1712160" cy="1712160"/>
            </a:xfrm>
          </p:grpSpPr>
          <p:sp>
            <p:nvSpPr>
              <p:cNvPr id="43" name="Google Shape;135;p15"/>
              <p:cNvSpPr/>
              <p:nvPr/>
            </p:nvSpPr>
            <p:spPr>
              <a:xfrm>
                <a:off x="-1183320" y="171540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136;p15"/>
              <p:cNvSpPr/>
              <p:nvPr/>
            </p:nvSpPr>
            <p:spPr>
              <a:xfrm>
                <a:off x="-868680" y="202968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45" name="Google Shape;137;p15"/>
            <p:cNvSpPr/>
            <p:nvPr/>
          </p:nvSpPr>
          <p:spPr>
            <a:xfrm>
              <a:off x="8424000" y="-30852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0160" y="558000"/>
            <a:ext cx="4063680" cy="641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1720" y="2991240"/>
            <a:ext cx="3398760" cy="16124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43333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031720" y="543240"/>
            <a:ext cx="3398760" cy="22233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2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740160" y="1999800"/>
            <a:ext cx="4063680" cy="26017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50" name="Google Shape;144;p16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51" name="Google Shape;145;p16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52" name="Google Shape;146;p16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53" name="Google Shape;147;p16"/>
          <p:cNvGrpSpPr/>
          <p:nvPr/>
        </p:nvGrpSpPr>
        <p:grpSpPr>
          <a:xfrm>
            <a:off x="-546840" y="-1295640"/>
            <a:ext cx="10457280" cy="7632720"/>
            <a:chOff x="-546840" y="-1295640"/>
            <a:chExt cx="10457280" cy="7632720"/>
          </a:xfrm>
        </p:grpSpPr>
        <p:grpSp>
          <p:nvGrpSpPr>
            <p:cNvPr id="54" name="Google Shape;148;p16"/>
            <p:cNvGrpSpPr/>
            <p:nvPr/>
          </p:nvGrpSpPr>
          <p:grpSpPr>
            <a:xfrm>
              <a:off x="-546840" y="-1295640"/>
              <a:ext cx="10457280" cy="7632720"/>
              <a:chOff x="-546840" y="-1295640"/>
              <a:chExt cx="10457280" cy="7632720"/>
            </a:xfrm>
          </p:grpSpPr>
          <p:sp>
            <p:nvSpPr>
              <p:cNvPr id="55" name="Google Shape;149;p16"/>
              <p:cNvSpPr/>
              <p:nvPr/>
            </p:nvSpPr>
            <p:spPr>
              <a:xfrm>
                <a:off x="8177400" y="4604040"/>
                <a:ext cx="1733040" cy="173304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" name="Google Shape;150;p16"/>
              <p:cNvSpPr/>
              <p:nvPr/>
            </p:nvSpPr>
            <p:spPr>
              <a:xfrm>
                <a:off x="-546840" y="-1295640"/>
                <a:ext cx="1733040" cy="173304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57" name="Google Shape;151;p16"/>
            <p:cNvSpPr/>
            <p:nvPr/>
          </p:nvSpPr>
          <p:spPr>
            <a:xfrm>
              <a:off x="-330480" y="4804920"/>
              <a:ext cx="808200" cy="80820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83000" y="699120"/>
            <a:ext cx="4344480" cy="107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59" name="Google Shape;155;p17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60" name="Google Shape;156;p17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61" name="Google Shape;157;p17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62" name="Google Shape;158;p17"/>
          <p:cNvGrpSpPr/>
          <p:nvPr/>
        </p:nvGrpSpPr>
        <p:grpSpPr>
          <a:xfrm>
            <a:off x="-684000" y="-574200"/>
            <a:ext cx="5827680" cy="6476040"/>
            <a:chOff x="-684000" y="-574200"/>
            <a:chExt cx="5827680" cy="6476040"/>
          </a:xfrm>
        </p:grpSpPr>
        <p:grpSp>
          <p:nvGrpSpPr>
            <p:cNvPr id="63" name="Google Shape;159;p17"/>
            <p:cNvGrpSpPr/>
            <p:nvPr/>
          </p:nvGrpSpPr>
          <p:grpSpPr>
            <a:xfrm>
              <a:off x="-684000" y="4189680"/>
              <a:ext cx="1712160" cy="1712160"/>
              <a:chOff x="-684000" y="4189680"/>
              <a:chExt cx="1712160" cy="1712160"/>
            </a:xfrm>
          </p:grpSpPr>
          <p:sp>
            <p:nvSpPr>
              <p:cNvPr id="64" name="Google Shape;160;p17"/>
              <p:cNvSpPr/>
              <p:nvPr/>
            </p:nvSpPr>
            <p:spPr>
              <a:xfrm>
                <a:off x="-684000" y="418968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61;p17"/>
              <p:cNvSpPr/>
              <p:nvPr/>
            </p:nvSpPr>
            <p:spPr>
              <a:xfrm>
                <a:off x="-369360" y="450432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6" name="Google Shape;162;p17"/>
            <p:cNvSpPr/>
            <p:nvPr/>
          </p:nvSpPr>
          <p:spPr>
            <a:xfrm>
              <a:off x="3999960" y="-574200"/>
              <a:ext cx="1143720" cy="114372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788440" y="1182960"/>
            <a:ext cx="2715120" cy="3054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0000"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0000" y="407520"/>
            <a:ext cx="7703640" cy="60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 panose="020B0604020202020204"/>
              </a:rPr>
              <a:t>Click to edit the title text format</a:t>
            </a:r>
            <a:endParaRPr lang="fr-FR" sz="26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grpSp>
        <p:nvGrpSpPr>
          <p:cNvPr id="69" name="Google Shape;167;p18"/>
          <p:cNvGrpSpPr/>
          <p:nvPr/>
        </p:nvGrpSpPr>
        <p:grpSpPr>
          <a:xfrm>
            <a:off x="-21600" y="272880"/>
            <a:ext cx="9187200" cy="4597560"/>
            <a:chOff x="-21600" y="272880"/>
            <a:chExt cx="9187200" cy="4597560"/>
          </a:xfrm>
        </p:grpSpPr>
        <p:cxnSp>
          <p:nvCxnSpPr>
            <p:cNvPr id="70" name="Google Shape;168;p18"/>
            <p:cNvCxnSpPr/>
            <p:nvPr/>
          </p:nvCxnSpPr>
          <p:spPr>
            <a:xfrm flipH="1">
              <a:off x="-21600" y="27288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  <p:cxnSp>
          <p:nvCxnSpPr>
            <p:cNvPr id="71" name="Google Shape;169;p18"/>
            <p:cNvCxnSpPr/>
            <p:nvPr/>
          </p:nvCxnSpPr>
          <p:spPr>
            <a:xfrm flipH="1">
              <a:off x="-21240" y="4870440"/>
              <a:ext cx="9187200" cy="360"/>
            </a:xfrm>
            <a:prstGeom prst="straightConnector1">
              <a:avLst/>
            </a:prstGeom>
            <a:ln w="9525">
              <a:solidFill>
                <a:srgbClr val="262425"/>
              </a:solidFill>
              <a:round/>
            </a:ln>
          </p:spPr>
        </p:cxnSp>
      </p:grpSp>
      <p:grpSp>
        <p:nvGrpSpPr>
          <p:cNvPr id="72" name="Google Shape;170;p18"/>
          <p:cNvGrpSpPr/>
          <p:nvPr/>
        </p:nvGrpSpPr>
        <p:grpSpPr>
          <a:xfrm>
            <a:off x="-782280" y="1630440"/>
            <a:ext cx="11075400" cy="4434480"/>
            <a:chOff x="-782280" y="1630440"/>
            <a:chExt cx="11075400" cy="4434480"/>
          </a:xfrm>
        </p:grpSpPr>
        <p:grpSp>
          <p:nvGrpSpPr>
            <p:cNvPr id="73" name="Google Shape;171;p18"/>
            <p:cNvGrpSpPr/>
            <p:nvPr/>
          </p:nvGrpSpPr>
          <p:grpSpPr>
            <a:xfrm>
              <a:off x="-782280" y="4352760"/>
              <a:ext cx="1712160" cy="1712160"/>
              <a:chOff x="-782280" y="4352760"/>
              <a:chExt cx="1712160" cy="1712160"/>
            </a:xfrm>
          </p:grpSpPr>
          <p:sp>
            <p:nvSpPr>
              <p:cNvPr id="74" name="Google Shape;172;p18"/>
              <p:cNvSpPr/>
              <p:nvPr/>
            </p:nvSpPr>
            <p:spPr>
              <a:xfrm>
                <a:off x="-782280" y="4352760"/>
                <a:ext cx="1712160" cy="1712160"/>
              </a:xfrm>
              <a:prstGeom prst="ellipse">
                <a:avLst/>
              </a:prstGeom>
              <a:noFill/>
              <a:ln w="9525">
                <a:solidFill>
                  <a:srgbClr val="262425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" name="Google Shape;173;p18"/>
              <p:cNvSpPr/>
              <p:nvPr/>
            </p:nvSpPr>
            <p:spPr>
              <a:xfrm>
                <a:off x="-468000" y="4667040"/>
                <a:ext cx="1083600" cy="1083600"/>
              </a:xfrm>
              <a:prstGeom prst="ellipse">
                <a:avLst/>
              </a:prstGeom>
              <a:solidFill>
                <a:srgbClr val="4A86E8">
                  <a:alpha val="27000"/>
                </a:srgbClr>
              </a:solidFill>
              <a:ln w="9525">
                <a:solidFill>
                  <a:srgbClr val="4A86E8"/>
                </a:solidFill>
                <a:round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tIns="91440" bIns="91440" anchor="ctr">
                <a:noAutofit/>
              </a:bodyPr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76" name="Google Shape;174;p18"/>
            <p:cNvSpPr/>
            <p:nvPr/>
          </p:nvSpPr>
          <p:spPr>
            <a:xfrm>
              <a:off x="8560080" y="1630440"/>
              <a:ext cx="1733040" cy="173304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96;p33"/>
          <p:cNvGrpSpPr/>
          <p:nvPr/>
        </p:nvGrpSpPr>
        <p:grpSpPr>
          <a:xfrm>
            <a:off x="-4310130" y="-4294110"/>
            <a:ext cx="7590600" cy="7590600"/>
            <a:chOff x="-4626360" y="-4587480"/>
            <a:chExt cx="7590600" cy="7590600"/>
          </a:xfrm>
        </p:grpSpPr>
        <p:sp>
          <p:nvSpPr>
            <p:cNvPr id="213" name="Google Shape;297;p33"/>
            <p:cNvSpPr/>
            <p:nvPr/>
          </p:nvSpPr>
          <p:spPr>
            <a:xfrm>
              <a:off x="-4626360" y="-4587480"/>
              <a:ext cx="7590600" cy="7590600"/>
            </a:xfrm>
            <a:prstGeom prst="ellipse">
              <a:avLst/>
            </a:prstGeom>
            <a:noFill/>
            <a:ln w="9525">
              <a:solidFill>
                <a:srgbClr val="262425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298;p33"/>
            <p:cNvSpPr/>
            <p:nvPr/>
          </p:nvSpPr>
          <p:spPr>
            <a:xfrm>
              <a:off x="-3233160" y="-3194280"/>
              <a:ext cx="4803840" cy="4803840"/>
            </a:xfrm>
            <a:prstGeom prst="ellipse">
              <a:avLst/>
            </a:prstGeom>
            <a:solidFill>
              <a:srgbClr val="4A86E8">
                <a:alpha val="27000"/>
              </a:srgbClr>
            </a:solidFill>
            <a:ln w="9525">
              <a:solidFill>
                <a:srgbClr val="4A86E8"/>
              </a:solidFill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6" name="Рисунок 5" descr="Изображение выглядит как рисунок, зарисовка, мультфильм, графическая вставка&#10;&#10;Автоматически созданное описание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334645"/>
            <a:ext cx="3492500" cy="296164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179070" y="2644140"/>
            <a:ext cx="3401695" cy="1939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Разработка базы данных для продуктового магазина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Выполнил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Студент 3 курс ИСИП 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Медведев С.С</a:t>
            </a:r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3810000" y="627380"/>
            <a:ext cx="152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GitHub QR</a:t>
            </a:r>
            <a:endParaRPr lang="en-US" altLang="ru-RU"/>
          </a:p>
        </p:txBody>
      </p:sp>
      <p:pic>
        <p:nvPicPr>
          <p:cNvPr id="5" name="Изображение 4" descr="qr-code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9920" y="1170305"/>
            <a:ext cx="2803525" cy="2803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51685" y="843280"/>
            <a:ext cx="4780280" cy="3681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81835" y="699605"/>
            <a:ext cx="4343040" cy="107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Цели и задачи</a:t>
            </a:r>
            <a:endParaRPr lang="fr-FR" sz="2800" b="0" strike="noStrike" spc="-1">
              <a:solidFill>
                <a:schemeClr val="dk1"/>
              </a:solidFill>
              <a:latin typeface="Arial" panose="020B0604020202020204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781050" y="1962150"/>
            <a:ext cx="4342765" cy="17970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charset="0"/>
                <a:ea typeface="Montserrat" pitchFamily="34" charset="-122"/>
                <a:cs typeface="Times New Roman" panose="02020603050405020304" charset="0"/>
                <a:sym typeface="+mn-ea"/>
              </a:rPr>
              <a:t>Основная цель работы — создание реляционной базы данных для магазина «Бублик» для автоматизации учета и управления. Для этого мы определили требования, выбрали MySQL как оптимальную СУБД и разработали структуру базы данных.</a:t>
            </a:r>
            <a:endParaRPr lang="en-US" sz="1800" b="0" strike="noStrike" spc="-1" dirty="0">
              <a:solidFill>
                <a:schemeClr val="tx1"/>
              </a:solidFill>
              <a:latin typeface="Times New Roman" panose="02020603050405020304" charset="0"/>
              <a:ea typeface="Montserrat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217" name="Google Shape;521;p46"/>
          <p:cNvPicPr/>
          <p:nvPr/>
        </p:nvPicPr>
        <p:blipFill>
          <a:blip r:embed="rId1"/>
          <a:srcRect l="16789" r="16789"/>
          <a:stretch>
            <a:fillRect/>
          </a:stretch>
        </p:blipFill>
        <p:spPr>
          <a:xfrm>
            <a:off x="5788440" y="1182960"/>
            <a:ext cx="2715120" cy="305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1724040" y="1571760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В процессе разработки базы данных были определены ключевые требования, 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с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оздание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реляционной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базы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данных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,с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вязанные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таблицы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,в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озможность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масштабирования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,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ru-RU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г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ибкость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в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расширении</a:t>
            </a:r>
            <a:r>
              <a:rPr lang="en-US" altLang="ru-RU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 </a:t>
            </a:r>
            <a:r>
              <a:rPr lang="en-US" altLang="en-US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функционала</a:t>
            </a: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title"/>
          </p:nvPr>
        </p:nvSpPr>
        <p:spPr>
          <a:xfrm>
            <a:off x="723960" y="40968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Определение требований</a:t>
            </a:r>
            <a:endParaRPr lang="en-GB" sz="2800" b="0" strike="noStrike" spc="-1">
              <a:solidFill>
                <a:schemeClr val="dk1"/>
              </a:solidFill>
              <a:latin typeface="Times New Roman" panose="02020603050405020304" charset="0"/>
              <a:ea typeface="Asap"/>
              <a:cs typeface="Times New Roman" panose="020206030504050203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10560" y="-164465"/>
            <a:ext cx="308292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ubTitle"/>
          </p:nvPr>
        </p:nvSpPr>
        <p:spPr>
          <a:xfrm>
            <a:off x="1724040" y="1851795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База данных должна обеспечивать автоматизацию процессов, таких как учёт товаров и взаимодействие с поставщиками, а также гарантировать целостность данных и их безопасность.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title"/>
          </p:nvPr>
        </p:nvSpPr>
        <p:spPr>
          <a:xfrm>
            <a:off x="723960" y="40968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Функциональные особенности</a:t>
            </a:r>
            <a:endParaRPr lang="en-GB" sz="2800" b="0" strike="noStrike" spc="-1">
              <a:solidFill>
                <a:schemeClr val="dk1"/>
              </a:solidFill>
              <a:latin typeface="Times New Roman" panose="02020603050405020304" charset="0"/>
              <a:ea typeface="Asap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971550" y="264795"/>
            <a:ext cx="3609975" cy="6318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altLang="en-US" sz="2800" dirty="0">
                <a:solidFill>
                  <a:schemeClr val="tx1"/>
                </a:solidFill>
                <a:latin typeface="Times New Roman" panose="02020603050405020304" charset="0"/>
                <a:ea typeface="MuseoModerno Medium" pitchFamily="34" charset="-122"/>
                <a:cs typeface="Times New Roman" panose="02020603050405020304" charset="0"/>
                <a:sym typeface="+mn-ea"/>
              </a:rPr>
              <a:t>СУБД</a:t>
            </a:r>
            <a:endParaRPr lang="fr-FR" sz="2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251460" y="896620"/>
            <a:ext cx="2781935" cy="238315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Первым шагом было определение требований к базе данных, учитывая специфику продуктового магазина. Затем мы выбрали оптимальную систему управления базами данных. MySQL была выбрана как надежная и гибкая СУБД, идеально подходящая для данного проекта, обеспечивая стабильность и масштабируемость.</a:t>
            </a:r>
            <a:endParaRPr lang="en-US" sz="1400" b="0" strike="noStrike" spc="-1" dirty="0">
              <a:solidFill>
                <a:srgbClr val="2B4150"/>
              </a:solidFill>
              <a:latin typeface="Times New Roman" panose="02020603050405020304" charset="0"/>
              <a:ea typeface="Source Sans Pro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8" name="Изображение 7"/>
          <p:cNvPicPr/>
          <p:nvPr/>
        </p:nvPicPr>
        <p:blipFill>
          <a:blip r:embed="rId1"/>
          <a:stretch>
            <a:fillRect/>
          </a:stretch>
        </p:blipFill>
        <p:spPr>
          <a:xfrm>
            <a:off x="4284345" y="1131570"/>
            <a:ext cx="4130675" cy="3446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276475" y="187960"/>
            <a:ext cx="3902075" cy="50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1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ER- </a:t>
            </a:r>
            <a:r>
              <a:rPr lang="ru-RU" sz="311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диаграмма</a:t>
            </a:r>
            <a:endParaRPr lang="fr-FR" sz="311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 descr="e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843915"/>
            <a:ext cx="5289550" cy="33674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ubTitle"/>
          </p:nvPr>
        </p:nvSpPr>
        <p:spPr>
          <a:xfrm>
            <a:off x="1724040" y="1571760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chemeClr val="dk1"/>
                </a:solidFill>
                <a:latin typeface="Times New Roman" panose="02020603050405020304" charset="0"/>
                <a:ea typeface="Raleway"/>
                <a:cs typeface="Times New Roman" panose="02020603050405020304" charset="0"/>
              </a:rPr>
              <a:t>Сущности, такие как товары, поставки и сотрудники, играют ключевую роль в структуре базы данных. Эти элементы структурируют данные и обеспечивают эффективное функционирование системы.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title"/>
          </p:nvPr>
        </p:nvSpPr>
        <p:spPr>
          <a:xfrm>
            <a:off x="723960" y="268075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Основные сущности</a:t>
            </a:r>
            <a:endParaRPr lang="en-GB" sz="2800" b="0" strike="noStrike" spc="-1">
              <a:solidFill>
                <a:schemeClr val="dk1"/>
              </a:solidFill>
              <a:latin typeface="Times New Roman" panose="02020603050405020304" charset="0"/>
              <a:ea typeface="Asap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724040" y="1571760"/>
            <a:ext cx="5695560" cy="241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Результатом </a:t>
            </a:r>
            <a:r>
              <a:rPr lang="ru-RU" alt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моей</a:t>
            </a:r>
            <a:r>
              <a:rPr 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 работы стала полноценная база данных, готовая к использованию. Она значительно повышает эффективность учета и управления в продуктовом магазине, снижает риски ошибок при работе с данными и улучшает качество обслуживания покупателей.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723960" y="409680"/>
            <a:ext cx="7705440" cy="60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charset="0"/>
                <a:ea typeface="MuseoModerno Medium" pitchFamily="34" charset="-122"/>
                <a:cs typeface="Times New Roman" panose="02020603050405020304" charset="0"/>
                <a:sym typeface="+mn-ea"/>
              </a:rPr>
              <a:t>Результаты и преимущества</a:t>
            </a:r>
            <a:endParaRPr lang="en-US" sz="2800" b="0" strike="noStrike" spc="-1" dirty="0">
              <a:solidFill>
                <a:schemeClr val="tx1"/>
              </a:solidFill>
              <a:latin typeface="Times New Roman" panose="02020603050405020304" charset="0"/>
              <a:ea typeface="MuseoModerno Medium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81200" y="695160"/>
            <a:ext cx="4343040" cy="107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800" b="0" strike="noStrike" spc="-1">
                <a:solidFill>
                  <a:schemeClr val="dk1"/>
                </a:solidFill>
                <a:latin typeface="Times New Roman" panose="02020603050405020304" charset="0"/>
                <a:ea typeface="Asap"/>
                <a:cs typeface="Times New Roman" panose="02020603050405020304" charset="0"/>
              </a:rPr>
              <a:t>Заключение</a:t>
            </a:r>
            <a:endParaRPr lang="fr-FR" sz="2800" b="0" strike="noStrike" spc="-1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81050" y="1962150"/>
            <a:ext cx="4508500" cy="23329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p>
            <a:pPr marL="0" indent="0" algn="l">
              <a:lnSpc>
                <a:spcPts val="250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Times New Roman" panose="02020603050405020304" charset="0"/>
                <a:ea typeface="Source Sans Pro" pitchFamily="34" charset="-122"/>
                <a:cs typeface="Times New Roman" panose="02020603050405020304" charset="0"/>
                <a:sym typeface="+mn-ea"/>
              </a:rPr>
              <a:t>Все задачи, поставленные в начале работы, были выполнены в полном объеме. Созданная база данных является надежным инструментом для автоматизации и оптимизации работы продуктового магазина «Бублик». </a:t>
            </a:r>
            <a:endParaRPr lang="en-US" sz="1800" b="0" strike="noStrike" spc="-1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46" name="Google Shape;521;p46"/>
          <p:cNvPicPr/>
          <p:nvPr/>
        </p:nvPicPr>
        <p:blipFill>
          <a:blip r:embed="rId1"/>
          <a:srcRect l="16789" r="16789"/>
          <a:stretch>
            <a:fillRect/>
          </a:stretch>
        </p:blipFill>
        <p:spPr>
          <a:xfrm>
            <a:off x="5788440" y="1182960"/>
            <a:ext cx="2715120" cy="3054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1731</Words>
  <Application>WPS Presentation</Application>
  <PresentationFormat/>
  <Paragraphs>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27</vt:i4>
      </vt:variant>
      <vt:variant>
        <vt:lpstr>幻灯片标题</vt:lpstr>
      </vt:variant>
      <vt:variant>
        <vt:i4>11</vt:i4>
      </vt:variant>
    </vt:vector>
  </HeadingPairs>
  <TitlesOfParts>
    <vt:vector size="54" baseType="lpstr">
      <vt:lpstr>Arial</vt:lpstr>
      <vt:lpstr>SimSun</vt:lpstr>
      <vt:lpstr>Wingdings</vt:lpstr>
      <vt:lpstr>Arial</vt:lpstr>
      <vt:lpstr>OpenSymbol</vt:lpstr>
      <vt:lpstr>Symbol</vt:lpstr>
      <vt:lpstr>Asap</vt:lpstr>
      <vt:lpstr>Segoe Print</vt:lpstr>
      <vt:lpstr>Times New Roman</vt:lpstr>
      <vt:lpstr>Montserrat</vt:lpstr>
      <vt:lpstr>Raleway</vt:lpstr>
      <vt:lpstr>MuseoModerno Medium</vt:lpstr>
      <vt:lpstr>Source Sans Pro</vt:lpstr>
      <vt:lpstr>Microsoft YaHei</vt:lpstr>
      <vt:lpstr>Arial Unicode MS</vt:lpstr>
      <vt:lpstr>Calibri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Minimalist Commercial Proposal by Slidesgo</vt:lpstr>
      <vt:lpstr>Slidesgo Final Pages</vt:lpstr>
      <vt:lpstr>Slidesgo Final Pages</vt:lpstr>
      <vt:lpstr>Slidesgo Final Pages</vt:lpstr>
      <vt:lpstr>Slidesgo Final Pages</vt:lpstr>
      <vt:lpstr>PowerPoint 演示文稿</vt:lpstr>
      <vt:lpstr>Цели и задачи</vt:lpstr>
      <vt:lpstr>Определение требований</vt:lpstr>
      <vt:lpstr>Функциональные особенности</vt:lpstr>
      <vt:lpstr>СУБД</vt:lpstr>
      <vt:lpstr>ER- диаграмма</vt:lpstr>
      <vt:lpstr>Основные сущности</vt:lpstr>
      <vt:lpstr>Результаты и преимущества</vt:lpstr>
      <vt:lpstr>Заключение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sdas4</cp:lastModifiedBy>
  <cp:revision>3</cp:revision>
  <dcterms:created xsi:type="dcterms:W3CDTF">2025-06-24T23:59:00Z</dcterms:created>
  <dcterms:modified xsi:type="dcterms:W3CDTF">2025-06-25T08:35:45Z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  <property fmtid="{D5CDD505-2E9C-101B-9397-08002B2CF9AE}" pid="3" name="ICV">
    <vt:lpwstr>FDF7A07CA097443A98D43814C56B3536_13</vt:lpwstr>
  </property>
  <property fmtid="{D5CDD505-2E9C-101B-9397-08002B2CF9AE}" pid="4" name="KSOProductBuildVer">
    <vt:lpwstr>1049-12.2.0.20796</vt:lpwstr>
  </property>
</Properties>
</file>