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emory-lab.ru/articles/plyusy-i-minusy-hdd-nakopitelya/" TargetMode="External"/><Relationship Id="rId3" Type="http://schemas.openxmlformats.org/officeDocument/2006/relationships/hyperlink" Target="https://optimakomp.ru/ssd-disk/" TargetMode="External"/><Relationship Id="rId4" Type="http://schemas.openxmlformats.org/officeDocument/2006/relationships/hyperlink" Target="https://market.yandex.ru/journal/expertise/8-faktov-ob-ssd-nakopiteljah" TargetMode="External"/><Relationship Id="rId5" Type="http://schemas.openxmlformats.org/officeDocument/2006/relationships/hyperlink" Target="https://andiriney.ru/ssd-m2-chto-eto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talia Levinzon TITgv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Natalia Levinzon TITgv20</a:t>
            </a:r>
          </a:p>
        </p:txBody>
      </p:sp>
      <p:sp>
        <p:nvSpPr>
          <p:cNvPr id="152" name="HDD/SSD/M2 SS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HDD/SSD/M2 SSD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SD M2 - what is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SSD M2 - what is it</a:t>
            </a:r>
          </a:p>
        </p:txBody>
      </p:sp>
      <p:sp>
        <p:nvSpPr>
          <p:cNvPr id="185" name="M.2 is a socket on the expansion card installed in the PCI-Express slot or on the motherboard itself.…"/>
          <p:cNvSpPr txBox="1"/>
          <p:nvPr>
            <p:ph type="body" sz="half" idx="1"/>
          </p:nvPr>
        </p:nvSpPr>
        <p:spPr>
          <a:xfrm>
            <a:off x="1206500" y="4248504"/>
            <a:ext cx="10121425" cy="8256012"/>
          </a:xfrm>
          <a:prstGeom prst="rect">
            <a:avLst/>
          </a:prstGeom>
        </p:spPr>
        <p:txBody>
          <a:bodyPr/>
          <a:lstStyle/>
          <a:p>
            <a:pPr/>
            <a:r>
              <a:t>M.2 is a socket on the expansion card installed in the PCI-Express slot or on the motherboard itself.</a:t>
            </a:r>
          </a:p>
          <a:p>
            <a:pPr/>
            <a:r>
              <a:t>The M.2 SSD is the most compact SSD form factor. And if your motherboard supports it, it is recommended.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54700" y="4603749"/>
            <a:ext cx="8890001" cy="450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-key и B-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M-key и B-key</a:t>
            </a:r>
          </a:p>
        </p:txBody>
      </p:sp>
      <p:sp>
        <p:nvSpPr>
          <p:cNvPr id="189" name="Hard disks available today, including SSDs, are connected to the SATA bus. This has a maximum bandwidth of 6GB/s, which is approximately 550-600Mb/s. This is simply unattainable for a normal drive, but SSDs can achieve much higher speeds without any prob"/>
          <p:cNvSpPr txBox="1"/>
          <p:nvPr>
            <p:ph type="body" sz="half" idx="1"/>
          </p:nvPr>
        </p:nvSpPr>
        <p:spPr>
          <a:xfrm>
            <a:off x="1206500" y="4248504"/>
            <a:ext cx="9983121" cy="8256012"/>
          </a:xfrm>
          <a:prstGeom prst="rect">
            <a:avLst/>
          </a:prstGeom>
        </p:spPr>
        <p:txBody>
          <a:bodyPr/>
          <a:lstStyle/>
          <a:p>
            <a:pPr marL="420623" indent="-420623" defTabSz="1682453">
              <a:spcBef>
                <a:spcPts val="3100"/>
              </a:spcBef>
              <a:defRPr sz="3312"/>
            </a:pPr>
            <a:r>
              <a:t>Hard disks available today, including SSDs, are connected to the SATA bus. This has a maximum bandwidth of 6GB/s, which is approximately 550-600Mb/s. This is simply unattainable for a normal drive, but SSDs can achieve much higher speeds without any problem. But there is no point in installing them if the interface cannot pump data at a higher speed than it is designed for.</a:t>
            </a:r>
          </a:p>
          <a:p>
            <a:pPr marL="420623" indent="-420623" defTabSz="1682453">
              <a:spcBef>
                <a:spcPts val="3100"/>
              </a:spcBef>
              <a:defRPr sz="3312"/>
            </a:pPr>
            <a:r>
              <a:t>This makes it possible to use a PCI-Express bus with a higher bandwidth:</a:t>
            </a:r>
          </a:p>
          <a:p>
            <a:pPr marL="613409" indent="-613409" defTabSz="1682453">
              <a:spcBef>
                <a:spcPts val="3100"/>
              </a:spcBef>
              <a:buSzPct val="100000"/>
              <a:buAutoNum type="arabicPeriod" startAt="1"/>
              <a:defRPr sz="3312"/>
            </a:pPr>
            <a:r>
              <a:t>PCI-Express 2.0. Features two lanes (PCI-E 2.0 x2) and has a bandwidth of up to 8GB/s, or approx. 800Mb/s.</a:t>
            </a:r>
          </a:p>
          <a:p>
            <a:pPr marL="613409" indent="-613409" defTabSz="1682453">
              <a:spcBef>
                <a:spcPts val="3100"/>
              </a:spcBef>
              <a:buSzPct val="100000"/>
              <a:buAutoNum type="arabicPeriod" startAt="1"/>
              <a:defRPr sz="3312"/>
            </a:pPr>
            <a:r>
              <a:t>PCI-Express 3.0. Has four lanes (PCI-E 3.0 x4), with a bandwidth of 32Gb/s, or about 3.2Gb/s.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8932" y="3302000"/>
            <a:ext cx="7112001" cy="71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M-key и B-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M-key и B-key</a:t>
            </a:r>
          </a:p>
        </p:txBody>
      </p:sp>
      <p:sp>
        <p:nvSpPr>
          <p:cNvPr id="193" name="The jumper position determines which interface is used to connect which device.…"/>
          <p:cNvSpPr txBox="1"/>
          <p:nvPr>
            <p:ph type="body" sz="half" idx="1"/>
          </p:nvPr>
        </p:nvSpPr>
        <p:spPr>
          <a:xfrm>
            <a:off x="761878" y="2729994"/>
            <a:ext cx="9983121" cy="8256012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/>
            </a:pPr>
            <a:r>
              <a:t>The jumper position determines which interface is used to connect which device.</a:t>
            </a:r>
          </a:p>
          <a:p>
            <a:pPr marL="597408" indent="-597408" defTabSz="2389572">
              <a:spcBef>
                <a:spcPts val="4400"/>
              </a:spcBef>
              <a:defRPr sz="4704"/>
            </a:pPr>
            <a:r>
              <a:t>Current M.2 SSDs have the following key variants:</a:t>
            </a:r>
          </a:p>
          <a:p>
            <a:pPr marL="871219" indent="-871219" defTabSz="2389572">
              <a:spcBef>
                <a:spcPts val="4400"/>
              </a:spcBef>
              <a:buSzPct val="100000"/>
              <a:buAutoNum type="arabicPeriod" startAt="1"/>
              <a:defRPr sz="4704"/>
            </a:pPr>
            <a:r>
              <a:t>B key "Socket2" (includes support for PCI-E ×2, SATA, Audio, USB and other modules).</a:t>
            </a:r>
          </a:p>
          <a:p>
            <a:pPr marL="871219" indent="-871219" defTabSz="2389572">
              <a:spcBef>
                <a:spcPts val="4400"/>
              </a:spcBef>
              <a:buSzPct val="100000"/>
              <a:buAutoNum type="arabicPeriod" startAt="1"/>
              <a:defRPr sz="4704"/>
            </a:pPr>
            <a:r>
              <a:t>M key "Socket3" (includes support for PCI-E ×4 and SATA).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08255" y="3856647"/>
            <a:ext cx="11837336" cy="6002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97" name="M.2 is simply another form factor (socket and size) for SSDs. All motherboards that feature this slot use a PCI-E x4 bus.…"/>
          <p:cNvSpPr txBox="1"/>
          <p:nvPr>
            <p:ph type="body" sz="half" idx="1"/>
          </p:nvPr>
        </p:nvSpPr>
        <p:spPr>
          <a:xfrm>
            <a:off x="1206499" y="2995629"/>
            <a:ext cx="10843480" cy="9508887"/>
          </a:xfrm>
          <a:prstGeom prst="rect">
            <a:avLst/>
          </a:prstGeom>
        </p:spPr>
        <p:txBody>
          <a:bodyPr/>
          <a:lstStyle/>
          <a:p>
            <a:pPr/>
            <a:r>
              <a:t>M.2 is simply another form factor (socket and size) for SSDs. All motherboards that feature this slot use a PCI-E x4 bus.</a:t>
            </a:r>
          </a:p>
          <a:p>
            <a:pPr/>
            <a:r>
              <a:t>The type of bus the drive uses depends upon the keys. The bus typically used is PCI-Express (key M) or SATA (key M+B). The ability to connect a SATA SSD should be noted in the motherboard specifications.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10078" y="4603749"/>
            <a:ext cx="8890001" cy="450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ourc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Source:</a:t>
            </a:r>
          </a:p>
        </p:txBody>
      </p:sp>
      <p:sp>
        <p:nvSpPr>
          <p:cNvPr id="201" name="https://memory-lab.ru/articles/plyusy-i-minusy-hdd-nakopitelya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https://memory-lab.ru/articles/plyusy-i-minusy-hdd-nakopitelya/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https://optimakomp.ru/ssd-disk/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https://market.yandex.ru/journal/expertise/8-faktov-ob-ssd-nakopiteljah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https://andiriney.ru/ssd-m2-chto-eto/</a:t>
            </a:r>
          </a:p>
          <a:p>
            <a:pPr/>
            <a:r>
              <a:t>https://onoutbukax.ru/ssd-formata-m2-osobennosti-i-harakteristiki/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ow HDDs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HDDs work</a:t>
            </a:r>
          </a:p>
        </p:txBody>
      </p:sp>
      <p:sp>
        <p:nvSpPr>
          <p:cNvPr id="155" name="A hard disk drive is an electromechanical storage medium based on the principle of magnetic recording.…"/>
          <p:cNvSpPr txBox="1"/>
          <p:nvPr>
            <p:ph type="body" sz="half" idx="1"/>
          </p:nvPr>
        </p:nvSpPr>
        <p:spPr>
          <a:xfrm>
            <a:off x="1206499" y="2705216"/>
            <a:ext cx="8750539" cy="9799300"/>
          </a:xfrm>
          <a:prstGeom prst="rect">
            <a:avLst/>
          </a:prstGeom>
        </p:spPr>
        <p:txBody>
          <a:bodyPr/>
          <a:lstStyle/>
          <a:p>
            <a:pPr marL="554736" indent="-554736" defTabSz="2218888">
              <a:spcBef>
                <a:spcPts val="4000"/>
              </a:spcBef>
              <a:defRPr sz="4368"/>
            </a:pPr>
            <a:r>
              <a:t>A hard disk drive is an electromechanical storage medium based on the principle of magnetic recording. 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t>It consists of the following parts:</a:t>
            </a:r>
          </a:p>
          <a:p>
            <a:pPr marL="0" indent="0" defTabSz="2218888">
              <a:spcBef>
                <a:spcPts val="4000"/>
              </a:spcBef>
              <a:buSzTx/>
              <a:buNone/>
              <a:defRPr sz="4368">
                <a:solidFill>
                  <a:srgbClr val="FFFFFF">
                    <a:alpha val="84705"/>
                  </a:srgbClr>
                </a:solidFill>
              </a:defRPr>
            </a:pPr>
            <a:r>
              <a:t>-Integral circuitry</a:t>
            </a:r>
          </a:p>
          <a:p>
            <a:pPr marL="0" indent="0" defTabSz="2218888">
              <a:spcBef>
                <a:spcPts val="4000"/>
              </a:spcBef>
              <a:buSzTx/>
              <a:buNone/>
              <a:defRPr sz="4368">
                <a:solidFill>
                  <a:srgbClr val="FFFFFF">
                    <a:alpha val="84705"/>
                  </a:srgbClr>
                </a:solidFill>
              </a:defRPr>
            </a:pPr>
            <a:r>
              <a:t>-Writer head assembly</a:t>
            </a:r>
          </a:p>
          <a:p>
            <a:pPr marL="0" indent="0" defTabSz="2218888">
              <a:spcBef>
                <a:spcPts val="4000"/>
              </a:spcBef>
              <a:buSzTx/>
              <a:buNone/>
              <a:defRPr sz="4368">
                <a:solidFill>
                  <a:srgbClr val="FFFFFF">
                    <a:alpha val="84705"/>
                  </a:srgbClr>
                </a:solidFill>
              </a:defRPr>
            </a:pPr>
            <a:r>
              <a:t>-Housing</a:t>
            </a:r>
          </a:p>
          <a:p>
            <a:pPr marL="0" indent="0" defTabSz="2218888">
              <a:spcBef>
                <a:spcPts val="4000"/>
              </a:spcBef>
              <a:buSzTx/>
              <a:buNone/>
              <a:defRPr sz="4368">
                <a:solidFill>
                  <a:srgbClr val="FFFFFF">
                    <a:alpha val="84705"/>
                  </a:srgbClr>
                </a:solidFill>
              </a:defRPr>
            </a:pPr>
            <a:r>
              <a:t>-The electric motor</a:t>
            </a:r>
          </a:p>
          <a:p>
            <a:pPr marL="0" indent="0" defTabSz="2218888">
              <a:spcBef>
                <a:spcPts val="4000"/>
              </a:spcBef>
              <a:buSzTx/>
              <a:buNone/>
              <a:defRPr sz="4368">
                <a:solidFill>
                  <a:srgbClr val="FFFFFF">
                    <a:alpha val="84705"/>
                  </a:srgbClr>
                </a:solidFill>
              </a:defRPr>
            </a:pPr>
            <a:r>
              <a:t>-Magnetic plate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3260" y="3964569"/>
            <a:ext cx="11117260" cy="6240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dvantages of H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of HDD</a:t>
            </a:r>
          </a:p>
        </p:txBody>
      </p:sp>
      <p:sp>
        <p:nvSpPr>
          <p:cNvPr id="159" name="Price…"/>
          <p:cNvSpPr txBox="1"/>
          <p:nvPr>
            <p:ph type="body" sz="half" idx="1"/>
          </p:nvPr>
        </p:nvSpPr>
        <p:spPr>
          <a:xfrm>
            <a:off x="1206500" y="3145268"/>
            <a:ext cx="9844816" cy="9359248"/>
          </a:xfrm>
          <a:prstGeom prst="rect">
            <a:avLst/>
          </a:prstGeom>
        </p:spPr>
        <p:txBody>
          <a:bodyPr/>
          <a:lstStyle/>
          <a:p>
            <a:pPr/>
            <a:r>
              <a:t>Price</a:t>
            </a:r>
          </a:p>
          <a:p>
            <a:pPr/>
            <a:r>
              <a:t>Memory capacity </a:t>
            </a:r>
          </a:p>
          <a:p>
            <a:pPr/>
            <a:r>
              <a:t>Recoverability</a:t>
            </a:r>
          </a:p>
          <a:p>
            <a:pPr/>
            <a:r>
              <a:t>Restrictions on overwriting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0375" y="3472692"/>
            <a:ext cx="12263757" cy="6770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sadvantages of H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Disadvantages of HDD</a:t>
            </a:r>
          </a:p>
        </p:txBody>
      </p:sp>
      <p:sp>
        <p:nvSpPr>
          <p:cNvPr id="163" name="Speed…"/>
          <p:cNvSpPr txBox="1"/>
          <p:nvPr>
            <p:ph type="body" sz="quarter" idx="1"/>
          </p:nvPr>
        </p:nvSpPr>
        <p:spPr>
          <a:xfrm>
            <a:off x="1206499" y="4248504"/>
            <a:ext cx="5260751" cy="7770438"/>
          </a:xfrm>
          <a:prstGeom prst="rect">
            <a:avLst/>
          </a:prstGeom>
        </p:spPr>
        <p:txBody>
          <a:bodyPr/>
          <a:lstStyle/>
          <a:p>
            <a:pPr/>
            <a:r>
              <a:t>Speed</a:t>
            </a:r>
          </a:p>
          <a:p>
            <a:pPr/>
            <a:r>
              <a:t>Fragility</a:t>
            </a:r>
          </a:p>
          <a:p>
            <a:pPr/>
            <a:r>
              <a:t>Noise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20719" y="3172055"/>
            <a:ext cx="9829187" cy="7371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clusion about the HD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about the HDD</a:t>
            </a:r>
          </a:p>
        </p:txBody>
      </p:sp>
      <p:sp>
        <p:nvSpPr>
          <p:cNvPr id="167" name="To summarise, despite their advantages, hard disk drives will soon become a thing of the past. This will happen when manufacturers find a way to lower the average cost of SSDs, making them more affordable for the average consumer."/>
          <p:cNvSpPr txBox="1"/>
          <p:nvPr>
            <p:ph type="body" sz="half" idx="1"/>
          </p:nvPr>
        </p:nvSpPr>
        <p:spPr>
          <a:xfrm>
            <a:off x="1206500" y="4248504"/>
            <a:ext cx="9514366" cy="8444775"/>
          </a:xfrm>
          <a:prstGeom prst="rect">
            <a:avLst/>
          </a:prstGeom>
        </p:spPr>
        <p:txBody>
          <a:bodyPr/>
          <a:lstStyle/>
          <a:p>
            <a:pPr/>
            <a:r>
              <a:t>To summarise, despite their advantages, hard disk drives will soon become a thing of the past. This will happen when manufacturers find a way to lower the average cost of SSDs, making them more affordable for the average consumer.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1084" y="4021620"/>
            <a:ext cx="8709780" cy="8709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is an SSD drive"/>
          <p:cNvSpPr txBox="1"/>
          <p:nvPr>
            <p:ph type="title"/>
          </p:nvPr>
        </p:nvSpPr>
        <p:spPr>
          <a:xfrm>
            <a:off x="1206500" y="948957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What is an SSD drive</a:t>
            </a:r>
          </a:p>
        </p:txBody>
      </p:sp>
      <p:sp>
        <p:nvSpPr>
          <p:cNvPr id="171" name="An SSD (solid-state drive) is a computer's non-mechanical storage device based on memory chips.…"/>
          <p:cNvSpPr txBox="1"/>
          <p:nvPr>
            <p:ph type="body" sz="quarter" idx="1"/>
          </p:nvPr>
        </p:nvSpPr>
        <p:spPr>
          <a:xfrm>
            <a:off x="1206499" y="4248503"/>
            <a:ext cx="6839963" cy="8256013"/>
          </a:xfrm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An SSD (solid-state drive) is a computer's non-mechanical storage device based on memory chips.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This is also a storage device like an HDD, but based not on rotating magnetic disks but on memory chips, as mentioned above. It's like a big flash drive.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Nothing spinning, moving or buzzing! Plus, it's insanely fast to write/read data!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0429" y="4293725"/>
            <a:ext cx="14312229" cy="5128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dvantages of SS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of SSDs</a:t>
            </a:r>
          </a:p>
        </p:txBody>
      </p:sp>
      <p:sp>
        <p:nvSpPr>
          <p:cNvPr id="175" name="Speed of operation…"/>
          <p:cNvSpPr txBox="1"/>
          <p:nvPr>
            <p:ph type="body" sz="half" idx="1"/>
          </p:nvPr>
        </p:nvSpPr>
        <p:spPr>
          <a:xfrm>
            <a:off x="1206500" y="4248504"/>
            <a:ext cx="10312200" cy="7746031"/>
          </a:xfrm>
          <a:prstGeom prst="rect">
            <a:avLst/>
          </a:prstGeom>
        </p:spPr>
        <p:txBody>
          <a:bodyPr/>
          <a:lstStyle/>
          <a:p>
            <a:pPr/>
            <a:r>
              <a:t>Speed of operation</a:t>
            </a:r>
          </a:p>
          <a:p>
            <a:pPr/>
            <a:r>
              <a:t>Noise level=0 dB</a:t>
            </a:r>
          </a:p>
          <a:p>
            <a:pPr/>
            <a:r>
              <a:t>Shock and vibration resistance</a:t>
            </a:r>
          </a:p>
          <a:p>
            <a:pPr/>
            <a:r>
              <a:t>Low weight</a:t>
            </a:r>
          </a:p>
          <a:p>
            <a:pPr/>
            <a:r>
              <a:t>Low power consumption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9541" y="4031504"/>
            <a:ext cx="10767603" cy="56529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isadvantages of SS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Disadvantages of SSDs</a:t>
            </a:r>
          </a:p>
        </p:txBody>
      </p:sp>
      <p:sp>
        <p:nvSpPr>
          <p:cNvPr id="179" name="High cost…"/>
          <p:cNvSpPr txBox="1"/>
          <p:nvPr>
            <p:ph type="body" sz="half" idx="1"/>
          </p:nvPr>
        </p:nvSpPr>
        <p:spPr>
          <a:xfrm>
            <a:off x="1206500" y="4248504"/>
            <a:ext cx="10152413" cy="7324445"/>
          </a:xfrm>
          <a:prstGeom prst="rect">
            <a:avLst/>
          </a:prstGeom>
        </p:spPr>
        <p:txBody>
          <a:bodyPr/>
          <a:lstStyle/>
          <a:p>
            <a:pPr/>
            <a:r>
              <a:t>High cost</a:t>
            </a:r>
          </a:p>
          <a:p>
            <a:pPr/>
            <a:r>
              <a:t>Limited number of rewrite cycles</a:t>
            </a:r>
          </a:p>
          <a:p>
            <a:pPr/>
            <a:r>
              <a:t>Unrecoverability of deleted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8 reasons to use an SS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 reasons to use an SSD</a:t>
            </a:r>
          </a:p>
        </p:txBody>
      </p:sp>
      <p:sp>
        <p:nvSpPr>
          <p:cNvPr id="182" name="Modern SSDs last for decades and will outlast the PC they're used on.…"/>
          <p:cNvSpPr txBox="1"/>
          <p:nvPr>
            <p:ph type="body" idx="1"/>
          </p:nvPr>
        </p:nvSpPr>
        <p:spPr>
          <a:xfrm>
            <a:off x="902285" y="3218853"/>
            <a:ext cx="21971001" cy="8256012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sz="3936"/>
            </a:pPr>
            <a:r>
              <a:t>Modern SSDs last for decades and will outlast the PC they're used on.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Even for an older computer or laptop, an SSD will give you a significant performance boost.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SSD speeds have increased tenfold over the last 10 years, while hard disk drives have only doubled.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Torrents and games do not affect the performance of SSDs and cannot cause them to fail.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SSDs do not lose speed over time or degrade to the level of HDDs.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An SSD won't increase frame rates, but it will significantly speed up game loading.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Even the slowest, most inexpensive SSDs perform much faster than the best HDDs.</a:t>
            </a:r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An SSD's large enclosure doesn't say much about performance - it's the interface that counts.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