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8" r:id="rId4"/>
    <p:sldId id="259" r:id="rId5"/>
    <p:sldId id="257"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6/4/22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6/4/22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6/4/22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3A27-A9F0-ED31-B811-5B33C6F9DF5A}"/>
              </a:ext>
            </a:extLst>
          </p:cNvPr>
          <p:cNvSpPr>
            <a:spLocks noGrp="1"/>
          </p:cNvSpPr>
          <p:nvPr>
            <p:ph type="ctrTitle"/>
          </p:nvPr>
        </p:nvSpPr>
        <p:spPr/>
        <p:txBody>
          <a:bodyPr/>
          <a:lstStyle/>
          <a:p>
            <a:r>
              <a:rPr lang="en-US" dirty="0"/>
              <a:t>Games at </a:t>
            </a:r>
            <a:r>
              <a:rPr lang="en-US" dirty="0" err="1"/>
              <a:t>Babbel</a:t>
            </a:r>
            <a:endParaRPr lang="en-US" dirty="0"/>
          </a:p>
        </p:txBody>
      </p:sp>
      <p:sp>
        <p:nvSpPr>
          <p:cNvPr id="3" name="Subtitle 2">
            <a:extLst>
              <a:ext uri="{FF2B5EF4-FFF2-40B4-BE49-F238E27FC236}">
                <a16:creationId xmlns:a16="http://schemas.microsoft.com/office/drawing/2014/main" id="{CB2081B4-556C-4E86-9A4B-ECD6ACA2CA79}"/>
              </a:ext>
            </a:extLst>
          </p:cNvPr>
          <p:cNvSpPr>
            <a:spLocks noGrp="1"/>
          </p:cNvSpPr>
          <p:nvPr>
            <p:ph type="subTitle" idx="1"/>
          </p:nvPr>
        </p:nvSpPr>
        <p:spPr/>
        <p:txBody>
          <a:bodyPr/>
          <a:lstStyle/>
          <a:p>
            <a:r>
              <a:rPr lang="en-US" dirty="0"/>
              <a:t>Case study by Levan </a:t>
            </a:r>
            <a:r>
              <a:rPr lang="en-US" dirty="0" err="1"/>
              <a:t>Kikozashvili</a:t>
            </a:r>
            <a:endParaRPr lang="en-US" dirty="0"/>
          </a:p>
        </p:txBody>
      </p:sp>
    </p:spTree>
    <p:extLst>
      <p:ext uri="{BB962C8B-B14F-4D97-AF65-F5344CB8AC3E}">
        <p14:creationId xmlns:p14="http://schemas.microsoft.com/office/powerpoint/2010/main" val="286923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2A3D-6768-6CBD-655A-83A3C688992B}"/>
              </a:ext>
            </a:extLst>
          </p:cNvPr>
          <p:cNvSpPr>
            <a:spLocks noGrp="1"/>
          </p:cNvSpPr>
          <p:nvPr>
            <p:ph type="title"/>
          </p:nvPr>
        </p:nvSpPr>
        <p:spPr/>
        <p:txBody>
          <a:bodyPr/>
          <a:lstStyle/>
          <a:p>
            <a:r>
              <a:rPr lang="en-US" dirty="0"/>
              <a:t>Question 4. ABC test results analysis</a:t>
            </a:r>
          </a:p>
        </p:txBody>
      </p:sp>
      <p:sp>
        <p:nvSpPr>
          <p:cNvPr id="3" name="Content Placeholder 2">
            <a:extLst>
              <a:ext uri="{FF2B5EF4-FFF2-40B4-BE49-F238E27FC236}">
                <a16:creationId xmlns:a16="http://schemas.microsoft.com/office/drawing/2014/main" id="{DE1AF1C0-BF3A-D83C-951C-525753C9D486}"/>
              </a:ext>
            </a:extLst>
          </p:cNvPr>
          <p:cNvSpPr>
            <a:spLocks noGrp="1"/>
          </p:cNvSpPr>
          <p:nvPr>
            <p:ph idx="1"/>
          </p:nvPr>
        </p:nvSpPr>
        <p:spPr>
          <a:xfrm>
            <a:off x="1371600" y="2416627"/>
            <a:ext cx="10576956" cy="4138553"/>
          </a:xfrm>
        </p:spPr>
        <p:txBody>
          <a:bodyPr>
            <a:normAutofit lnSpcReduction="10000"/>
          </a:bodyPr>
          <a:lstStyle/>
          <a:p>
            <a:r>
              <a:rPr lang="en-US" dirty="0">
                <a:solidFill>
                  <a:schemeClr val="tx1"/>
                </a:solidFill>
              </a:rPr>
              <a:t>We have gathered the results of ABC test and we can now (try) answer the following questions:</a:t>
            </a:r>
          </a:p>
          <a:p>
            <a:pPr lvl="1"/>
            <a:r>
              <a:rPr lang="en-US" dirty="0">
                <a:solidFill>
                  <a:schemeClr val="tx1"/>
                </a:solidFill>
              </a:rPr>
              <a:t>Is the new game better at activating users than the older one?</a:t>
            </a:r>
          </a:p>
          <a:p>
            <a:pPr lvl="1"/>
            <a:r>
              <a:rPr lang="en-US" dirty="0">
                <a:solidFill>
                  <a:schemeClr val="tx1"/>
                </a:solidFill>
              </a:rPr>
              <a:t>Is the pop-up or banner dropping our main (and or other metrics)?</a:t>
            </a:r>
          </a:p>
          <a:p>
            <a:r>
              <a:rPr lang="en-US" dirty="0">
                <a:solidFill>
                  <a:schemeClr val="tx1"/>
                </a:solidFill>
              </a:rPr>
              <a:t>Ideally, we would not want the way we integrated the new game to be “bad” (i.e. banner), dropping activation rate and or other KPIs, such as ARPU… but at the end of the test we would be able to differentiate the way of integration from the game performance as such!</a:t>
            </a:r>
          </a:p>
          <a:p>
            <a:r>
              <a:rPr lang="en-US" dirty="0">
                <a:solidFill>
                  <a:schemeClr val="tx1"/>
                </a:solidFill>
              </a:rPr>
              <a:t>Depending on the traffic size and team’s confidence in the feature, we could also experiment with different integration methods, thus increasing the number of groups in the experiment =&gt; decreasing the </a:t>
            </a:r>
            <a:r>
              <a:rPr lang="en-US" b="1" dirty="0">
                <a:solidFill>
                  <a:schemeClr val="tx1"/>
                </a:solidFill>
              </a:rPr>
              <a:t>statistical sensitivity of the test, which is not ideal...</a:t>
            </a:r>
          </a:p>
          <a:p>
            <a:r>
              <a:rPr lang="en-US" dirty="0">
                <a:solidFill>
                  <a:schemeClr val="tx1"/>
                </a:solidFill>
              </a:rPr>
              <a:t>It would be interesting to observe the performance of the new game among the gamer and non-gaming segments that we outlined at the beginning.</a:t>
            </a:r>
          </a:p>
        </p:txBody>
      </p:sp>
    </p:spTree>
    <p:extLst>
      <p:ext uri="{BB962C8B-B14F-4D97-AF65-F5344CB8AC3E}">
        <p14:creationId xmlns:p14="http://schemas.microsoft.com/office/powerpoint/2010/main" val="346536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1438-3D08-57BE-DF38-0D0237143B2F}"/>
              </a:ext>
            </a:extLst>
          </p:cNvPr>
          <p:cNvSpPr>
            <a:spLocks noGrp="1"/>
          </p:cNvSpPr>
          <p:nvPr>
            <p:ph type="title"/>
          </p:nvPr>
        </p:nvSpPr>
        <p:spPr>
          <a:xfrm>
            <a:off x="1371600" y="3749634"/>
            <a:ext cx="9601200" cy="1485900"/>
          </a:xfrm>
        </p:spPr>
        <p:txBody>
          <a:bodyPr/>
          <a:lstStyle/>
          <a:p>
            <a:r>
              <a:rPr lang="en-US" dirty="0"/>
              <a:t>Thanks for your undivided attention!</a:t>
            </a:r>
          </a:p>
        </p:txBody>
      </p:sp>
      <p:sp>
        <p:nvSpPr>
          <p:cNvPr id="3" name="Content Placeholder 2">
            <a:extLst>
              <a:ext uri="{FF2B5EF4-FFF2-40B4-BE49-F238E27FC236}">
                <a16:creationId xmlns:a16="http://schemas.microsoft.com/office/drawing/2014/main" id="{350F547F-F0CC-EB19-698C-3DA5F352F16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4907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A721-479D-BF33-F223-1EBD7F96E7A4}"/>
              </a:ext>
            </a:extLst>
          </p:cNvPr>
          <p:cNvSpPr>
            <a:spLocks noGrp="1"/>
          </p:cNvSpPr>
          <p:nvPr>
            <p:ph type="title"/>
          </p:nvPr>
        </p:nvSpPr>
        <p:spPr/>
        <p:txBody>
          <a:bodyPr/>
          <a:lstStyle/>
          <a:p>
            <a:r>
              <a:rPr lang="en-US" dirty="0"/>
              <a:t>What is meant by activation? – let’s contemplate…</a:t>
            </a:r>
          </a:p>
        </p:txBody>
      </p:sp>
      <p:sp>
        <p:nvSpPr>
          <p:cNvPr id="3" name="Content Placeholder 2">
            <a:extLst>
              <a:ext uri="{FF2B5EF4-FFF2-40B4-BE49-F238E27FC236}">
                <a16:creationId xmlns:a16="http://schemas.microsoft.com/office/drawing/2014/main" id="{01256D1B-CE8C-40FE-2E33-8FEC4A60E098}"/>
              </a:ext>
            </a:extLst>
          </p:cNvPr>
          <p:cNvSpPr>
            <a:spLocks noGrp="1"/>
          </p:cNvSpPr>
          <p:nvPr>
            <p:ph idx="1"/>
          </p:nvPr>
        </p:nvSpPr>
        <p:spPr/>
        <p:txBody>
          <a:bodyPr>
            <a:normAutofit fontScale="92500"/>
          </a:bodyPr>
          <a:lstStyle/>
          <a:p>
            <a:r>
              <a:rPr lang="en-US" sz="2800" dirty="0"/>
              <a:t>Activation usually means the conversion of users from just registered to the users who used the platform in any meaningful way (usually first session).</a:t>
            </a:r>
          </a:p>
          <a:p>
            <a:r>
              <a:rPr lang="en-US" sz="2800" dirty="0"/>
              <a:t>Based on the following graphs (see bellow) the activation would refer to the engagement of the user after their first session (similar to 2</a:t>
            </a:r>
            <a:r>
              <a:rPr lang="en-US" sz="2800" baseline="30000" dirty="0"/>
              <a:t>nd</a:t>
            </a:r>
            <a:r>
              <a:rPr lang="en-US" sz="2800" dirty="0"/>
              <a:t> session retention).</a:t>
            </a:r>
          </a:p>
          <a:p>
            <a:r>
              <a:rPr lang="en-US" sz="2800" dirty="0">
                <a:solidFill>
                  <a:srgbClr val="FF0000"/>
                </a:solidFill>
              </a:rPr>
              <a:t>Assumption</a:t>
            </a:r>
            <a:r>
              <a:rPr lang="en-US" sz="2800" dirty="0"/>
              <a:t>: the users are automatically redirected to either review or lesson after registration (based on the second </a:t>
            </a:r>
            <a:r>
              <a:rPr lang="en-US" sz="2800" dirty="0" err="1"/>
              <a:t>sankey</a:t>
            </a:r>
            <a:r>
              <a:rPr lang="en-US" sz="2800" dirty="0"/>
              <a:t>)</a:t>
            </a:r>
          </a:p>
        </p:txBody>
      </p:sp>
    </p:spTree>
    <p:extLst>
      <p:ext uri="{BB962C8B-B14F-4D97-AF65-F5344CB8AC3E}">
        <p14:creationId xmlns:p14="http://schemas.microsoft.com/office/powerpoint/2010/main" val="35548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A670E-850A-E24B-88D6-69756FEB150E}"/>
              </a:ext>
            </a:extLst>
          </p:cNvPr>
          <p:cNvSpPr>
            <a:spLocks noGrp="1"/>
          </p:cNvSpPr>
          <p:nvPr>
            <p:ph type="title"/>
          </p:nvPr>
        </p:nvSpPr>
        <p:spPr>
          <a:xfrm>
            <a:off x="1371600" y="685800"/>
            <a:ext cx="9601200" cy="1485900"/>
          </a:xfrm>
        </p:spPr>
        <p:txBody>
          <a:bodyPr>
            <a:normAutofit/>
          </a:bodyPr>
          <a:lstStyle/>
          <a:p>
            <a:r>
              <a:rPr lang="en-US" dirty="0"/>
              <a:t>Question 2. – Learning activities interminglement for </a:t>
            </a:r>
            <a:r>
              <a:rPr lang="en-US" dirty="0">
                <a:solidFill>
                  <a:srgbClr val="FF0000"/>
                </a:solidFill>
              </a:rPr>
              <a:t>new users</a:t>
            </a:r>
          </a:p>
        </p:txBody>
      </p:sp>
      <p:sp>
        <p:nvSpPr>
          <p:cNvPr id="16" name="Rectangle 15">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Content Placeholder 12" descr="Diagram&#10;&#10;Description automatically generated">
            <a:extLst>
              <a:ext uri="{FF2B5EF4-FFF2-40B4-BE49-F238E27FC236}">
                <a16:creationId xmlns:a16="http://schemas.microsoft.com/office/drawing/2014/main" id="{E786F485-8C05-D78C-2FB8-01C64AF35B37}"/>
              </a:ext>
            </a:extLst>
          </p:cNvPr>
          <p:cNvPicPr>
            <a:picLocks noGrp="1" noChangeAspect="1"/>
          </p:cNvPicPr>
          <p:nvPr>
            <p:ph idx="1"/>
          </p:nvPr>
        </p:nvPicPr>
        <p:blipFill>
          <a:blip r:embed="rId2"/>
          <a:stretch>
            <a:fillRect/>
          </a:stretch>
        </p:blipFill>
        <p:spPr>
          <a:xfrm>
            <a:off x="1185048" y="1981694"/>
            <a:ext cx="9252785" cy="4652198"/>
          </a:xfrm>
        </p:spPr>
      </p:pic>
    </p:spTree>
    <p:extLst>
      <p:ext uri="{BB962C8B-B14F-4D97-AF65-F5344CB8AC3E}">
        <p14:creationId xmlns:p14="http://schemas.microsoft.com/office/powerpoint/2010/main" val="261557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A670E-850A-E24B-88D6-69756FEB150E}"/>
              </a:ext>
            </a:extLst>
          </p:cNvPr>
          <p:cNvSpPr>
            <a:spLocks noGrp="1"/>
          </p:cNvSpPr>
          <p:nvPr>
            <p:ph type="title"/>
          </p:nvPr>
        </p:nvSpPr>
        <p:spPr>
          <a:xfrm>
            <a:off x="1371600" y="264319"/>
            <a:ext cx="9601200" cy="1485900"/>
          </a:xfrm>
        </p:spPr>
        <p:txBody>
          <a:bodyPr>
            <a:normAutofit fontScale="90000"/>
          </a:bodyPr>
          <a:lstStyle/>
          <a:p>
            <a:r>
              <a:rPr lang="en-US" dirty="0"/>
              <a:t>Question 2.1 – Learning activities interminglement – chronological dimension for </a:t>
            </a:r>
            <a:r>
              <a:rPr lang="en-US" dirty="0">
                <a:solidFill>
                  <a:srgbClr val="FF0000"/>
                </a:solidFill>
              </a:rPr>
              <a:t>new users </a:t>
            </a:r>
            <a:r>
              <a:rPr lang="en-US" i="1" dirty="0"/>
              <a:t>(see the </a:t>
            </a:r>
            <a:r>
              <a:rPr lang="en-US" i="1" dirty="0" err="1"/>
              <a:t>Jupyter</a:t>
            </a:r>
            <a:r>
              <a:rPr lang="en-US" i="1" dirty="0"/>
              <a:t> notebook for more) </a:t>
            </a:r>
          </a:p>
        </p:txBody>
      </p:sp>
      <p:sp>
        <p:nvSpPr>
          <p:cNvPr id="16" name="Rectangle 15">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9" descr="Teams&#10;&#10;Description automatically generated with low confidence">
            <a:extLst>
              <a:ext uri="{FF2B5EF4-FFF2-40B4-BE49-F238E27FC236}">
                <a16:creationId xmlns:a16="http://schemas.microsoft.com/office/drawing/2014/main" id="{FB008FB7-8F45-EF60-1A97-F2EB14C6E652}"/>
              </a:ext>
            </a:extLst>
          </p:cNvPr>
          <p:cNvPicPr>
            <a:picLocks noGrp="1" noChangeAspect="1"/>
          </p:cNvPicPr>
          <p:nvPr>
            <p:ph idx="1"/>
          </p:nvPr>
        </p:nvPicPr>
        <p:blipFill>
          <a:blip r:embed="rId2"/>
          <a:stretch>
            <a:fillRect/>
          </a:stretch>
        </p:blipFill>
        <p:spPr>
          <a:xfrm>
            <a:off x="1371600" y="2014537"/>
            <a:ext cx="9738006" cy="4629151"/>
          </a:xfrm>
        </p:spPr>
      </p:pic>
    </p:spTree>
    <p:extLst>
      <p:ext uri="{BB962C8B-B14F-4D97-AF65-F5344CB8AC3E}">
        <p14:creationId xmlns:p14="http://schemas.microsoft.com/office/powerpoint/2010/main" val="424184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24C4-F792-D2FE-8457-6205EFF0E634}"/>
              </a:ext>
            </a:extLst>
          </p:cNvPr>
          <p:cNvSpPr>
            <a:spLocks noGrp="1"/>
          </p:cNvSpPr>
          <p:nvPr>
            <p:ph type="title"/>
          </p:nvPr>
        </p:nvSpPr>
        <p:spPr/>
        <p:txBody>
          <a:bodyPr/>
          <a:lstStyle/>
          <a:p>
            <a:r>
              <a:rPr lang="en-US" dirty="0"/>
              <a:t>Question 1. Metrics to be considered</a:t>
            </a:r>
          </a:p>
        </p:txBody>
      </p:sp>
      <p:sp>
        <p:nvSpPr>
          <p:cNvPr id="3" name="Content Placeholder 2">
            <a:extLst>
              <a:ext uri="{FF2B5EF4-FFF2-40B4-BE49-F238E27FC236}">
                <a16:creationId xmlns:a16="http://schemas.microsoft.com/office/drawing/2014/main" id="{9029A75E-06B0-A77D-2B81-F723C80902C2}"/>
              </a:ext>
            </a:extLst>
          </p:cNvPr>
          <p:cNvSpPr>
            <a:spLocks noGrp="1"/>
          </p:cNvSpPr>
          <p:nvPr>
            <p:ph idx="1"/>
          </p:nvPr>
        </p:nvSpPr>
        <p:spPr/>
        <p:txBody>
          <a:bodyPr/>
          <a:lstStyle/>
          <a:p>
            <a:r>
              <a:rPr lang="en-US" dirty="0"/>
              <a:t>Given the team wants to maximize the activation of users in terms of game usage on early stages of their life on the platform we could measure the </a:t>
            </a:r>
            <a:r>
              <a:rPr lang="en-US" b="1" dirty="0"/>
              <a:t>percent of gamers to total registered traffic – i.e. conversion rate to playing </a:t>
            </a:r>
            <a:r>
              <a:rPr lang="en-US" dirty="0"/>
              <a:t>(for each cohort of newly registered users). </a:t>
            </a:r>
          </a:p>
          <a:p>
            <a:r>
              <a:rPr lang="en-US" dirty="0"/>
              <a:t>Conversion to games, as a first learning activity, second, etc. (see the Sankey diagram)</a:t>
            </a:r>
          </a:p>
          <a:p>
            <a:r>
              <a:rPr lang="en-US" dirty="0"/>
              <a:t>I would pose a broader question – </a:t>
            </a:r>
            <a:r>
              <a:rPr lang="en-US" dirty="0">
                <a:solidFill>
                  <a:srgbClr val="FF0000"/>
                </a:solidFill>
              </a:rPr>
              <a:t>why</a:t>
            </a:r>
            <a:r>
              <a:rPr lang="en-US" dirty="0"/>
              <a:t> would we want to promote playing games on early stages (given the current structure of user experience) – maybe we should be assessing how the gaming factor influences the central KPIs: </a:t>
            </a:r>
            <a:r>
              <a:rPr lang="en-US" b="1" dirty="0"/>
              <a:t>retention of the users and the conversion rate to sales of the premium subscription (or ARPU).</a:t>
            </a:r>
          </a:p>
        </p:txBody>
      </p:sp>
    </p:spTree>
    <p:extLst>
      <p:ext uri="{BB962C8B-B14F-4D97-AF65-F5344CB8AC3E}">
        <p14:creationId xmlns:p14="http://schemas.microsoft.com/office/powerpoint/2010/main" val="146787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C582-0275-0B23-DA74-5F25763B0814}"/>
              </a:ext>
            </a:extLst>
          </p:cNvPr>
          <p:cNvSpPr>
            <a:spLocks noGrp="1"/>
          </p:cNvSpPr>
          <p:nvPr>
            <p:ph type="title"/>
          </p:nvPr>
        </p:nvSpPr>
        <p:spPr/>
        <p:txBody>
          <a:bodyPr>
            <a:normAutofit fontScale="90000"/>
          </a:bodyPr>
          <a:lstStyle/>
          <a:p>
            <a:r>
              <a:rPr lang="en-US" dirty="0"/>
              <a:t>Question 3. Gaming and customer segmentation </a:t>
            </a:r>
            <a:br>
              <a:rPr lang="en-US" dirty="0"/>
            </a:br>
            <a:endParaRPr lang="en-US" dirty="0"/>
          </a:p>
        </p:txBody>
      </p:sp>
      <p:sp>
        <p:nvSpPr>
          <p:cNvPr id="3" name="Content Placeholder 2">
            <a:extLst>
              <a:ext uri="{FF2B5EF4-FFF2-40B4-BE49-F238E27FC236}">
                <a16:creationId xmlns:a16="http://schemas.microsoft.com/office/drawing/2014/main" id="{84A18708-AEC9-031E-C54F-31613A5DC541}"/>
              </a:ext>
            </a:extLst>
          </p:cNvPr>
          <p:cNvSpPr>
            <a:spLocks noGrp="1"/>
          </p:cNvSpPr>
          <p:nvPr>
            <p:ph idx="1"/>
          </p:nvPr>
        </p:nvSpPr>
        <p:spPr/>
        <p:txBody>
          <a:bodyPr>
            <a:normAutofit fontScale="92500" lnSpcReduction="10000"/>
          </a:bodyPr>
          <a:lstStyle/>
          <a:p>
            <a:r>
              <a:rPr lang="en-US" dirty="0"/>
              <a:t>Instead of intersecting the user categories with each other and finding the combination of features that give us the highest conversion to playing games – which is a rather hard to interpret approach, I trained a simple Logistic regression on an aggregated data set, that would predict if the user will/has play/ed games on the platform. </a:t>
            </a:r>
          </a:p>
          <a:p>
            <a:r>
              <a:rPr lang="en-US" dirty="0"/>
              <a:t>We trained the model on the following user features: </a:t>
            </a:r>
          </a:p>
          <a:p>
            <a:pPr marL="0" indent="0">
              <a:buNone/>
            </a:pPr>
            <a:r>
              <a:rPr lang="en-US" sz="2600" dirty="0">
                <a:latin typeface="Nanum Brush Script" panose="03060600000000000000" pitchFamily="66" charset="-127"/>
                <a:ea typeface="Nanum Brush Script" panose="03060600000000000000" pitchFamily="66" charset="-127"/>
              </a:rPr>
              <a:t>[ ‘</a:t>
            </a:r>
            <a:r>
              <a:rPr lang="en-US" sz="2600" dirty="0" err="1">
                <a:latin typeface="Nanum Brush Script" panose="03060600000000000000" pitchFamily="66" charset="-127"/>
                <a:ea typeface="Nanum Brush Script" panose="03060600000000000000" pitchFamily="66" charset="-127"/>
              </a:rPr>
              <a:t>other_learning_activity</a:t>
            </a:r>
            <a:r>
              <a:rPr lang="en-US" sz="2600" dirty="0">
                <a:latin typeface="Nanum Brush Script" panose="03060600000000000000" pitchFamily="66" charset="-127"/>
                <a:ea typeface="Nanum Brush Script" panose="03060600000000000000" pitchFamily="66" charset="-127"/>
              </a:rPr>
              <a:t>', 'age', 'motivation', '</a:t>
            </a:r>
            <a:r>
              <a:rPr lang="en-US" sz="2600" dirty="0" err="1">
                <a:latin typeface="Nanum Brush Script" panose="03060600000000000000" pitchFamily="66" charset="-127"/>
                <a:ea typeface="Nanum Brush Script" panose="03060600000000000000" pitchFamily="66" charset="-127"/>
              </a:rPr>
              <a:t>subscription_type</a:t>
            </a:r>
            <a:r>
              <a:rPr lang="en-US" sz="2600" dirty="0">
                <a:latin typeface="Nanum Brush Script" panose="03060600000000000000" pitchFamily="66" charset="-127"/>
                <a:ea typeface="Nanum Brush Script" panose="03060600000000000000" pitchFamily="66" charset="-127"/>
              </a:rPr>
              <a:t>’, '</a:t>
            </a:r>
            <a:r>
              <a:rPr lang="en-US" sz="2600" dirty="0" err="1">
                <a:latin typeface="Nanum Brush Script" panose="03060600000000000000" pitchFamily="66" charset="-127"/>
                <a:ea typeface="Nanum Brush Script" panose="03060600000000000000" pitchFamily="66" charset="-127"/>
              </a:rPr>
              <a:t>subscription_geo_area</a:t>
            </a:r>
            <a:r>
              <a:rPr lang="en-US" sz="2600" dirty="0">
                <a:latin typeface="Nanum Brush Script" panose="03060600000000000000" pitchFamily="66" charset="-127"/>
                <a:ea typeface="Nanum Brush Script" panose="03060600000000000000" pitchFamily="66" charset="-127"/>
              </a:rPr>
              <a:t>', '</a:t>
            </a:r>
            <a:r>
              <a:rPr lang="en-US" sz="2600" dirty="0" err="1">
                <a:latin typeface="Nanum Brush Script" panose="03060600000000000000" pitchFamily="66" charset="-127"/>
                <a:ea typeface="Nanum Brush Script" panose="03060600000000000000" pitchFamily="66" charset="-127"/>
              </a:rPr>
              <a:t>learning_os</a:t>
            </a:r>
            <a:r>
              <a:rPr lang="en-US" sz="2600" dirty="0">
                <a:latin typeface="Nanum Brush Script" panose="03060600000000000000" pitchFamily="66" charset="-127"/>
                <a:ea typeface="Nanum Brush Script" panose="03060600000000000000" pitchFamily="66" charset="-127"/>
              </a:rPr>
              <a:t>', '</a:t>
            </a:r>
            <a:r>
              <a:rPr lang="en-US" sz="2600" dirty="0" err="1">
                <a:latin typeface="Nanum Brush Script" panose="03060600000000000000" pitchFamily="66" charset="-127"/>
                <a:ea typeface="Nanum Brush Script" panose="03060600000000000000" pitchFamily="66" charset="-127"/>
              </a:rPr>
              <a:t>learning_language</a:t>
            </a:r>
            <a:r>
              <a:rPr lang="en-US" sz="2600" dirty="0">
                <a:latin typeface="Nanum Brush Script" panose="03060600000000000000" pitchFamily="66" charset="-127"/>
                <a:ea typeface="Nanum Brush Script" panose="03060600000000000000" pitchFamily="66" charset="-127"/>
              </a:rPr>
              <a:t>’, '</a:t>
            </a:r>
            <a:r>
              <a:rPr lang="en-US" sz="2600" dirty="0" err="1">
                <a:latin typeface="Nanum Brush Script" panose="03060600000000000000" pitchFamily="66" charset="-127"/>
                <a:ea typeface="Nanum Brush Script" panose="03060600000000000000" pitchFamily="66" charset="-127"/>
              </a:rPr>
              <a:t>time_spent_sum_total</a:t>
            </a:r>
            <a:r>
              <a:rPr lang="en-US" sz="2600" dirty="0">
                <a:latin typeface="Nanum Brush Script" panose="03060600000000000000" pitchFamily="66" charset="-127"/>
                <a:ea typeface="Nanum Brush Script" panose="03060600000000000000" pitchFamily="66" charset="-127"/>
              </a:rPr>
              <a:t>', '</a:t>
            </a:r>
            <a:r>
              <a:rPr lang="en-US" sz="2600" dirty="0" err="1">
                <a:latin typeface="Nanum Brush Script" panose="03060600000000000000" pitchFamily="66" charset="-127"/>
                <a:ea typeface="Nanum Brush Script" panose="03060600000000000000" pitchFamily="66" charset="-127"/>
              </a:rPr>
              <a:t>number_of_sessions_total</a:t>
            </a:r>
            <a:r>
              <a:rPr lang="en-US" sz="2600" dirty="0">
                <a:latin typeface="Nanum Brush Script" panose="03060600000000000000" pitchFamily="66" charset="-127"/>
                <a:ea typeface="Nanum Brush Script" panose="03060600000000000000" pitchFamily="66" charset="-127"/>
              </a:rPr>
              <a:t>']</a:t>
            </a:r>
          </a:p>
          <a:p>
            <a:r>
              <a:rPr lang="en-US" dirty="0"/>
              <a:t>Why we trained the model? We want the feature importance aspect of log reg! </a:t>
            </a:r>
          </a:p>
          <a:p>
            <a:r>
              <a:rPr lang="en-US" dirty="0"/>
              <a:t>Let’s observe what user segment-dimensions account best for the user’s inclinations to try out the gaming feature of </a:t>
            </a:r>
            <a:r>
              <a:rPr lang="en-US" dirty="0" err="1"/>
              <a:t>babbel</a:t>
            </a:r>
            <a:r>
              <a:rPr lang="en-US" dirty="0"/>
              <a:t>!</a:t>
            </a:r>
          </a:p>
        </p:txBody>
      </p:sp>
    </p:spTree>
    <p:extLst>
      <p:ext uri="{BB962C8B-B14F-4D97-AF65-F5344CB8AC3E}">
        <p14:creationId xmlns:p14="http://schemas.microsoft.com/office/powerpoint/2010/main" val="366860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A7D83196-EFE8-C6F7-665E-156460935B15}"/>
              </a:ext>
            </a:extLst>
          </p:cNvPr>
          <p:cNvPicPr>
            <a:picLocks noGrp="1" noChangeAspect="1"/>
          </p:cNvPicPr>
          <p:nvPr>
            <p:ph idx="1"/>
          </p:nvPr>
        </p:nvPicPr>
        <p:blipFill>
          <a:blip r:embed="rId2"/>
          <a:stretch>
            <a:fillRect/>
          </a:stretch>
        </p:blipFill>
        <p:spPr>
          <a:xfrm>
            <a:off x="811424" y="480515"/>
            <a:ext cx="10569151" cy="5892302"/>
          </a:xfrm>
          <a:prstGeom prst="rect">
            <a:avLst/>
          </a:prstGeom>
        </p:spPr>
      </p:pic>
      <p:sp>
        <p:nvSpPr>
          <p:cNvPr id="15" name="TextBox 14">
            <a:extLst>
              <a:ext uri="{FF2B5EF4-FFF2-40B4-BE49-F238E27FC236}">
                <a16:creationId xmlns:a16="http://schemas.microsoft.com/office/drawing/2014/main" id="{9022FDCD-A7D0-B4A1-71AB-33DB5C00C759}"/>
              </a:ext>
            </a:extLst>
          </p:cNvPr>
          <p:cNvSpPr txBox="1"/>
          <p:nvPr/>
        </p:nvSpPr>
        <p:spPr>
          <a:xfrm>
            <a:off x="6146387" y="3243042"/>
            <a:ext cx="6097978" cy="369332"/>
          </a:xfrm>
          <a:prstGeom prst="rect">
            <a:avLst/>
          </a:prstGeom>
          <a:noFill/>
        </p:spPr>
        <p:txBody>
          <a:bodyPr wrap="square">
            <a:spAutoFit/>
          </a:bodyPr>
          <a:lstStyle/>
          <a:p>
            <a:r>
              <a:rPr lang="en-US" dirty="0"/>
              <a:t>(see the </a:t>
            </a:r>
            <a:r>
              <a:rPr lang="en-US" dirty="0" err="1"/>
              <a:t>Jupyter</a:t>
            </a:r>
            <a:r>
              <a:rPr lang="en-US" dirty="0"/>
              <a:t> notebook for more) </a:t>
            </a:r>
          </a:p>
        </p:txBody>
      </p:sp>
    </p:spTree>
    <p:extLst>
      <p:ext uri="{BB962C8B-B14F-4D97-AF65-F5344CB8AC3E}">
        <p14:creationId xmlns:p14="http://schemas.microsoft.com/office/powerpoint/2010/main" val="325222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2A3D-6768-6CBD-655A-83A3C688992B}"/>
              </a:ext>
            </a:extLst>
          </p:cNvPr>
          <p:cNvSpPr>
            <a:spLocks noGrp="1"/>
          </p:cNvSpPr>
          <p:nvPr>
            <p:ph type="title"/>
          </p:nvPr>
        </p:nvSpPr>
        <p:spPr/>
        <p:txBody>
          <a:bodyPr/>
          <a:lstStyle/>
          <a:p>
            <a:r>
              <a:rPr lang="en-US" dirty="0"/>
              <a:t>Question 4. AB test design – new game and user activation boost</a:t>
            </a:r>
          </a:p>
        </p:txBody>
      </p:sp>
      <p:sp>
        <p:nvSpPr>
          <p:cNvPr id="3" name="Content Placeholder 2">
            <a:extLst>
              <a:ext uri="{FF2B5EF4-FFF2-40B4-BE49-F238E27FC236}">
                <a16:creationId xmlns:a16="http://schemas.microsoft.com/office/drawing/2014/main" id="{DE1AF1C0-BF3A-D83C-951C-525753C9D486}"/>
              </a:ext>
            </a:extLst>
          </p:cNvPr>
          <p:cNvSpPr>
            <a:spLocks noGrp="1"/>
          </p:cNvSpPr>
          <p:nvPr>
            <p:ph idx="1"/>
          </p:nvPr>
        </p:nvSpPr>
        <p:spPr>
          <a:xfrm>
            <a:off x="1371600" y="2416627"/>
            <a:ext cx="10576956" cy="4138553"/>
          </a:xfrm>
        </p:spPr>
        <p:txBody>
          <a:bodyPr>
            <a:normAutofit/>
          </a:bodyPr>
          <a:lstStyle/>
          <a:p>
            <a:r>
              <a:rPr lang="en-US" dirty="0"/>
              <a:t>We have set the following postulates: </a:t>
            </a:r>
            <a:r>
              <a:rPr lang="en-US" dirty="0">
                <a:solidFill>
                  <a:srgbClr val="FF0000"/>
                </a:solidFill>
              </a:rPr>
              <a:t>activation of users lies in engagement of users on early stages of their life on platform </a:t>
            </a:r>
          </a:p>
          <a:p>
            <a:r>
              <a:rPr lang="en-US" dirty="0">
                <a:solidFill>
                  <a:schemeClr val="tx1"/>
                </a:solidFill>
              </a:rPr>
              <a:t>Having said that, we would want to observe 1. the conversion from registration to ”first session” (but given the given data - to the second session). 2. I would also suggest monitoring the retention rate of users given various exposures (with or without the new game).</a:t>
            </a:r>
          </a:p>
          <a:p>
            <a:r>
              <a:rPr lang="en-US" dirty="0">
                <a:solidFill>
                  <a:schemeClr val="tx1"/>
                </a:solidFill>
              </a:rPr>
              <a:t>The problem with randomized AB test, where the treatment group receives a new game, while the control does not, lies precisely </a:t>
            </a:r>
            <a:r>
              <a:rPr lang="en-US" dirty="0">
                <a:solidFill>
                  <a:srgbClr val="FF0000"/>
                </a:solidFill>
              </a:rPr>
              <a:t>in the way the game is pushed </a:t>
            </a:r>
            <a:r>
              <a:rPr lang="en-US" dirty="0">
                <a:solidFill>
                  <a:schemeClr val="tx1"/>
                </a:solidFill>
              </a:rPr>
              <a:t>in the treatment group (if we naively redirect the users, regardless of their prior assumed interest in gaming [see the customer segmentation slide] we mess up the initial hypothesis of the test, since we integrate a new variable in the testing flow: </a:t>
            </a:r>
            <a:r>
              <a:rPr lang="en-US" b="1" dirty="0">
                <a:solidFill>
                  <a:schemeClr val="tx1"/>
                </a:solidFill>
              </a:rPr>
              <a:t>the redirect and or a pop-up</a:t>
            </a:r>
            <a:r>
              <a:rPr lang="en-US" dirty="0">
                <a:solidFill>
                  <a:schemeClr val="tx1"/>
                </a:solidFill>
              </a:rPr>
              <a:t>)</a:t>
            </a:r>
          </a:p>
          <a:p>
            <a:r>
              <a:rPr lang="en-US" dirty="0">
                <a:solidFill>
                  <a:schemeClr val="tx1"/>
                </a:solidFill>
                <a:highlight>
                  <a:srgbClr val="FFFF00"/>
                </a:highlight>
              </a:rPr>
              <a:t>Hence, we would have an ABC test with two hypotheses</a:t>
            </a:r>
          </a:p>
        </p:txBody>
      </p:sp>
    </p:spTree>
    <p:extLst>
      <p:ext uri="{BB962C8B-B14F-4D97-AF65-F5344CB8AC3E}">
        <p14:creationId xmlns:p14="http://schemas.microsoft.com/office/powerpoint/2010/main" val="151753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2A3D-6768-6CBD-655A-83A3C688992B}"/>
              </a:ext>
            </a:extLst>
          </p:cNvPr>
          <p:cNvSpPr>
            <a:spLocks noGrp="1"/>
          </p:cNvSpPr>
          <p:nvPr>
            <p:ph type="title"/>
          </p:nvPr>
        </p:nvSpPr>
        <p:spPr/>
        <p:txBody>
          <a:bodyPr/>
          <a:lstStyle/>
          <a:p>
            <a:r>
              <a:rPr lang="en-US" dirty="0"/>
              <a:t>Question 4. ABC test design – new game and user activation boost</a:t>
            </a:r>
          </a:p>
        </p:txBody>
      </p:sp>
      <p:sp>
        <p:nvSpPr>
          <p:cNvPr id="3" name="Content Placeholder 2">
            <a:extLst>
              <a:ext uri="{FF2B5EF4-FFF2-40B4-BE49-F238E27FC236}">
                <a16:creationId xmlns:a16="http://schemas.microsoft.com/office/drawing/2014/main" id="{DE1AF1C0-BF3A-D83C-951C-525753C9D486}"/>
              </a:ext>
            </a:extLst>
          </p:cNvPr>
          <p:cNvSpPr>
            <a:spLocks noGrp="1"/>
          </p:cNvSpPr>
          <p:nvPr>
            <p:ph idx="1"/>
          </p:nvPr>
        </p:nvSpPr>
        <p:spPr>
          <a:xfrm>
            <a:off x="1371600" y="2416627"/>
            <a:ext cx="10576956" cy="4138553"/>
          </a:xfrm>
        </p:spPr>
        <p:txBody>
          <a:bodyPr>
            <a:normAutofit/>
          </a:bodyPr>
          <a:lstStyle/>
          <a:p>
            <a:r>
              <a:rPr lang="en-US" dirty="0">
                <a:solidFill>
                  <a:schemeClr val="tx1"/>
                </a:solidFill>
                <a:highlight>
                  <a:srgbClr val="FFFF00"/>
                </a:highlight>
              </a:rPr>
              <a:t>The primary question we should be: is the new game really boosting the conversion to the second session?</a:t>
            </a:r>
          </a:p>
          <a:p>
            <a:r>
              <a:rPr lang="en-US" dirty="0">
                <a:solidFill>
                  <a:schemeClr val="tx1"/>
                </a:solidFill>
                <a:highlight>
                  <a:srgbClr val="FFFF00"/>
                </a:highlight>
              </a:rPr>
              <a:t>The secondary question: would the game suggestion mechanism (banner, pop-up for instance) drop the metrics in comparison to the current layout?</a:t>
            </a:r>
          </a:p>
          <a:p>
            <a:r>
              <a:rPr lang="en-US" dirty="0">
                <a:solidFill>
                  <a:schemeClr val="tx1"/>
                </a:solidFill>
              </a:rPr>
              <a:t>To answer the question, I believe, we should roll out the test </a:t>
            </a:r>
            <a:r>
              <a:rPr lang="en-US" b="1" dirty="0">
                <a:solidFill>
                  <a:schemeClr val="tx1"/>
                </a:solidFill>
              </a:rPr>
              <a:t>on new users </a:t>
            </a:r>
            <a:r>
              <a:rPr lang="en-US" dirty="0">
                <a:solidFill>
                  <a:schemeClr val="tx1"/>
                </a:solidFill>
              </a:rPr>
              <a:t>where: </a:t>
            </a:r>
          </a:p>
          <a:p>
            <a:pPr lvl="1"/>
            <a:r>
              <a:rPr lang="en-US" dirty="0">
                <a:solidFill>
                  <a:schemeClr val="tx1"/>
                </a:solidFill>
              </a:rPr>
              <a:t>in </a:t>
            </a:r>
            <a:r>
              <a:rPr lang="en-US" b="1" dirty="0">
                <a:solidFill>
                  <a:schemeClr val="tx1"/>
                </a:solidFill>
              </a:rPr>
              <a:t>control</a:t>
            </a:r>
            <a:r>
              <a:rPr lang="en-US" dirty="0">
                <a:solidFill>
                  <a:schemeClr val="tx1"/>
                </a:solidFill>
              </a:rPr>
              <a:t> group the users have a usual layout, where none of the pop-ups are integrated; </a:t>
            </a:r>
          </a:p>
          <a:p>
            <a:pPr lvl="1"/>
            <a:r>
              <a:rPr lang="en-US" dirty="0">
                <a:solidFill>
                  <a:schemeClr val="tx1"/>
                </a:solidFill>
              </a:rPr>
              <a:t>the </a:t>
            </a:r>
            <a:r>
              <a:rPr lang="en-US" b="1" dirty="0">
                <a:solidFill>
                  <a:schemeClr val="tx1"/>
                </a:solidFill>
              </a:rPr>
              <a:t>treatment </a:t>
            </a:r>
            <a:r>
              <a:rPr lang="en-US" dirty="0">
                <a:solidFill>
                  <a:schemeClr val="tx1"/>
                </a:solidFill>
              </a:rPr>
              <a:t>group is exposed to the pop-up after registration (0th session), where the new game is suggested to the users to be played </a:t>
            </a:r>
            <a:r>
              <a:rPr lang="en-US" dirty="0">
                <a:solidFill>
                  <a:schemeClr val="accent4">
                    <a:lumMod val="50000"/>
                  </a:schemeClr>
                </a:solidFill>
              </a:rPr>
              <a:t>(with possibility to reject the offer)</a:t>
            </a:r>
          </a:p>
          <a:p>
            <a:pPr lvl="1"/>
            <a:r>
              <a:rPr lang="en-US" dirty="0">
                <a:solidFill>
                  <a:schemeClr val="tx1"/>
                </a:solidFill>
              </a:rPr>
              <a:t>the </a:t>
            </a:r>
            <a:r>
              <a:rPr lang="en-US" b="1" dirty="0" err="1">
                <a:solidFill>
                  <a:schemeClr val="tx1"/>
                </a:solidFill>
              </a:rPr>
              <a:t>control_placebo_game</a:t>
            </a:r>
            <a:r>
              <a:rPr lang="en-US" b="1" dirty="0">
                <a:solidFill>
                  <a:schemeClr val="tx1"/>
                </a:solidFill>
              </a:rPr>
              <a:t> </a:t>
            </a:r>
            <a:r>
              <a:rPr lang="en-US" dirty="0">
                <a:solidFill>
                  <a:schemeClr val="tx1"/>
                </a:solidFill>
              </a:rPr>
              <a:t>group is exposed to the pop-up after registration (0th session), , where an older, “placebo” game is suggested to the user to be solved (the choice of such game is a whole other question…) </a:t>
            </a:r>
            <a:r>
              <a:rPr lang="en-US" dirty="0">
                <a:solidFill>
                  <a:schemeClr val="accent4">
                    <a:lumMod val="50000"/>
                  </a:schemeClr>
                </a:solidFill>
              </a:rPr>
              <a:t>(with possibility to reject the offer)</a:t>
            </a:r>
          </a:p>
          <a:p>
            <a:pPr lvl="1"/>
            <a:endParaRPr lang="en-US"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22853129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176</TotalTime>
  <Words>999</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Nanum Brush Script</vt:lpstr>
      <vt:lpstr>Franklin Gothic Book</vt:lpstr>
      <vt:lpstr>Crop</vt:lpstr>
      <vt:lpstr>Games at Babbel</vt:lpstr>
      <vt:lpstr>What is meant by activation? – let’s contemplate…</vt:lpstr>
      <vt:lpstr>Question 2. – Learning activities interminglement for new users</vt:lpstr>
      <vt:lpstr>Question 2.1 – Learning activities interminglement – chronological dimension for new users (see the Jupyter notebook for more) </vt:lpstr>
      <vt:lpstr>Question 1. Metrics to be considered</vt:lpstr>
      <vt:lpstr>Question 3. Gaming and customer segmentation  </vt:lpstr>
      <vt:lpstr>PowerPoint Presentation</vt:lpstr>
      <vt:lpstr>Question 4. AB test design – new game and user activation boost</vt:lpstr>
      <vt:lpstr>Question 4. ABC test design – new game and user activation boost</vt:lpstr>
      <vt:lpstr>Question 4. ABC test results analysis</vt:lpstr>
      <vt:lpstr>Thanks for your undivided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at Babbel</dc:title>
  <dc:creator>Levan Kikozashvili</dc:creator>
  <cp:lastModifiedBy>Levan Kikozashvili</cp:lastModifiedBy>
  <cp:revision>3</cp:revision>
  <dcterms:created xsi:type="dcterms:W3CDTF">2022-06-04T12:08:37Z</dcterms:created>
  <dcterms:modified xsi:type="dcterms:W3CDTF">2022-06-04T15:05:26Z</dcterms:modified>
</cp:coreProperties>
</file>