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A0A0"/>
    <a:srgbClr val="BABABA"/>
    <a:srgbClr val="717172"/>
    <a:srgbClr val="3838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247F-E327-4ED0-80B0-E886F84A44CE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139D-0F53-4BD0-9A9B-1EED57C21E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6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247F-E327-4ED0-80B0-E886F84A44CE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139D-0F53-4BD0-9A9B-1EED57C21E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57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247F-E327-4ED0-80B0-E886F84A44CE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139D-0F53-4BD0-9A9B-1EED57C21E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203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247F-E327-4ED0-80B0-E886F84A44CE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139D-0F53-4BD0-9A9B-1EED57C21E9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111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247F-E327-4ED0-80B0-E886F84A44CE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139D-0F53-4BD0-9A9B-1EED57C21E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439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247F-E327-4ED0-80B0-E886F84A44CE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139D-0F53-4BD0-9A9B-1EED57C21E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592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247F-E327-4ED0-80B0-E886F84A44CE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139D-0F53-4BD0-9A9B-1EED57C21E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569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247F-E327-4ED0-80B0-E886F84A44CE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139D-0F53-4BD0-9A9B-1EED57C21E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036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247F-E327-4ED0-80B0-E886F84A44CE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139D-0F53-4BD0-9A9B-1EED57C21E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8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247F-E327-4ED0-80B0-E886F84A44CE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139D-0F53-4BD0-9A9B-1EED57C21E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02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247F-E327-4ED0-80B0-E886F84A44CE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139D-0F53-4BD0-9A9B-1EED57C21E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39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247F-E327-4ED0-80B0-E886F84A44CE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139D-0F53-4BD0-9A9B-1EED57C21E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42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247F-E327-4ED0-80B0-E886F84A44CE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139D-0F53-4BD0-9A9B-1EED57C21E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73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247F-E327-4ED0-80B0-E886F84A44CE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139D-0F53-4BD0-9A9B-1EED57C21E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6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247F-E327-4ED0-80B0-E886F84A44CE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139D-0F53-4BD0-9A9B-1EED57C21E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27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247F-E327-4ED0-80B0-E886F84A44CE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139D-0F53-4BD0-9A9B-1EED57C21E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0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247F-E327-4ED0-80B0-E886F84A44CE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139D-0F53-4BD0-9A9B-1EED57C21E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53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3A2247F-E327-4ED0-80B0-E886F84A44CE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358139D-0F53-4BD0-9A9B-1EED57C21E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962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507EF-1C8C-4DD6-A38C-5736C506C5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Наука и техника средневекового Китая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993FBF-A88B-4A6C-9F12-18BEE1907A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7258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02B7DC-90FB-4F8D-B214-A217B008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Устройство копья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BDE34A45-C80B-4689-9E6F-DF6916BA5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688" y="1580050"/>
            <a:ext cx="8498453" cy="4452238"/>
          </a:xfrm>
        </p:spPr>
      </p:pic>
    </p:spTree>
    <p:extLst>
      <p:ext uri="{BB962C8B-B14F-4D97-AF65-F5344CB8AC3E}">
        <p14:creationId xmlns:p14="http://schemas.microsoft.com/office/powerpoint/2010/main" val="1545846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81569-7CF1-4F55-9F67-6CCCD375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</a:t>
            </a:r>
            <a:r>
              <a:rPr lang="ru-RU" dirty="0" err="1"/>
              <a:t>Хоцян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82E809-904F-4737-A693-1E2037D25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1132 году </a:t>
            </a:r>
            <a:r>
              <a:rPr lang="ru-RU" dirty="0" err="1"/>
              <a:t>Чэнь</a:t>
            </a:r>
            <a:r>
              <a:rPr lang="ru-RU" dirty="0"/>
              <a:t> Гуй изобрел орудие «</a:t>
            </a:r>
            <a:r>
              <a:rPr lang="ru-RU" dirty="0" err="1"/>
              <a:t>хоцян</a:t>
            </a:r>
            <a:r>
              <a:rPr lang="ru-RU" dirty="0"/>
              <a:t>», подобие огнемета. Пустотелый ствол бамбука, один конец которого плотно забивали, наполняли порохом. После поджигания из ствола с большой силой вылетал огонь и поражал противника. Со временем ствол будет неотъемлемой частью огнестрельного оружия. </a:t>
            </a:r>
          </a:p>
          <a:p>
            <a:r>
              <a:rPr lang="ru-RU" dirty="0"/>
              <a:t>Через несколько лет другой китайский оружейник изобрел «</a:t>
            </a:r>
            <a:r>
              <a:rPr lang="ru-RU" dirty="0" err="1"/>
              <a:t>тухоцян</a:t>
            </a:r>
            <a:r>
              <a:rPr lang="ru-RU" dirty="0"/>
              <a:t>». Из бамбукового ружья вылетала пуля, направленная силой пороховых газов. </a:t>
            </a:r>
          </a:p>
          <a:p>
            <a:r>
              <a:rPr lang="ru-RU" dirty="0"/>
              <a:t>Образцы китайского оружия попали к чжурчжэни, затем к монголам и арабам, от которых изобретение попало в Европу. Правда, стволы уже были не бамбуковые, а железные с деревянным наконечником.</a:t>
            </a:r>
          </a:p>
        </p:txBody>
      </p:sp>
    </p:spTree>
    <p:extLst>
      <p:ext uri="{BB962C8B-B14F-4D97-AF65-F5344CB8AC3E}">
        <p14:creationId xmlns:p14="http://schemas.microsoft.com/office/powerpoint/2010/main" val="3036947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7296A7-7458-4C6C-94CA-43198D1B4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</a:t>
            </a:r>
            <a:r>
              <a:rPr lang="ru-RU" dirty="0" err="1"/>
              <a:t>Хоцян</a:t>
            </a:r>
            <a:r>
              <a:rPr lang="ru-RU" dirty="0"/>
              <a:t>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E5C36A7-9270-4C85-915D-39D2ADF58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957" y="1731961"/>
            <a:ext cx="4054172" cy="405923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03761AC-B3F8-4C1C-B957-1712118C7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693" y="1694274"/>
            <a:ext cx="3107063" cy="409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9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E6A404-7918-4B0D-A69C-D8FF6E7A9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Астрономия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295D76-1C90-4C91-A02F-0E92D56B7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dirty="0"/>
              <a:t>Астрономы знали причины солнечных/лунных затмений</a:t>
            </a:r>
            <a:r>
              <a:rPr lang="en-US" sz="1600" dirty="0"/>
              <a:t>;</a:t>
            </a:r>
          </a:p>
          <a:p>
            <a:r>
              <a:rPr lang="ru-RU" sz="1600" dirty="0"/>
              <a:t>Запись о комете в районе Большой Медведицы (как полагают, </a:t>
            </a:r>
            <a:r>
              <a:rPr lang="en-US" sz="1600" dirty="0"/>
              <a:t>                                                                                                                             </a:t>
            </a:r>
            <a:r>
              <a:rPr lang="ru-RU" sz="1600" dirty="0"/>
              <a:t>это было первое наблюдение кометы Галлея)</a:t>
            </a:r>
            <a:r>
              <a:rPr lang="en-US" sz="1600" dirty="0"/>
              <a:t>;</a:t>
            </a:r>
            <a:endParaRPr lang="ru-RU" sz="1600" dirty="0"/>
          </a:p>
          <a:p>
            <a:r>
              <a:rPr lang="ru-RU" sz="1600" dirty="0"/>
              <a:t>Первый в мире звездный каталог</a:t>
            </a:r>
            <a:r>
              <a:rPr lang="en-US" sz="1600" dirty="0"/>
              <a:t>, </a:t>
            </a:r>
            <a:r>
              <a:rPr lang="ru-RU" sz="1600" dirty="0"/>
              <a:t>который составил Ши Шэнь</a:t>
            </a:r>
            <a:r>
              <a:rPr lang="en-US" sz="1600" dirty="0"/>
              <a:t>;</a:t>
            </a:r>
          </a:p>
          <a:p>
            <a:r>
              <a:rPr lang="ru-RU" sz="1600" dirty="0"/>
              <a:t>Первые наблюдения солнечных пятен</a:t>
            </a:r>
            <a:r>
              <a:rPr lang="en-US" sz="1600" dirty="0"/>
              <a:t>;</a:t>
            </a:r>
            <a:endParaRPr lang="ru-RU" sz="1600" dirty="0"/>
          </a:p>
          <a:p>
            <a:r>
              <a:rPr lang="ru-RU" sz="1600" dirty="0"/>
              <a:t>Обсерватории, с революционным для своего времени                                                                                                                     инструментами</a:t>
            </a:r>
            <a:r>
              <a:rPr lang="en-US" sz="1600" dirty="0"/>
              <a:t>;</a:t>
            </a:r>
            <a:endParaRPr lang="ru-RU" sz="1600" dirty="0"/>
          </a:p>
          <a:p>
            <a:r>
              <a:rPr lang="ru-RU" sz="1600" dirty="0"/>
              <a:t>Измерение длины градуса меридиана</a:t>
            </a:r>
            <a:r>
              <a:rPr lang="en-US" sz="1600" dirty="0"/>
              <a:t>;</a:t>
            </a:r>
            <a:endParaRPr lang="ru-RU" sz="1600" dirty="0"/>
          </a:p>
          <a:p>
            <a:r>
              <a:rPr lang="ru-RU" sz="1600" dirty="0"/>
              <a:t>Создание календаря, в котором длительность </a:t>
            </a:r>
            <a:r>
              <a:rPr lang="en-US" sz="1600" dirty="0"/>
              <a:t>                                                                                                                                         </a:t>
            </a:r>
            <a:r>
              <a:rPr lang="ru-RU" sz="1600" dirty="0"/>
              <a:t>года расходилась с истинной величиной лишь на 27 секунд</a:t>
            </a:r>
            <a:r>
              <a:rPr lang="en-US" sz="1600" dirty="0"/>
              <a:t>.</a:t>
            </a:r>
            <a:endParaRPr lang="ru-RU" sz="16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9F1DAF3-4BE5-4DD1-A157-0ACCC34AA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857" y="1778227"/>
            <a:ext cx="4280686" cy="302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9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8811D6-AB49-47E2-B770-337D2E922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DA9356-539A-4D56-B979-515451D79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Наука пользовалась авторитетом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С большой точностью вычислено значение числа </a:t>
            </a:r>
            <a:r>
              <a:rPr lang="el-GR" dirty="0"/>
              <a:t>π</a:t>
            </a:r>
            <a:r>
              <a:rPr lang="en-US" dirty="0"/>
              <a:t>, </a:t>
            </a:r>
            <a:r>
              <a:rPr lang="ru-RU" dirty="0"/>
              <a:t>                                                                            как отношение длины окружности к ее диаметру.                                                                                   Это значение оставалось самым точным приближением                                                                     числа в течение последующих 1000 лет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Знание свойства треугольника Паскаля</a:t>
            </a:r>
            <a:r>
              <a:rPr lang="en-US" dirty="0"/>
              <a:t>;</a:t>
            </a:r>
          </a:p>
          <a:p>
            <a:r>
              <a:rPr lang="ru-RU" dirty="0"/>
              <a:t>Точное вычисление длительности года, что помогало                                                                    развитию сельского хозяйства и мореплавания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Умение решать сложнейшие математические задачи</a:t>
            </a:r>
            <a:r>
              <a:rPr lang="en-US" dirty="0"/>
              <a:t>.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B9BA89-98C3-4FB6-A87F-56107E4B0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639" y="1644412"/>
            <a:ext cx="2499698" cy="355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0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95CFCE6-55D9-4BCC-848B-76C1522CF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244" y="1580050"/>
            <a:ext cx="5031727" cy="355994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D4AE6E72-497A-4C96-8AD5-EDF6BEBB9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Установился обычай, согласно которому каждая </a:t>
            </a:r>
            <a:r>
              <a:rPr lang="en-US" dirty="0"/>
              <a:t>                                                                         </a:t>
            </a:r>
            <a:r>
              <a:rPr lang="ru-RU" dirty="0"/>
              <a:t>новая династия составляла историю предшествующей</a:t>
            </a:r>
            <a:r>
              <a:rPr lang="en-US" dirty="0"/>
              <a:t>. </a:t>
            </a:r>
            <a:r>
              <a:rPr lang="ru-RU" dirty="0"/>
              <a:t>                                                                        Эту работу выполняли учёные-историки, которые                                                                         готовили материалы для того, чтобы при следующей                                                                   династии можно было написать историю предыдущей.</a:t>
            </a:r>
            <a:endParaRPr lang="en-US" dirty="0"/>
          </a:p>
          <a:p>
            <a:r>
              <a:rPr lang="ru-RU" dirty="0"/>
              <a:t>Вместе с описанием династий в летопись </a:t>
            </a:r>
            <a:r>
              <a:rPr lang="en-US" dirty="0"/>
              <a:t>                                                                                    </a:t>
            </a:r>
            <a:r>
              <a:rPr lang="ru-RU" dirty="0"/>
              <a:t>попадали факты и из истории народа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Китайцы интересовались историей своей страны и                                                                          тщательно ее изучали. Об этом говорит пословица:                                                                                «Не забывай прошлого: оно – учитель будущего»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8EFE15-2F6D-49E1-9B8F-172889E5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</a:p>
        </p:txBody>
      </p:sp>
    </p:spTree>
    <p:extLst>
      <p:ext uri="{BB962C8B-B14F-4D97-AF65-F5344CB8AC3E}">
        <p14:creationId xmlns:p14="http://schemas.microsoft.com/office/powerpoint/2010/main" val="305706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C5D32-9ECC-446E-8E0D-71BAEE9B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Книгопечатание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DA2675-B13E-4AC7-AA25-7CA805FA7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Изобретение бумаги</a:t>
            </a:r>
            <a:r>
              <a:rPr lang="en-US" dirty="0"/>
              <a:t>;</a:t>
            </a:r>
          </a:p>
          <a:p>
            <a:r>
              <a:rPr lang="ru-RU" dirty="0"/>
              <a:t>Изобретена ксилография</a:t>
            </a:r>
            <a:r>
              <a:rPr lang="en-US" dirty="0"/>
              <a:t>;</a:t>
            </a:r>
          </a:p>
          <a:p>
            <a:r>
              <a:rPr lang="ru-RU" dirty="0"/>
              <a:t>Первая печатная книга - китайская ксилографическая                                                                копия буддийской Алмазной сутры</a:t>
            </a:r>
            <a:r>
              <a:rPr lang="en-US" dirty="0"/>
              <a:t>;</a:t>
            </a:r>
          </a:p>
          <a:p>
            <a:r>
              <a:rPr lang="ru-RU" dirty="0" err="1"/>
              <a:t>Кайфынский</a:t>
            </a:r>
            <a:r>
              <a:rPr lang="ru-RU" dirty="0"/>
              <a:t> кузнец Би Шэн первый изобрел </a:t>
            </a:r>
            <a:r>
              <a:rPr lang="en-US" dirty="0"/>
              <a:t>                                                                                        </a:t>
            </a:r>
            <a:r>
              <a:rPr lang="ru-RU" dirty="0"/>
              <a:t>способ книгопечатания подвижным разборным </a:t>
            </a:r>
            <a:r>
              <a:rPr lang="en-US" dirty="0"/>
              <a:t>                                                                                        </a:t>
            </a:r>
            <a:r>
              <a:rPr lang="ru-RU" dirty="0"/>
              <a:t>шрифтом</a:t>
            </a:r>
            <a:r>
              <a:rPr lang="en-US" dirty="0"/>
              <a:t>, </a:t>
            </a:r>
            <a:r>
              <a:rPr lang="ru-RU" dirty="0"/>
              <a:t>но данный способ не прижился, </a:t>
            </a:r>
            <a:r>
              <a:rPr lang="en-US" dirty="0"/>
              <a:t>                                                                                                               </a:t>
            </a:r>
            <a:r>
              <a:rPr lang="ru-RU" dirty="0"/>
              <a:t>т.к. в Китае использовали иероглифы</a:t>
            </a:r>
            <a:r>
              <a:rPr lang="en-US" dirty="0"/>
              <a:t>;</a:t>
            </a:r>
          </a:p>
          <a:p>
            <a:r>
              <a:rPr lang="ru-RU" dirty="0"/>
              <a:t>В </a:t>
            </a:r>
            <a:r>
              <a:rPr lang="en-US" dirty="0"/>
              <a:t>VII </a:t>
            </a:r>
            <a:r>
              <a:rPr lang="ru-RU" dirty="0"/>
              <a:t>веке напечатана первая </a:t>
            </a:r>
            <a:r>
              <a:rPr lang="en-US" dirty="0"/>
              <a:t>                                                                                                                                            </a:t>
            </a:r>
            <a:r>
              <a:rPr lang="ru-RU" dirty="0"/>
              <a:t>в мире газета – «Столичный вестник»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Первые бумажные деньги (</a:t>
            </a:r>
            <a:r>
              <a:rPr lang="en-US" dirty="0"/>
              <a:t>VIII –IX </a:t>
            </a:r>
            <a:r>
              <a:rPr lang="ru-RU" dirty="0"/>
              <a:t>век).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974751-8E14-44D4-8DA3-9E6B072BE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879" y="1732449"/>
            <a:ext cx="3053016" cy="385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74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628DA-405D-4973-B1FF-05DEF1B3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Компас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24C1CD-58C2-4FD6-B0D8-8D1F737AE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 эпоху Сун был изобретен компас с                                                                                                                 искусственным магнитом – иглой, продетой через                                                                                                пробку и плавающей в сосуде с водой;</a:t>
            </a:r>
          </a:p>
          <a:p>
            <a:r>
              <a:rPr lang="ru-RU" dirty="0"/>
              <a:t>Некоторые компасы имели вид рыбки из                                                                                  намагниченной стали. Лёгкая рыбка плавала на                                                                            поверхности воды в чашке и показывала головой на юг</a:t>
            </a:r>
            <a:r>
              <a:rPr lang="en-US" dirty="0"/>
              <a:t>;</a:t>
            </a:r>
          </a:p>
          <a:p>
            <a:r>
              <a:rPr lang="ru-RU" dirty="0"/>
              <a:t>В XI веке был создан компас со стрелкой</a:t>
            </a:r>
            <a:r>
              <a:rPr lang="en-US" dirty="0"/>
              <a:t>;</a:t>
            </a:r>
          </a:p>
          <a:p>
            <a:r>
              <a:rPr lang="ru-RU" dirty="0"/>
              <a:t>В XII веке использование компаса на китайских                                                                                            судах стало обычным явлением</a:t>
            </a:r>
            <a:r>
              <a:rPr lang="en-US" dirty="0"/>
              <a:t>;</a:t>
            </a:r>
          </a:p>
          <a:p>
            <a:r>
              <a:rPr lang="ru-RU" dirty="0"/>
              <a:t>Европейцы узнали о компасе от арабов</a:t>
            </a:r>
            <a:r>
              <a:rPr lang="en-US" dirty="0"/>
              <a:t>;</a:t>
            </a:r>
          </a:p>
          <a:p>
            <a:r>
              <a:rPr lang="ru-RU" dirty="0"/>
              <a:t>Создание компаса - важная предпосылка                                                                             географических открытий XV–XVI веков.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CFD4E1-A7EB-42D0-A6B4-2D05FEB3A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307" y="1732449"/>
            <a:ext cx="4154984" cy="31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21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0C1989-6792-4A52-AE71-F4882535A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Фарфор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9F71D4-C794-443A-A69E-B6606180A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Русское слово происходит от персидского «</a:t>
            </a:r>
            <a:r>
              <a:rPr lang="ru-RU" dirty="0" err="1"/>
              <a:t>фагфур</a:t>
            </a:r>
            <a:r>
              <a:rPr lang="ru-RU" dirty="0"/>
              <a:t>»,                                                          что означает «китайский император»</a:t>
            </a:r>
            <a:r>
              <a:rPr lang="en-US" dirty="0"/>
              <a:t>;</a:t>
            </a:r>
          </a:p>
          <a:p>
            <a:r>
              <a:rPr lang="ru-RU" dirty="0"/>
              <a:t>Вершиной развития</a:t>
            </a:r>
            <a:r>
              <a:rPr lang="en-US" dirty="0"/>
              <a:t> </a:t>
            </a:r>
            <a:r>
              <a:rPr lang="ru-RU" dirty="0"/>
              <a:t>принято считать эпоху династии Сун</a:t>
            </a:r>
            <a:r>
              <a:rPr lang="en-US" dirty="0"/>
              <a:t>. </a:t>
            </a:r>
            <a:r>
              <a:rPr lang="ru-RU" dirty="0"/>
              <a:t>                                                                         В это время фарфоровые изделия вывозились во многие                                                               страны, особенно в Европу</a:t>
            </a:r>
            <a:r>
              <a:rPr lang="en-US" dirty="0"/>
              <a:t>;</a:t>
            </a:r>
          </a:p>
          <a:p>
            <a:r>
              <a:rPr lang="ru-RU" dirty="0"/>
              <a:t>Европейцы приписывали фарфору магические свойства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«Китайский секрет» был раскрыт Иоганном </a:t>
            </a:r>
            <a:r>
              <a:rPr lang="ru-RU" dirty="0" err="1"/>
              <a:t>Бёттгером</a:t>
            </a:r>
            <a:r>
              <a:rPr lang="ru-RU" dirty="0"/>
              <a:t>                                                                                            в Саксонии лишь в начале XVIII в., что положило начало                                                                   знаменитой Мейсенской мануфактуре.</a:t>
            </a:r>
            <a:endParaRPr lang="en-US" dirty="0"/>
          </a:p>
          <a:p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7819D2F-E512-4D8D-BA44-09288CDE1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069" y="1732449"/>
            <a:ext cx="3412110" cy="315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35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024DAE-8C17-4530-BB98-18678474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Порох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018D50-BE7D-4BE8-846B-AB93671D5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Был изобретен в IX веке, когда даосские монахи </a:t>
            </a:r>
            <a:r>
              <a:rPr lang="en-US" dirty="0"/>
              <a:t>                                                                                                </a:t>
            </a:r>
            <a:r>
              <a:rPr lang="ru-RU" dirty="0"/>
              <a:t>и алхимики искали эликсир бессмертия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Китайское слово «порох» буквально </a:t>
            </a:r>
            <a:r>
              <a:rPr lang="en-US" dirty="0"/>
              <a:t>                                                                                                       </a:t>
            </a:r>
            <a:r>
              <a:rPr lang="ru-RU" dirty="0"/>
              <a:t>означает «Огонь медицины»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Представляет собой смесь серы, селитры </a:t>
            </a:r>
            <a:r>
              <a:rPr lang="en-US" dirty="0"/>
              <a:t>                                                                                                                </a:t>
            </a:r>
            <a:r>
              <a:rPr lang="ru-RU" dirty="0"/>
              <a:t>и древесного угля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Сначала дымный порох использовали для фейерверка </a:t>
            </a:r>
            <a:r>
              <a:rPr lang="en-US" dirty="0"/>
              <a:t>                                                                                         </a:t>
            </a:r>
            <a:r>
              <a:rPr lang="ru-RU" dirty="0"/>
              <a:t>и развлечений и лишь позднее как вещество, </a:t>
            </a:r>
            <a:r>
              <a:rPr lang="en-US" dirty="0"/>
              <a:t>                                                                                       </a:t>
            </a:r>
            <a:r>
              <a:rPr lang="ru-RU" dirty="0"/>
              <a:t>пригодное для военных целей</a:t>
            </a:r>
            <a:r>
              <a:rPr lang="en-US" dirty="0"/>
              <a:t>;</a:t>
            </a:r>
          </a:p>
          <a:p>
            <a:r>
              <a:rPr lang="ru-RU" dirty="0"/>
              <a:t>В последующие века производились различные виды </a:t>
            </a:r>
            <a:r>
              <a:rPr lang="en-US" dirty="0"/>
              <a:t>                                                                               </a:t>
            </a:r>
            <a:r>
              <a:rPr lang="ru-RU" dirty="0"/>
              <a:t>порохового оружия, включая огнеметы, ракеты, </a:t>
            </a:r>
            <a:r>
              <a:rPr lang="en-US" dirty="0"/>
              <a:t>                                                                                                               </a:t>
            </a:r>
            <a:r>
              <a:rPr lang="ru-RU" dirty="0"/>
              <a:t>бомбы, примитивные гранаты и мины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До середины XIX века, был практически единственным </a:t>
            </a:r>
            <a:r>
              <a:rPr lang="en-US" dirty="0"/>
              <a:t>                                                                                            </a:t>
            </a:r>
            <a:r>
              <a:rPr lang="ru-RU" dirty="0"/>
              <a:t>доступным человечеству взрывчатым веществом</a:t>
            </a:r>
            <a:r>
              <a:rPr lang="en-US" dirty="0"/>
              <a:t>;</a:t>
            </a:r>
            <a:endParaRPr lang="ru-RU" dirty="0"/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D5D170-35C6-467C-8541-0D97F86A6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191" y="1747421"/>
            <a:ext cx="3744366" cy="271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92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6A3CEE-B173-4CEF-B65A-B9C18FD8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Огненное копьё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BF8357-689D-429F-8B0D-B5578C6F3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Прародитель всего огнестрельного оружия</a:t>
            </a:r>
            <a:r>
              <a:rPr lang="en-US" dirty="0"/>
              <a:t>;</a:t>
            </a:r>
          </a:p>
          <a:p>
            <a:r>
              <a:rPr lang="ru-RU" dirty="0"/>
              <a:t>Первые упоминания о подобных копьях появились                                                                                   в X веке. Большая часть разновидностей                                                                                   появилась к 1260 году</a:t>
            </a:r>
            <a:r>
              <a:rPr lang="en-US" dirty="0"/>
              <a:t>;</a:t>
            </a:r>
          </a:p>
          <a:p>
            <a:r>
              <a:rPr lang="ru-RU" dirty="0"/>
              <a:t>Использовалось для получения критического шокового                                                         преимущества в самом начале ближнего боя</a:t>
            </a:r>
            <a:r>
              <a:rPr lang="en-US" dirty="0"/>
              <a:t>;</a:t>
            </a:r>
          </a:p>
          <a:p>
            <a:r>
              <a:rPr lang="ru-RU" dirty="0"/>
              <a:t>Изготавливалось из бамбука, в трубку насыпалась                                                                       пороховая смесь</a:t>
            </a:r>
            <a:r>
              <a:rPr lang="en-US" dirty="0"/>
              <a:t>;</a:t>
            </a:r>
          </a:p>
          <a:p>
            <a:r>
              <a:rPr lang="ru-RU" dirty="0"/>
              <a:t>После поджога фитиля образовавшаяся в результате                                                                   взрыва пороха энергия поражала противника.</a:t>
            </a:r>
            <a:endParaRPr lang="en-US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362088-97A7-474A-AE85-57233A91B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556" y="1732449"/>
            <a:ext cx="4006788" cy="300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96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412</TotalTime>
  <Words>692</Words>
  <Application>Microsoft Office PowerPoint</Application>
  <PresentationFormat>Широкоэкранный</PresentationFormat>
  <Paragraphs>57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Calisto MT</vt:lpstr>
      <vt:lpstr>Wingdings 2</vt:lpstr>
      <vt:lpstr>Сланец</vt:lpstr>
      <vt:lpstr>Наука и техника средневекового Китая</vt:lpstr>
      <vt:lpstr>Астрономия</vt:lpstr>
      <vt:lpstr>Математика</vt:lpstr>
      <vt:lpstr>История</vt:lpstr>
      <vt:lpstr>Книгопечатание</vt:lpstr>
      <vt:lpstr>Компас</vt:lpstr>
      <vt:lpstr>Фарфор</vt:lpstr>
      <vt:lpstr>Порох</vt:lpstr>
      <vt:lpstr>Огненное копьё</vt:lpstr>
      <vt:lpstr>Устройство копья</vt:lpstr>
      <vt:lpstr>«Хоцян»</vt:lpstr>
      <vt:lpstr>«Хоцян»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Наука и техника средневекового Китая</dc:title>
  <dc:creator>Артём Герасимов</dc:creator>
  <cp:lastModifiedBy>Артём Герасимов</cp:lastModifiedBy>
  <cp:revision>15</cp:revision>
  <dcterms:created xsi:type="dcterms:W3CDTF">2021-10-26T23:13:30Z</dcterms:created>
  <dcterms:modified xsi:type="dcterms:W3CDTF">2021-10-28T22:39:24Z</dcterms:modified>
</cp:coreProperties>
</file>