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60" r:id="rId3"/>
  </p:sldIdLst>
  <p:sldSz cx="10691813" cy="7559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D506"/>
    <a:srgbClr val="0B2A58"/>
    <a:srgbClr val="024F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033" autoAdjust="0"/>
  </p:normalViewPr>
  <p:slideViewPr>
    <p:cSldViewPr snapToGrid="0">
      <p:cViewPr varScale="1">
        <p:scale>
          <a:sx n="100" d="100"/>
          <a:sy n="100" d="100"/>
        </p:scale>
        <p:origin x="142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1886" y="1237197"/>
            <a:ext cx="9088041" cy="2631887"/>
          </a:xfrm>
        </p:spPr>
        <p:txBody>
          <a:bodyPr anchor="b"/>
          <a:lstStyle>
            <a:lvl1pPr algn="ctr">
              <a:defRPr sz="6614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6477" y="3970580"/>
            <a:ext cx="8018860" cy="1825171"/>
          </a:xfrm>
        </p:spPr>
        <p:txBody>
          <a:bodyPr/>
          <a:lstStyle>
            <a:lvl1pPr marL="0" indent="0" algn="ctr">
              <a:buNone/>
              <a:defRPr sz="2646"/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E9CD-3D34-47C6-98EC-7A5BB634A5D7}" type="datetimeFigureOut">
              <a:rPr lang="pt-BR" smtClean="0"/>
              <a:t>14/04/2025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9745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E9CD-3D34-47C6-98EC-7A5BB634A5D7}" type="datetimeFigureOut">
              <a:rPr lang="pt-BR" smtClean="0"/>
              <a:t>14/04/2025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037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51329" y="402483"/>
            <a:ext cx="2305422" cy="640647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5063" y="402483"/>
            <a:ext cx="6782619" cy="640647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E9CD-3D34-47C6-98EC-7A5BB634A5D7}" type="datetimeFigureOut">
              <a:rPr lang="pt-BR" smtClean="0"/>
              <a:t>14/04/2025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226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E9CD-3D34-47C6-98EC-7A5BB634A5D7}" type="datetimeFigureOut">
              <a:rPr lang="pt-BR" smtClean="0"/>
              <a:t>14/04/2025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7850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494" y="1884671"/>
            <a:ext cx="9221689" cy="3144614"/>
          </a:xfrm>
        </p:spPr>
        <p:txBody>
          <a:bodyPr anchor="b"/>
          <a:lstStyle>
            <a:lvl1pPr>
              <a:defRPr sz="6614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494" y="5059035"/>
            <a:ext cx="9221689" cy="1653678"/>
          </a:xfrm>
        </p:spPr>
        <p:txBody>
          <a:bodyPr/>
          <a:lstStyle>
            <a:lvl1pPr marL="0" indent="0">
              <a:buNone/>
              <a:defRPr sz="2646">
                <a:solidFill>
                  <a:schemeClr val="tx1"/>
                </a:solidFill>
              </a:defRPr>
            </a:lvl1pPr>
            <a:lvl2pPr marL="503972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E9CD-3D34-47C6-98EC-7A5BB634A5D7}" type="datetimeFigureOut">
              <a:rPr lang="pt-BR" smtClean="0"/>
              <a:t>14/04/2025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6234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5062" y="2012414"/>
            <a:ext cx="4544021" cy="479654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12730" y="2012414"/>
            <a:ext cx="4544021" cy="479654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E9CD-3D34-47C6-98EC-7A5BB634A5D7}" type="datetimeFigureOut">
              <a:rPr lang="pt-BR" smtClean="0"/>
              <a:t>14/04/2025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6646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402484"/>
            <a:ext cx="9221689" cy="1461188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1853171"/>
            <a:ext cx="4523137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6456" y="2761381"/>
            <a:ext cx="4523137" cy="406157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12731" y="1853171"/>
            <a:ext cx="4545413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12731" y="2761381"/>
            <a:ext cx="4545413" cy="406157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E9CD-3D34-47C6-98EC-7A5BB634A5D7}" type="datetimeFigureOut">
              <a:rPr lang="pt-BR" smtClean="0"/>
              <a:t>14/04/2025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7217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E9CD-3D34-47C6-98EC-7A5BB634A5D7}" type="datetimeFigureOut">
              <a:rPr lang="pt-BR" smtClean="0"/>
              <a:t>14/04/2025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0943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E9CD-3D34-47C6-98EC-7A5BB634A5D7}" type="datetimeFigureOut">
              <a:rPr lang="pt-BR" smtClean="0"/>
              <a:t>14/04/2025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344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503978"/>
            <a:ext cx="3448388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5413" y="1088455"/>
            <a:ext cx="5412730" cy="5372269"/>
          </a:xfrm>
        </p:spPr>
        <p:txBody>
          <a:bodyPr/>
          <a:lstStyle>
            <a:lvl1pPr>
              <a:defRPr sz="3527"/>
            </a:lvl1pPr>
            <a:lvl2pPr>
              <a:defRPr sz="3086"/>
            </a:lvl2pPr>
            <a:lvl3pPr>
              <a:defRPr sz="2646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455" y="2267902"/>
            <a:ext cx="3448388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E9CD-3D34-47C6-98EC-7A5BB634A5D7}" type="datetimeFigureOut">
              <a:rPr lang="pt-BR" smtClean="0"/>
              <a:t>14/04/2025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3057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503978"/>
            <a:ext cx="3448388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5413" y="1088455"/>
            <a:ext cx="5412730" cy="5372269"/>
          </a:xfrm>
        </p:spPr>
        <p:txBody>
          <a:bodyPr anchor="t"/>
          <a:lstStyle>
            <a:lvl1pPr marL="0" indent="0">
              <a:buNone/>
              <a:defRPr sz="3527"/>
            </a:lvl1pPr>
            <a:lvl2pPr marL="503972" indent="0">
              <a:buNone/>
              <a:defRPr sz="3086"/>
            </a:lvl2pPr>
            <a:lvl3pPr marL="1007943" indent="0">
              <a:buNone/>
              <a:defRPr sz="2646"/>
            </a:lvl3pPr>
            <a:lvl4pPr marL="1511915" indent="0">
              <a:buNone/>
              <a:defRPr sz="2205"/>
            </a:lvl4pPr>
            <a:lvl5pPr marL="2015886" indent="0">
              <a:buNone/>
              <a:defRPr sz="2205"/>
            </a:lvl5pPr>
            <a:lvl6pPr marL="2519858" indent="0">
              <a:buNone/>
              <a:defRPr sz="2205"/>
            </a:lvl6pPr>
            <a:lvl7pPr marL="3023829" indent="0">
              <a:buNone/>
              <a:defRPr sz="2205"/>
            </a:lvl7pPr>
            <a:lvl8pPr marL="3527801" indent="0">
              <a:buNone/>
              <a:defRPr sz="2205"/>
            </a:lvl8pPr>
            <a:lvl9pPr marL="4031772" indent="0">
              <a:buNone/>
              <a:defRPr sz="2205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455" y="2267902"/>
            <a:ext cx="3448388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E9CD-3D34-47C6-98EC-7A5BB634A5D7}" type="datetimeFigureOut">
              <a:rPr lang="pt-BR" smtClean="0"/>
              <a:t>14/04/2025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6111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5062" y="402484"/>
            <a:ext cx="9221689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5062" y="2012414"/>
            <a:ext cx="9221689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062" y="7006700"/>
            <a:ext cx="240565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B7E9CD-3D34-47C6-98EC-7A5BB634A5D7}" type="datetimeFigureOut">
              <a:rPr lang="pt-BR" smtClean="0"/>
              <a:t>14/04/2025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663" y="7006700"/>
            <a:ext cx="3608487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51093" y="7006700"/>
            <a:ext cx="240565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1145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07943" rtl="0" eaLnBrk="1" latinLnBrk="0" hangingPunct="1">
        <a:lnSpc>
          <a:spcPct val="90000"/>
        </a:lnSpc>
        <a:spcBef>
          <a:spcPct val="0"/>
        </a:spcBef>
        <a:buNone/>
        <a:defRPr sz="48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86" indent="-251986" algn="l" defTabSz="1007943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95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59929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3900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872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D81ACB47-1C82-86CB-D74F-3807F509C5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76"/>
          <a:stretch/>
        </p:blipFill>
        <p:spPr>
          <a:xfrm>
            <a:off x="13072" y="-76200"/>
            <a:ext cx="10691813" cy="7559675"/>
          </a:xfrm>
          <a:prstGeom prst="rect">
            <a:avLst/>
          </a:prstGeom>
        </p:spPr>
      </p:pic>
      <p:grpSp>
        <p:nvGrpSpPr>
          <p:cNvPr id="2" name="组合 25">
            <a:extLst>
              <a:ext uri="{FF2B5EF4-FFF2-40B4-BE49-F238E27FC236}">
                <a16:creationId xmlns:a16="http://schemas.microsoft.com/office/drawing/2014/main" id="{1B1A90F6-AEEE-BDD4-207A-1B40BFF36C3E}"/>
              </a:ext>
            </a:extLst>
          </p:cNvPr>
          <p:cNvGrpSpPr/>
          <p:nvPr/>
        </p:nvGrpSpPr>
        <p:grpSpPr>
          <a:xfrm>
            <a:off x="2376293" y="6339916"/>
            <a:ext cx="254673" cy="254673"/>
            <a:chOff x="732769" y="5535598"/>
            <a:chExt cx="290407" cy="290407"/>
          </a:xfrm>
        </p:grpSpPr>
        <p:sp>
          <p:nvSpPr>
            <p:cNvPr id="3" name="Oval 10">
              <a:extLst>
                <a:ext uri="{FF2B5EF4-FFF2-40B4-BE49-F238E27FC236}">
                  <a16:creationId xmlns:a16="http://schemas.microsoft.com/office/drawing/2014/main" id="{8AA1B0A3-C0CA-00F4-FECA-51876657DEA6}"/>
                </a:ext>
              </a:extLst>
            </p:cNvPr>
            <p:cNvSpPr/>
            <p:nvPr/>
          </p:nvSpPr>
          <p:spPr bwMode="auto">
            <a:xfrm>
              <a:off x="732769" y="5535598"/>
              <a:ext cx="290407" cy="290407"/>
            </a:xfrm>
            <a:prstGeom prst="ellipse">
              <a:avLst/>
            </a:prstGeom>
            <a:solidFill>
              <a:srgbClr val="024581"/>
            </a:solidFill>
            <a:ln>
              <a:noFill/>
            </a:ln>
            <a:effectLst>
              <a:outerShdw blurRad="381000" dist="1270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789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endParaRPr>
            </a:p>
          </p:txBody>
        </p:sp>
        <p:grpSp>
          <p:nvGrpSpPr>
            <p:cNvPr id="4" name="组合 27">
              <a:extLst>
                <a:ext uri="{FF2B5EF4-FFF2-40B4-BE49-F238E27FC236}">
                  <a16:creationId xmlns:a16="http://schemas.microsoft.com/office/drawing/2014/main" id="{65B2F240-8CFE-3580-DF02-0174B641705C}"/>
                </a:ext>
              </a:extLst>
            </p:cNvPr>
            <p:cNvGrpSpPr/>
            <p:nvPr/>
          </p:nvGrpSpPr>
          <p:grpSpPr>
            <a:xfrm>
              <a:off x="811795" y="5598991"/>
              <a:ext cx="132841" cy="151011"/>
              <a:chOff x="860980" y="3583766"/>
              <a:chExt cx="100336" cy="114060"/>
            </a:xfrm>
            <a:solidFill>
              <a:schemeClr val="accent1"/>
            </a:solidFill>
          </p:grpSpPr>
          <p:sp>
            <p:nvSpPr>
              <p:cNvPr id="34" name="Freeform 12">
                <a:extLst>
                  <a:ext uri="{FF2B5EF4-FFF2-40B4-BE49-F238E27FC236}">
                    <a16:creationId xmlns:a16="http://schemas.microsoft.com/office/drawing/2014/main" id="{8815493A-2331-B329-15B5-88C1BF5BCBD1}"/>
                  </a:ext>
                </a:extLst>
              </p:cNvPr>
              <p:cNvSpPr/>
              <p:nvPr/>
            </p:nvSpPr>
            <p:spPr bwMode="auto">
              <a:xfrm>
                <a:off x="884050" y="3583766"/>
                <a:ext cx="53830" cy="53740"/>
              </a:xfrm>
              <a:custGeom>
                <a:avLst/>
                <a:gdLst>
                  <a:gd name="T0" fmla="*/ 31 w 62"/>
                  <a:gd name="T1" fmla="*/ 62 h 62"/>
                  <a:gd name="T2" fmla="*/ 0 w 62"/>
                  <a:gd name="T3" fmla="*/ 31 h 62"/>
                  <a:gd name="T4" fmla="*/ 31 w 62"/>
                  <a:gd name="T5" fmla="*/ 0 h 62"/>
                  <a:gd name="T6" fmla="*/ 62 w 62"/>
                  <a:gd name="T7" fmla="*/ 31 h 62"/>
                  <a:gd name="T8" fmla="*/ 31 w 62"/>
                  <a:gd name="T9" fmla="*/ 62 h 62"/>
                  <a:gd name="T10" fmla="*/ 31 w 62"/>
                  <a:gd name="T11" fmla="*/ 11 h 62"/>
                  <a:gd name="T12" fmla="*/ 11 w 62"/>
                  <a:gd name="T13" fmla="*/ 31 h 62"/>
                  <a:gd name="T14" fmla="*/ 31 w 62"/>
                  <a:gd name="T15" fmla="*/ 51 h 62"/>
                  <a:gd name="T16" fmla="*/ 51 w 62"/>
                  <a:gd name="T17" fmla="*/ 31 h 62"/>
                  <a:gd name="T18" fmla="*/ 31 w 62"/>
                  <a:gd name="T19" fmla="*/ 11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2" h="62">
                    <a:moveTo>
                      <a:pt x="31" y="62"/>
                    </a:moveTo>
                    <a:cubicBezTo>
                      <a:pt x="14" y="62"/>
                      <a:pt x="0" y="48"/>
                      <a:pt x="0" y="31"/>
                    </a:cubicBezTo>
                    <a:cubicBezTo>
                      <a:pt x="0" y="14"/>
                      <a:pt x="14" y="0"/>
                      <a:pt x="31" y="0"/>
                    </a:cubicBezTo>
                    <a:cubicBezTo>
                      <a:pt x="48" y="0"/>
                      <a:pt x="62" y="14"/>
                      <a:pt x="62" y="31"/>
                    </a:cubicBezTo>
                    <a:cubicBezTo>
                      <a:pt x="62" y="48"/>
                      <a:pt x="48" y="62"/>
                      <a:pt x="31" y="62"/>
                    </a:cubicBezTo>
                    <a:close/>
                    <a:moveTo>
                      <a:pt x="31" y="11"/>
                    </a:moveTo>
                    <a:cubicBezTo>
                      <a:pt x="20" y="11"/>
                      <a:pt x="11" y="20"/>
                      <a:pt x="11" y="31"/>
                    </a:cubicBezTo>
                    <a:cubicBezTo>
                      <a:pt x="11" y="42"/>
                      <a:pt x="20" y="51"/>
                      <a:pt x="31" y="51"/>
                    </a:cubicBezTo>
                    <a:cubicBezTo>
                      <a:pt x="42" y="51"/>
                      <a:pt x="51" y="42"/>
                      <a:pt x="51" y="31"/>
                    </a:cubicBezTo>
                    <a:cubicBezTo>
                      <a:pt x="51" y="20"/>
                      <a:pt x="42" y="11"/>
                      <a:pt x="31" y="11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0189" tIns="40094" rIns="80189" bIns="40094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579">
                  <a:solidFill>
                    <a:schemeClr val="bg1">
                      <a:lumMod val="6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5" name="Freeform 13">
                <a:extLst>
                  <a:ext uri="{FF2B5EF4-FFF2-40B4-BE49-F238E27FC236}">
                    <a16:creationId xmlns:a16="http://schemas.microsoft.com/office/drawing/2014/main" id="{61B33396-8B19-9391-4715-46366715D8C7}"/>
                  </a:ext>
                </a:extLst>
              </p:cNvPr>
              <p:cNvSpPr/>
              <p:nvPr/>
            </p:nvSpPr>
            <p:spPr bwMode="auto">
              <a:xfrm>
                <a:off x="860980" y="3643355"/>
                <a:ext cx="100336" cy="54471"/>
              </a:xfrm>
              <a:custGeom>
                <a:avLst/>
                <a:gdLst>
                  <a:gd name="T0" fmla="*/ 111 w 116"/>
                  <a:gd name="T1" fmla="*/ 63 h 63"/>
                  <a:gd name="T2" fmla="*/ 105 w 116"/>
                  <a:gd name="T3" fmla="*/ 58 h 63"/>
                  <a:gd name="T4" fmla="*/ 58 w 116"/>
                  <a:gd name="T5" fmla="*/ 11 h 63"/>
                  <a:gd name="T6" fmla="*/ 11 w 116"/>
                  <a:gd name="T7" fmla="*/ 58 h 63"/>
                  <a:gd name="T8" fmla="*/ 6 w 116"/>
                  <a:gd name="T9" fmla="*/ 63 h 63"/>
                  <a:gd name="T10" fmla="*/ 0 w 116"/>
                  <a:gd name="T11" fmla="*/ 58 h 63"/>
                  <a:gd name="T12" fmla="*/ 58 w 116"/>
                  <a:gd name="T13" fmla="*/ 0 h 63"/>
                  <a:gd name="T14" fmla="*/ 116 w 116"/>
                  <a:gd name="T15" fmla="*/ 58 h 63"/>
                  <a:gd name="T16" fmla="*/ 111 w 116"/>
                  <a:gd name="T17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6" h="63">
                    <a:moveTo>
                      <a:pt x="111" y="63"/>
                    </a:moveTo>
                    <a:cubicBezTo>
                      <a:pt x="108" y="63"/>
                      <a:pt x="105" y="61"/>
                      <a:pt x="105" y="58"/>
                    </a:cubicBezTo>
                    <a:cubicBezTo>
                      <a:pt x="105" y="32"/>
                      <a:pt x="84" y="11"/>
                      <a:pt x="58" y="11"/>
                    </a:cubicBezTo>
                    <a:cubicBezTo>
                      <a:pt x="32" y="11"/>
                      <a:pt x="11" y="32"/>
                      <a:pt x="11" y="58"/>
                    </a:cubicBezTo>
                    <a:cubicBezTo>
                      <a:pt x="11" y="61"/>
                      <a:pt x="9" y="63"/>
                      <a:pt x="6" y="63"/>
                    </a:cubicBezTo>
                    <a:cubicBezTo>
                      <a:pt x="3" y="63"/>
                      <a:pt x="0" y="61"/>
                      <a:pt x="0" y="58"/>
                    </a:cubicBezTo>
                    <a:cubicBezTo>
                      <a:pt x="0" y="26"/>
                      <a:pt x="26" y="0"/>
                      <a:pt x="58" y="0"/>
                    </a:cubicBezTo>
                    <a:cubicBezTo>
                      <a:pt x="90" y="0"/>
                      <a:pt x="116" y="26"/>
                      <a:pt x="116" y="58"/>
                    </a:cubicBezTo>
                    <a:cubicBezTo>
                      <a:pt x="116" y="61"/>
                      <a:pt x="114" y="63"/>
                      <a:pt x="111" y="63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0189" tIns="40094" rIns="80189" bIns="40094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579">
                  <a:solidFill>
                    <a:schemeClr val="bg1">
                      <a:lumMod val="6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</p:grpSp>
      <p:sp>
        <p:nvSpPr>
          <p:cNvPr id="36" name="矩形 30">
            <a:extLst>
              <a:ext uri="{FF2B5EF4-FFF2-40B4-BE49-F238E27FC236}">
                <a16:creationId xmlns:a16="http://schemas.microsoft.com/office/drawing/2014/main" id="{9798F945-E63C-1AE0-9EAE-97F364ACCD61}"/>
              </a:ext>
            </a:extLst>
          </p:cNvPr>
          <p:cNvSpPr/>
          <p:nvPr/>
        </p:nvSpPr>
        <p:spPr>
          <a:xfrm>
            <a:off x="2466682" y="6595339"/>
            <a:ext cx="218784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pt-BR" sz="1200" dirty="0"/>
              <a:t>{{NOME}}</a:t>
            </a:r>
            <a:endParaRPr lang="pt-BR" altLang="zh-CN" sz="1200" b="1" dirty="0">
              <a:solidFill>
                <a:srgbClr val="2D273D"/>
              </a:solidFill>
              <a:cs typeface="+mn-ea"/>
              <a:sym typeface="+mn-lt"/>
            </a:endParaRPr>
          </a:p>
        </p:txBody>
      </p:sp>
      <p:sp>
        <p:nvSpPr>
          <p:cNvPr id="37" name="副标题 4">
            <a:extLst>
              <a:ext uri="{FF2B5EF4-FFF2-40B4-BE49-F238E27FC236}">
                <a16:creationId xmlns:a16="http://schemas.microsoft.com/office/drawing/2014/main" id="{7C9CB3FB-8824-EE93-1896-B3100453FEE8}"/>
              </a:ext>
            </a:extLst>
          </p:cNvPr>
          <p:cNvSpPr txBox="1"/>
          <p:nvPr/>
        </p:nvSpPr>
        <p:spPr>
          <a:xfrm>
            <a:off x="4654527" y="5868262"/>
            <a:ext cx="2494802" cy="378496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579" b="1" i="1" dirty="0">
                <a:solidFill>
                  <a:schemeClr val="accent1">
                    <a:lumMod val="60000"/>
                    <a:lumOff val="40000"/>
                    <a:alpha val="70000"/>
                  </a:schemeClr>
                </a:solidFill>
                <a:cs typeface="+mn-ea"/>
                <a:sym typeface="+mn-lt"/>
              </a:rPr>
              <a:t>Assinaturas</a:t>
            </a:r>
          </a:p>
        </p:txBody>
      </p:sp>
      <p:sp>
        <p:nvSpPr>
          <p:cNvPr id="38" name="Rounded Rectangle 7">
            <a:extLst>
              <a:ext uri="{FF2B5EF4-FFF2-40B4-BE49-F238E27FC236}">
                <a16:creationId xmlns:a16="http://schemas.microsoft.com/office/drawing/2014/main" id="{EB90BED7-EE82-B663-7EAF-16520B4EABE3}"/>
              </a:ext>
            </a:extLst>
          </p:cNvPr>
          <p:cNvSpPr/>
          <p:nvPr/>
        </p:nvSpPr>
        <p:spPr>
          <a:xfrm>
            <a:off x="328564" y="569990"/>
            <a:ext cx="1510370" cy="820978"/>
          </a:xfrm>
          <a:prstGeom prst="roundRect">
            <a:avLst>
              <a:gd name="adj" fmla="val 14969"/>
            </a:avLst>
          </a:prstGeom>
          <a:solidFill>
            <a:schemeClr val="bg1">
              <a:alpha val="0"/>
            </a:schemeClr>
          </a:solidFill>
          <a:ln w="158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79" b="1" dirty="0"/>
              <a:t>Seu Logo Aqui</a:t>
            </a:r>
            <a:endParaRPr lang="ko-KR" altLang="en-US" sz="1579" b="1" dirty="0"/>
          </a:p>
        </p:txBody>
      </p:sp>
      <p:sp>
        <p:nvSpPr>
          <p:cNvPr id="39" name="TextBox 8">
            <a:extLst>
              <a:ext uri="{FF2B5EF4-FFF2-40B4-BE49-F238E27FC236}">
                <a16:creationId xmlns:a16="http://schemas.microsoft.com/office/drawing/2014/main" id="{46AF6AAE-3D87-391F-13AA-610742706C82}"/>
              </a:ext>
            </a:extLst>
          </p:cNvPr>
          <p:cNvSpPr txBox="1"/>
          <p:nvPr/>
        </p:nvSpPr>
        <p:spPr>
          <a:xfrm>
            <a:off x="4960620" y="3911210"/>
            <a:ext cx="5190202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{{NOME</a:t>
            </a:r>
            <a:r>
              <a:rPr lang="pt-BR" sz="1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}},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portador do CPF {{CPF}}</a:t>
            </a:r>
            <a:r>
              <a:rPr lang="pt-BR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participou do treinamento de </a:t>
            </a:r>
            <a:r>
              <a:rPr lang="pt-B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TREINAMENTO 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referente à </a:t>
            </a:r>
            <a:r>
              <a:rPr lang="pt-B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NR 18.14 – Condições e Meio Ambiente de Trabalho na Indústria da Construção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no dia </a:t>
            </a:r>
            <a:r>
              <a:rPr lang="pt-BR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{{DATA}}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conforme exigências da Norma Regulamentadora - </a:t>
            </a:r>
            <a:r>
              <a:rPr lang="pt-B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NR 18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com carga horária de </a:t>
            </a:r>
            <a:r>
              <a:rPr lang="pt-B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06 horas</a:t>
            </a:r>
            <a:r>
              <a:rPr lang="pt-BR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.</a:t>
            </a:r>
          </a:p>
        </p:txBody>
      </p: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C3727D98-1356-2F31-D4C5-EFF4F4D564A9}"/>
              </a:ext>
            </a:extLst>
          </p:cNvPr>
          <p:cNvCxnSpPr/>
          <p:nvPr/>
        </p:nvCxnSpPr>
        <p:spPr>
          <a:xfrm>
            <a:off x="2739777" y="6510397"/>
            <a:ext cx="1641656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组合 25">
            <a:extLst>
              <a:ext uri="{FF2B5EF4-FFF2-40B4-BE49-F238E27FC236}">
                <a16:creationId xmlns:a16="http://schemas.microsoft.com/office/drawing/2014/main" id="{C735A821-B703-5013-56AA-49843E1DDFEC}"/>
              </a:ext>
            </a:extLst>
          </p:cNvPr>
          <p:cNvGrpSpPr/>
          <p:nvPr/>
        </p:nvGrpSpPr>
        <p:grpSpPr>
          <a:xfrm>
            <a:off x="6285916" y="6181332"/>
            <a:ext cx="254673" cy="254673"/>
            <a:chOff x="732769" y="5535598"/>
            <a:chExt cx="290407" cy="290407"/>
          </a:xfrm>
        </p:grpSpPr>
        <p:sp>
          <p:nvSpPr>
            <p:cNvPr id="42" name="Oval 10">
              <a:extLst>
                <a:ext uri="{FF2B5EF4-FFF2-40B4-BE49-F238E27FC236}">
                  <a16:creationId xmlns:a16="http://schemas.microsoft.com/office/drawing/2014/main" id="{54080AF8-D689-8449-2653-5500E35BCD4C}"/>
                </a:ext>
              </a:extLst>
            </p:cNvPr>
            <p:cNvSpPr/>
            <p:nvPr/>
          </p:nvSpPr>
          <p:spPr bwMode="auto">
            <a:xfrm>
              <a:off x="732769" y="5535598"/>
              <a:ext cx="290407" cy="290407"/>
            </a:xfrm>
            <a:prstGeom prst="ellipse">
              <a:avLst/>
            </a:prstGeom>
            <a:solidFill>
              <a:srgbClr val="024581"/>
            </a:solidFill>
            <a:ln>
              <a:noFill/>
            </a:ln>
            <a:effectLst>
              <a:outerShdw blurRad="381000" dist="1270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789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endParaRPr>
            </a:p>
          </p:txBody>
        </p:sp>
        <p:grpSp>
          <p:nvGrpSpPr>
            <p:cNvPr id="43" name="组合 27">
              <a:extLst>
                <a:ext uri="{FF2B5EF4-FFF2-40B4-BE49-F238E27FC236}">
                  <a16:creationId xmlns:a16="http://schemas.microsoft.com/office/drawing/2014/main" id="{DFB00A2E-C74D-CDC8-7747-96B751E4DAED}"/>
                </a:ext>
              </a:extLst>
            </p:cNvPr>
            <p:cNvGrpSpPr/>
            <p:nvPr/>
          </p:nvGrpSpPr>
          <p:grpSpPr>
            <a:xfrm>
              <a:off x="811795" y="5598991"/>
              <a:ext cx="132841" cy="151011"/>
              <a:chOff x="860980" y="3583766"/>
              <a:chExt cx="100336" cy="114060"/>
            </a:xfrm>
            <a:solidFill>
              <a:schemeClr val="accent1"/>
            </a:solidFill>
          </p:grpSpPr>
          <p:sp>
            <p:nvSpPr>
              <p:cNvPr id="44" name="Freeform 12">
                <a:extLst>
                  <a:ext uri="{FF2B5EF4-FFF2-40B4-BE49-F238E27FC236}">
                    <a16:creationId xmlns:a16="http://schemas.microsoft.com/office/drawing/2014/main" id="{BDB6B5E7-FF7D-18EC-1D92-D7A686189215}"/>
                  </a:ext>
                </a:extLst>
              </p:cNvPr>
              <p:cNvSpPr/>
              <p:nvPr/>
            </p:nvSpPr>
            <p:spPr bwMode="auto">
              <a:xfrm>
                <a:off x="884050" y="3583766"/>
                <a:ext cx="53830" cy="53740"/>
              </a:xfrm>
              <a:custGeom>
                <a:avLst/>
                <a:gdLst>
                  <a:gd name="T0" fmla="*/ 31 w 62"/>
                  <a:gd name="T1" fmla="*/ 62 h 62"/>
                  <a:gd name="T2" fmla="*/ 0 w 62"/>
                  <a:gd name="T3" fmla="*/ 31 h 62"/>
                  <a:gd name="T4" fmla="*/ 31 w 62"/>
                  <a:gd name="T5" fmla="*/ 0 h 62"/>
                  <a:gd name="T6" fmla="*/ 62 w 62"/>
                  <a:gd name="T7" fmla="*/ 31 h 62"/>
                  <a:gd name="T8" fmla="*/ 31 w 62"/>
                  <a:gd name="T9" fmla="*/ 62 h 62"/>
                  <a:gd name="T10" fmla="*/ 31 w 62"/>
                  <a:gd name="T11" fmla="*/ 11 h 62"/>
                  <a:gd name="T12" fmla="*/ 11 w 62"/>
                  <a:gd name="T13" fmla="*/ 31 h 62"/>
                  <a:gd name="T14" fmla="*/ 31 w 62"/>
                  <a:gd name="T15" fmla="*/ 51 h 62"/>
                  <a:gd name="T16" fmla="*/ 51 w 62"/>
                  <a:gd name="T17" fmla="*/ 31 h 62"/>
                  <a:gd name="T18" fmla="*/ 31 w 62"/>
                  <a:gd name="T19" fmla="*/ 11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2" h="62">
                    <a:moveTo>
                      <a:pt x="31" y="62"/>
                    </a:moveTo>
                    <a:cubicBezTo>
                      <a:pt x="14" y="62"/>
                      <a:pt x="0" y="48"/>
                      <a:pt x="0" y="31"/>
                    </a:cubicBezTo>
                    <a:cubicBezTo>
                      <a:pt x="0" y="14"/>
                      <a:pt x="14" y="0"/>
                      <a:pt x="31" y="0"/>
                    </a:cubicBezTo>
                    <a:cubicBezTo>
                      <a:pt x="48" y="0"/>
                      <a:pt x="62" y="14"/>
                      <a:pt x="62" y="31"/>
                    </a:cubicBezTo>
                    <a:cubicBezTo>
                      <a:pt x="62" y="48"/>
                      <a:pt x="48" y="62"/>
                      <a:pt x="31" y="62"/>
                    </a:cubicBezTo>
                    <a:close/>
                    <a:moveTo>
                      <a:pt x="31" y="11"/>
                    </a:moveTo>
                    <a:cubicBezTo>
                      <a:pt x="20" y="11"/>
                      <a:pt x="11" y="20"/>
                      <a:pt x="11" y="31"/>
                    </a:cubicBezTo>
                    <a:cubicBezTo>
                      <a:pt x="11" y="42"/>
                      <a:pt x="20" y="51"/>
                      <a:pt x="31" y="51"/>
                    </a:cubicBezTo>
                    <a:cubicBezTo>
                      <a:pt x="42" y="51"/>
                      <a:pt x="51" y="42"/>
                      <a:pt x="51" y="31"/>
                    </a:cubicBezTo>
                    <a:cubicBezTo>
                      <a:pt x="51" y="20"/>
                      <a:pt x="42" y="11"/>
                      <a:pt x="31" y="11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0189" tIns="40094" rIns="80189" bIns="40094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579">
                  <a:solidFill>
                    <a:schemeClr val="bg1">
                      <a:lumMod val="6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5" name="Freeform 13">
                <a:extLst>
                  <a:ext uri="{FF2B5EF4-FFF2-40B4-BE49-F238E27FC236}">
                    <a16:creationId xmlns:a16="http://schemas.microsoft.com/office/drawing/2014/main" id="{49193F90-2155-E04C-7AD1-7ADDB9251053}"/>
                  </a:ext>
                </a:extLst>
              </p:cNvPr>
              <p:cNvSpPr/>
              <p:nvPr/>
            </p:nvSpPr>
            <p:spPr bwMode="auto">
              <a:xfrm>
                <a:off x="860980" y="3643355"/>
                <a:ext cx="100336" cy="54471"/>
              </a:xfrm>
              <a:custGeom>
                <a:avLst/>
                <a:gdLst>
                  <a:gd name="T0" fmla="*/ 111 w 116"/>
                  <a:gd name="T1" fmla="*/ 63 h 63"/>
                  <a:gd name="T2" fmla="*/ 105 w 116"/>
                  <a:gd name="T3" fmla="*/ 58 h 63"/>
                  <a:gd name="T4" fmla="*/ 58 w 116"/>
                  <a:gd name="T5" fmla="*/ 11 h 63"/>
                  <a:gd name="T6" fmla="*/ 11 w 116"/>
                  <a:gd name="T7" fmla="*/ 58 h 63"/>
                  <a:gd name="T8" fmla="*/ 6 w 116"/>
                  <a:gd name="T9" fmla="*/ 63 h 63"/>
                  <a:gd name="T10" fmla="*/ 0 w 116"/>
                  <a:gd name="T11" fmla="*/ 58 h 63"/>
                  <a:gd name="T12" fmla="*/ 58 w 116"/>
                  <a:gd name="T13" fmla="*/ 0 h 63"/>
                  <a:gd name="T14" fmla="*/ 116 w 116"/>
                  <a:gd name="T15" fmla="*/ 58 h 63"/>
                  <a:gd name="T16" fmla="*/ 111 w 116"/>
                  <a:gd name="T17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6" h="63">
                    <a:moveTo>
                      <a:pt x="111" y="63"/>
                    </a:moveTo>
                    <a:cubicBezTo>
                      <a:pt x="108" y="63"/>
                      <a:pt x="105" y="61"/>
                      <a:pt x="105" y="58"/>
                    </a:cubicBezTo>
                    <a:cubicBezTo>
                      <a:pt x="105" y="32"/>
                      <a:pt x="84" y="11"/>
                      <a:pt x="58" y="11"/>
                    </a:cubicBezTo>
                    <a:cubicBezTo>
                      <a:pt x="32" y="11"/>
                      <a:pt x="11" y="32"/>
                      <a:pt x="11" y="58"/>
                    </a:cubicBezTo>
                    <a:cubicBezTo>
                      <a:pt x="11" y="61"/>
                      <a:pt x="9" y="63"/>
                      <a:pt x="6" y="63"/>
                    </a:cubicBezTo>
                    <a:cubicBezTo>
                      <a:pt x="3" y="63"/>
                      <a:pt x="0" y="61"/>
                      <a:pt x="0" y="58"/>
                    </a:cubicBezTo>
                    <a:cubicBezTo>
                      <a:pt x="0" y="26"/>
                      <a:pt x="26" y="0"/>
                      <a:pt x="58" y="0"/>
                    </a:cubicBezTo>
                    <a:cubicBezTo>
                      <a:pt x="90" y="0"/>
                      <a:pt x="116" y="26"/>
                      <a:pt x="116" y="58"/>
                    </a:cubicBezTo>
                    <a:cubicBezTo>
                      <a:pt x="116" y="61"/>
                      <a:pt x="114" y="63"/>
                      <a:pt x="111" y="63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0189" tIns="40094" rIns="80189" bIns="40094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579">
                  <a:solidFill>
                    <a:schemeClr val="bg1">
                      <a:lumMod val="6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</p:grpSp>
      <p:sp>
        <p:nvSpPr>
          <p:cNvPr id="46" name="矩形 30">
            <a:extLst>
              <a:ext uri="{FF2B5EF4-FFF2-40B4-BE49-F238E27FC236}">
                <a16:creationId xmlns:a16="http://schemas.microsoft.com/office/drawing/2014/main" id="{032A69AB-7E29-CA1B-89FF-B843E338538C}"/>
              </a:ext>
            </a:extLst>
          </p:cNvPr>
          <p:cNvSpPr/>
          <p:nvPr/>
        </p:nvSpPr>
        <p:spPr>
          <a:xfrm>
            <a:off x="6576533" y="6395509"/>
            <a:ext cx="1800448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pt-BR" sz="1200" b="1" dirty="0"/>
              <a:t>JONATAS SOUZA DE MORAES</a:t>
            </a:r>
            <a:br>
              <a:rPr lang="pt-BR" sz="1200" dirty="0"/>
            </a:br>
            <a:r>
              <a:rPr lang="pt-BR" sz="1200" dirty="0"/>
              <a:t>Técnico de Segurança do Trabalho</a:t>
            </a:r>
            <a:br>
              <a:rPr lang="pt-BR" sz="1200" dirty="0"/>
            </a:br>
            <a:r>
              <a:rPr lang="pt-BR" sz="1200" dirty="0"/>
              <a:t>MTB: 0133219/SP</a:t>
            </a:r>
            <a:endParaRPr lang="zh-CN" altLang="en-US" sz="1200" dirty="0">
              <a:solidFill>
                <a:srgbClr val="2D273D"/>
              </a:solidFill>
              <a:cs typeface="+mn-ea"/>
              <a:sym typeface="+mn-lt"/>
            </a:endParaRPr>
          </a:p>
        </p:txBody>
      </p:sp>
      <p:cxnSp>
        <p:nvCxnSpPr>
          <p:cNvPr id="47" name="Conector reto 46">
            <a:extLst>
              <a:ext uri="{FF2B5EF4-FFF2-40B4-BE49-F238E27FC236}">
                <a16:creationId xmlns:a16="http://schemas.microsoft.com/office/drawing/2014/main" id="{63962A0F-5BF6-9564-287D-1FA6DFC7006E}"/>
              </a:ext>
            </a:extLst>
          </p:cNvPr>
          <p:cNvCxnSpPr/>
          <p:nvPr/>
        </p:nvCxnSpPr>
        <p:spPr>
          <a:xfrm>
            <a:off x="6655929" y="6428906"/>
            <a:ext cx="1641656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Elipse 54">
            <a:extLst>
              <a:ext uri="{FF2B5EF4-FFF2-40B4-BE49-F238E27FC236}">
                <a16:creationId xmlns:a16="http://schemas.microsoft.com/office/drawing/2014/main" id="{7F066CD4-C0DF-8066-1CC0-E028FE0AEF10}"/>
              </a:ext>
            </a:extLst>
          </p:cNvPr>
          <p:cNvSpPr/>
          <p:nvPr/>
        </p:nvSpPr>
        <p:spPr>
          <a:xfrm>
            <a:off x="9905053" y="6686624"/>
            <a:ext cx="556865" cy="545718"/>
          </a:xfrm>
          <a:prstGeom prst="ellipse">
            <a:avLst/>
          </a:prstGeom>
          <a:solidFill>
            <a:srgbClr val="024F95"/>
          </a:solidFill>
          <a:ln w="158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579" b="1"/>
          </a:p>
        </p:txBody>
      </p:sp>
      <p:sp>
        <p:nvSpPr>
          <p:cNvPr id="56" name="TextBox 21">
            <a:extLst>
              <a:ext uri="{FF2B5EF4-FFF2-40B4-BE49-F238E27FC236}">
                <a16:creationId xmlns:a16="http://schemas.microsoft.com/office/drawing/2014/main" id="{A7893E59-9E3A-C939-FE1A-97AEDF9F34FF}"/>
              </a:ext>
            </a:extLst>
          </p:cNvPr>
          <p:cNvSpPr txBox="1"/>
          <p:nvPr/>
        </p:nvSpPr>
        <p:spPr>
          <a:xfrm>
            <a:off x="0" y="1733626"/>
            <a:ext cx="6003007" cy="1711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736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ea"/>
                <a:sym typeface="+mn-lt"/>
              </a:rPr>
              <a:t>CERTIFICADO </a:t>
            </a:r>
          </a:p>
          <a:p>
            <a:pPr algn="ctr"/>
            <a:r>
              <a:rPr lang="en-US" altLang="zh-CN" sz="5788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ea"/>
                <a:sym typeface="+mn-lt"/>
              </a:rPr>
              <a:t>NR 18</a:t>
            </a:r>
            <a:endParaRPr lang="zh-CN" altLang="en-US" sz="4736" b="1" dirty="0">
              <a:solidFill>
                <a:schemeClr val="accent1">
                  <a:lumMod val="20000"/>
                  <a:lumOff val="8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  <a:cs typeface="+mn-ea"/>
              <a:sym typeface="+mn-lt"/>
            </a:endParaRPr>
          </a:p>
        </p:txBody>
      </p:sp>
      <p:sp>
        <p:nvSpPr>
          <p:cNvPr id="57" name="TextBox 21">
            <a:extLst>
              <a:ext uri="{FF2B5EF4-FFF2-40B4-BE49-F238E27FC236}">
                <a16:creationId xmlns:a16="http://schemas.microsoft.com/office/drawing/2014/main" id="{AB89A05F-6D66-C676-7798-D395535437AE}"/>
              </a:ext>
            </a:extLst>
          </p:cNvPr>
          <p:cNvSpPr txBox="1"/>
          <p:nvPr/>
        </p:nvSpPr>
        <p:spPr>
          <a:xfrm>
            <a:off x="5358979" y="2833558"/>
            <a:ext cx="4817987" cy="5781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zh-CN" sz="3157" b="1" dirty="0">
                <a:solidFill>
                  <a:srgbClr val="317ABB"/>
                </a:solidFill>
                <a:effectLst>
                  <a:outerShdw blurRad="254000" dist="101600" dir="5400000" algn="ctr" rotWithShape="0">
                    <a:srgbClr val="000000">
                      <a:alpha val="15000"/>
                    </a:srgbClr>
                  </a:outerShdw>
                </a:effectLst>
                <a:cs typeface="+mn-ea"/>
                <a:sym typeface="+mn-lt"/>
              </a:rPr>
              <a:t>{{NOME}}</a:t>
            </a:r>
            <a:endParaRPr lang="zh-CN" altLang="en-US" sz="3157" b="1" dirty="0">
              <a:solidFill>
                <a:srgbClr val="317ABB"/>
              </a:solidFill>
              <a:effectLst>
                <a:outerShdw blurRad="254000" dist="101600" dir="5400000" algn="ctr" rotWithShape="0">
                  <a:srgbClr val="000000">
                    <a:alpha val="15000"/>
                  </a:srgbClr>
                </a:outerShdw>
              </a:effectLst>
              <a:cs typeface="+mn-ea"/>
              <a:sym typeface="+mn-lt"/>
            </a:endParaRPr>
          </a:p>
        </p:txBody>
      </p:sp>
      <p:pic>
        <p:nvPicPr>
          <p:cNvPr id="58" name="Picture 2" descr="SST Online | Higiene Ocupacional - SST Online">
            <a:extLst>
              <a:ext uri="{FF2B5EF4-FFF2-40B4-BE49-F238E27FC236}">
                <a16:creationId xmlns:a16="http://schemas.microsoft.com/office/drawing/2014/main" id="{C714FC83-B21D-2128-76BA-DAFB475F61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6056" y="6796559"/>
            <a:ext cx="334860" cy="334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m 6" descr="Desenho de personagem de desenhos animados com texto preto sobre fundo branco&#10;&#10;O conteúdo gerado por IA pode estar incorreto.">
            <a:extLst>
              <a:ext uri="{FF2B5EF4-FFF2-40B4-BE49-F238E27FC236}">
                <a16:creationId xmlns:a16="http://schemas.microsoft.com/office/drawing/2014/main" id="{E8F0CD6A-4AA1-75A6-1E5C-BEC89A54F5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917" y="569990"/>
            <a:ext cx="1593664" cy="820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471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243A50-1FD8-8986-E11F-5EEBCDFBFB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36922420-F1B0-FD9B-5A03-8EDECBF7FE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</a:extLst>
          </a:blip>
          <a:srcRect t="1176"/>
          <a:stretch/>
        </p:blipFill>
        <p:spPr>
          <a:xfrm>
            <a:off x="0" y="0"/>
            <a:ext cx="10691813" cy="7559675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8BD631FF-E784-5AE6-4248-0BCF67B0EC6A}"/>
              </a:ext>
            </a:extLst>
          </p:cNvPr>
          <p:cNvSpPr/>
          <p:nvPr/>
        </p:nvSpPr>
        <p:spPr>
          <a:xfrm>
            <a:off x="-1" y="0"/>
            <a:ext cx="10691813" cy="7559675"/>
          </a:xfrm>
          <a:prstGeom prst="rect">
            <a:avLst/>
          </a:prstGeom>
          <a:solidFill>
            <a:schemeClr val="accent1">
              <a:lumMod val="75000"/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579" dirty="0"/>
          </a:p>
        </p:txBody>
      </p:sp>
      <p:sp>
        <p:nvSpPr>
          <p:cNvPr id="2" name="TextBox 8">
            <a:extLst>
              <a:ext uri="{FF2B5EF4-FFF2-40B4-BE49-F238E27FC236}">
                <a16:creationId xmlns:a16="http://schemas.microsoft.com/office/drawing/2014/main" id="{77E830B3-009A-2FDD-6500-F5F1AA9146D3}"/>
              </a:ext>
            </a:extLst>
          </p:cNvPr>
          <p:cNvSpPr txBox="1"/>
          <p:nvPr/>
        </p:nvSpPr>
        <p:spPr>
          <a:xfrm>
            <a:off x="343048" y="2021261"/>
            <a:ext cx="5847856" cy="35394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buNone/>
            </a:pPr>
            <a:r>
              <a:rPr lang="pt-BR" sz="1600" b="1" dirty="0"/>
              <a:t>ASSUNTO – NR18.14 ANEXO I CAPACITAÇÃO</a:t>
            </a:r>
            <a:br>
              <a:rPr lang="pt-BR" sz="1600" dirty="0"/>
            </a:br>
            <a:r>
              <a:rPr lang="pt-BR" sz="1600" b="1" dirty="0"/>
              <a:t>CARGA HORÁRIA</a:t>
            </a:r>
          </a:p>
          <a:p>
            <a:pPr>
              <a:buNone/>
            </a:pPr>
            <a:endParaRPr lang="pt-BR" sz="1600" dirty="0"/>
          </a:p>
          <a:p>
            <a:r>
              <a:rPr lang="pt-BR" sz="1600" dirty="0"/>
              <a:t>INFORMAÇÕES SOBRE AS CONDIÇÕES E MEIO AMBIENTE DO TRABALHO – </a:t>
            </a:r>
            <a:r>
              <a:rPr lang="pt-BR" sz="1600" b="1" dirty="0"/>
              <a:t>01h00min</a:t>
            </a:r>
          </a:p>
          <a:p>
            <a:br>
              <a:rPr lang="pt-BR" sz="1600" dirty="0"/>
            </a:br>
            <a:r>
              <a:rPr lang="pt-BR" sz="1600" dirty="0"/>
              <a:t>b) RISCOS INERENTES À FUNÇÃO – </a:t>
            </a:r>
            <a:r>
              <a:rPr lang="pt-BR" sz="1600" b="1" dirty="0"/>
              <a:t>01h30min</a:t>
            </a:r>
          </a:p>
          <a:p>
            <a:br>
              <a:rPr lang="pt-BR" sz="1600" dirty="0"/>
            </a:br>
            <a:r>
              <a:rPr lang="pt-BR" sz="1600" dirty="0"/>
              <a:t>c) USO ADEQUADO DOS EQUIPAMENTOS DE PROTEÇÃO INDIVIDUAL – EPI – </a:t>
            </a:r>
            <a:r>
              <a:rPr lang="pt-BR" sz="1600" b="1" dirty="0"/>
              <a:t>01h30min</a:t>
            </a:r>
          </a:p>
          <a:p>
            <a:br>
              <a:rPr lang="pt-BR" sz="1600" dirty="0"/>
            </a:br>
            <a:r>
              <a:rPr lang="pt-BR" sz="1600" dirty="0"/>
              <a:t>d) INFORMAÇÕES SOBRE OS EQUIPAMENTOS DE PROTEÇÃO COLETIVA – EPC, EXISTENTES NO PGR CANTEIRO DE OBRAS – </a:t>
            </a:r>
            <a:r>
              <a:rPr lang="pt-BR" sz="1600" b="1" dirty="0"/>
              <a:t>02h00min</a:t>
            </a:r>
            <a:endParaRPr lang="pt-BR" sz="1600" dirty="0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B3D51545-FFC2-B7C9-8BFA-E5FEE333AAC4}"/>
              </a:ext>
            </a:extLst>
          </p:cNvPr>
          <p:cNvSpPr/>
          <p:nvPr/>
        </p:nvSpPr>
        <p:spPr>
          <a:xfrm>
            <a:off x="9274453" y="6108700"/>
            <a:ext cx="1200165" cy="1174442"/>
          </a:xfrm>
          <a:prstGeom prst="ellipse">
            <a:avLst/>
          </a:prstGeom>
          <a:solidFill>
            <a:srgbClr val="0B2A58"/>
          </a:solidFill>
          <a:ln w="158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579" b="1"/>
          </a:p>
        </p:txBody>
      </p:sp>
      <p:sp>
        <p:nvSpPr>
          <p:cNvPr id="10" name="TextBox 21">
            <a:extLst>
              <a:ext uri="{FF2B5EF4-FFF2-40B4-BE49-F238E27FC236}">
                <a16:creationId xmlns:a16="http://schemas.microsoft.com/office/drawing/2014/main" id="{08034ED7-FC8B-155E-A9F5-3B84399A9067}"/>
              </a:ext>
            </a:extLst>
          </p:cNvPr>
          <p:cNvSpPr txBox="1"/>
          <p:nvPr/>
        </p:nvSpPr>
        <p:spPr>
          <a:xfrm>
            <a:off x="4727768" y="354046"/>
            <a:ext cx="5746850" cy="17118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262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ea"/>
                <a:sym typeface="+mn-lt"/>
              </a:rPr>
              <a:t>Conteúdo Programático</a:t>
            </a:r>
            <a:endParaRPr lang="zh-CN" altLang="en-US" sz="5262" b="1" dirty="0">
              <a:solidFill>
                <a:schemeClr val="accent1">
                  <a:lumMod val="20000"/>
                  <a:lumOff val="80000"/>
                </a:schemeClr>
              </a:solidFill>
              <a:latin typeface="Cambria Math" panose="02040503050406030204" pitchFamily="18" charset="0"/>
              <a:cs typeface="+mn-ea"/>
              <a:sym typeface="+mn-lt"/>
            </a:endParaRPr>
          </a:p>
        </p:txBody>
      </p:sp>
      <p:pic>
        <p:nvPicPr>
          <p:cNvPr id="8" name="Picture 2" descr="NR 18 – Treinamento Admissional e Periódico - A.M. Engenharia">
            <a:extLst>
              <a:ext uri="{FF2B5EF4-FFF2-40B4-BE49-F238E27FC236}">
                <a16:creationId xmlns:a16="http://schemas.microsoft.com/office/drawing/2014/main" id="{1BC93064-D78E-EB4C-B5B2-55F986DA45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498" b="96751" l="10000" r="90000">
                        <a14:foregroundMark x1="54722" y1="10469" x2="44722" y2="9747"/>
                        <a14:foregroundMark x1="45833" y1="84116" x2="58056" y2="81227"/>
                        <a14:foregroundMark x1="45000" y1="88809" x2="56944" y2="87365"/>
                        <a14:foregroundMark x1="50000" y1="89531" x2="52500" y2="92780"/>
                        <a14:foregroundMark x1="51667" y1="7942" x2="48333" y2="6859"/>
                        <a14:foregroundMark x1="46667" y1="93863" x2="51136" y2="96596"/>
                        <a14:backgroundMark x1="51944" y1="97112" x2="51389" y2="9711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7026" y="5928604"/>
            <a:ext cx="1855017" cy="1427333"/>
          </a:xfrm>
          <a:prstGeom prst="rect">
            <a:avLst/>
          </a:prstGeom>
          <a:noFill/>
          <a:effectLst>
            <a:glow rad="101600">
              <a:schemeClr val="accent4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316450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196</TotalTime>
  <Words>147</Words>
  <Application>Microsoft Office PowerPoint</Application>
  <PresentationFormat>Personalizar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Times New Roman</vt:lpstr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SST TITÃS</dc:creator>
  <cp:keywords>SST TITÃS</cp:keywords>
  <cp:lastModifiedBy>Tatiana Fernandes</cp:lastModifiedBy>
  <cp:revision>11</cp:revision>
  <cp:lastPrinted>2025-04-14T17:17:57Z</cp:lastPrinted>
  <dcterms:created xsi:type="dcterms:W3CDTF">2023-07-09T22:35:06Z</dcterms:created>
  <dcterms:modified xsi:type="dcterms:W3CDTF">2025-04-14T18:59:30Z</dcterms:modified>
</cp:coreProperties>
</file>