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73" r:id="rId3"/>
    <p:sldId id="274" r:id="rId4"/>
    <p:sldId id="257" r:id="rId5"/>
    <p:sldId id="284" r:id="rId6"/>
    <p:sldId id="258" r:id="rId7"/>
    <p:sldId id="307" r:id="rId8"/>
    <p:sldId id="306" r:id="rId9"/>
    <p:sldId id="275" r:id="rId10"/>
    <p:sldId id="279" r:id="rId11"/>
    <p:sldId id="259" r:id="rId12"/>
    <p:sldId id="285" r:id="rId13"/>
    <p:sldId id="287" r:id="rId14"/>
    <p:sldId id="286" r:id="rId15"/>
    <p:sldId id="276" r:id="rId16"/>
    <p:sldId id="283" r:id="rId17"/>
    <p:sldId id="280" r:id="rId18"/>
    <p:sldId id="308" r:id="rId19"/>
    <p:sldId id="281" r:id="rId20"/>
    <p:sldId id="309" r:id="rId21"/>
    <p:sldId id="277" r:id="rId22"/>
    <p:sldId id="269" r:id="rId23"/>
    <p:sldId id="289" r:id="rId24"/>
    <p:sldId id="291" r:id="rId25"/>
    <p:sldId id="293" r:id="rId26"/>
    <p:sldId id="298" r:id="rId27"/>
    <p:sldId id="299" r:id="rId28"/>
    <p:sldId id="311" r:id="rId29"/>
    <p:sldId id="296" r:id="rId30"/>
    <p:sldId id="300" r:id="rId31"/>
    <p:sldId id="278" r:id="rId32"/>
    <p:sldId id="302" r:id="rId33"/>
    <p:sldId id="272"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68" autoAdjust="0"/>
    <p:restoredTop sz="94660"/>
  </p:normalViewPr>
  <p:slideViewPr>
    <p:cSldViewPr snapToGrid="0">
      <p:cViewPr varScale="1">
        <p:scale>
          <a:sx n="73" d="100"/>
          <a:sy n="73" d="100"/>
        </p:scale>
        <p:origin x="41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ECD717-CAB1-4FFA-8A23-DB4C131EC640}" type="datetimeFigureOut">
              <a:rPr lang="zh-CN" altLang="en-US" smtClean="0"/>
              <a:t>2022/10/21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596757-413F-4F71-A59E-BA5FDAE1FF6D}" type="slidenum">
              <a:rPr lang="zh-CN" altLang="en-US" smtClean="0"/>
              <a:t>‹#›</a:t>
            </a:fld>
            <a:endParaRPr lang="zh-CN" altLang="en-US"/>
          </a:p>
        </p:txBody>
      </p:sp>
    </p:spTree>
    <p:extLst>
      <p:ext uri="{BB962C8B-B14F-4D97-AF65-F5344CB8AC3E}">
        <p14:creationId xmlns:p14="http://schemas.microsoft.com/office/powerpoint/2010/main" val="2230612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6596757-413F-4F71-A59E-BA5FDAE1FF6D}" type="slidenum">
              <a:rPr lang="zh-CN" altLang="en-US" smtClean="0"/>
              <a:t>6</a:t>
            </a:fld>
            <a:endParaRPr lang="zh-CN" altLang="en-US"/>
          </a:p>
        </p:txBody>
      </p:sp>
    </p:spTree>
    <p:extLst>
      <p:ext uri="{BB962C8B-B14F-4D97-AF65-F5344CB8AC3E}">
        <p14:creationId xmlns:p14="http://schemas.microsoft.com/office/powerpoint/2010/main" val="2864279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6596757-413F-4F71-A59E-BA5FDAE1FF6D}" type="slidenum">
              <a:rPr lang="zh-CN" altLang="en-US" smtClean="0"/>
              <a:t>24</a:t>
            </a:fld>
            <a:endParaRPr lang="zh-CN" altLang="en-US"/>
          </a:p>
        </p:txBody>
      </p:sp>
    </p:spTree>
    <p:extLst>
      <p:ext uri="{BB962C8B-B14F-4D97-AF65-F5344CB8AC3E}">
        <p14:creationId xmlns:p14="http://schemas.microsoft.com/office/powerpoint/2010/main" val="24557900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6596757-413F-4F71-A59E-BA5FDAE1FF6D}" type="slidenum">
              <a:rPr lang="zh-CN" altLang="en-US" smtClean="0"/>
              <a:t>25</a:t>
            </a:fld>
            <a:endParaRPr lang="zh-CN" altLang="en-US"/>
          </a:p>
        </p:txBody>
      </p:sp>
    </p:spTree>
    <p:extLst>
      <p:ext uri="{BB962C8B-B14F-4D97-AF65-F5344CB8AC3E}">
        <p14:creationId xmlns:p14="http://schemas.microsoft.com/office/powerpoint/2010/main" val="12589578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6596757-413F-4F71-A59E-BA5FDAE1FF6D}" type="slidenum">
              <a:rPr lang="zh-CN" altLang="en-US" smtClean="0"/>
              <a:t>26</a:t>
            </a:fld>
            <a:endParaRPr lang="zh-CN" altLang="en-US"/>
          </a:p>
        </p:txBody>
      </p:sp>
    </p:spTree>
    <p:extLst>
      <p:ext uri="{BB962C8B-B14F-4D97-AF65-F5344CB8AC3E}">
        <p14:creationId xmlns:p14="http://schemas.microsoft.com/office/powerpoint/2010/main" val="12827289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6596757-413F-4F71-A59E-BA5FDAE1FF6D}" type="slidenum">
              <a:rPr lang="zh-CN" altLang="en-US" smtClean="0"/>
              <a:t>27</a:t>
            </a:fld>
            <a:endParaRPr lang="zh-CN" altLang="en-US"/>
          </a:p>
        </p:txBody>
      </p:sp>
    </p:spTree>
    <p:extLst>
      <p:ext uri="{BB962C8B-B14F-4D97-AF65-F5344CB8AC3E}">
        <p14:creationId xmlns:p14="http://schemas.microsoft.com/office/powerpoint/2010/main" val="41725692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6596757-413F-4F71-A59E-BA5FDAE1FF6D}" type="slidenum">
              <a:rPr lang="zh-CN" altLang="en-US" smtClean="0"/>
              <a:t>28</a:t>
            </a:fld>
            <a:endParaRPr lang="zh-CN" altLang="en-US"/>
          </a:p>
        </p:txBody>
      </p:sp>
    </p:spTree>
    <p:extLst>
      <p:ext uri="{BB962C8B-B14F-4D97-AF65-F5344CB8AC3E}">
        <p14:creationId xmlns:p14="http://schemas.microsoft.com/office/powerpoint/2010/main" val="18526857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6596757-413F-4F71-A59E-BA5FDAE1FF6D}" type="slidenum">
              <a:rPr lang="zh-CN" altLang="en-US" smtClean="0"/>
              <a:t>29</a:t>
            </a:fld>
            <a:endParaRPr lang="zh-CN" altLang="en-US"/>
          </a:p>
        </p:txBody>
      </p:sp>
    </p:spTree>
    <p:extLst>
      <p:ext uri="{BB962C8B-B14F-4D97-AF65-F5344CB8AC3E}">
        <p14:creationId xmlns:p14="http://schemas.microsoft.com/office/powerpoint/2010/main" val="31439907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6596757-413F-4F71-A59E-BA5FDAE1FF6D}" type="slidenum">
              <a:rPr lang="zh-CN" altLang="en-US" smtClean="0"/>
              <a:t>30</a:t>
            </a:fld>
            <a:endParaRPr lang="zh-CN" altLang="en-US"/>
          </a:p>
        </p:txBody>
      </p:sp>
    </p:spTree>
    <p:extLst>
      <p:ext uri="{BB962C8B-B14F-4D97-AF65-F5344CB8AC3E}">
        <p14:creationId xmlns:p14="http://schemas.microsoft.com/office/powerpoint/2010/main" val="14040009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6596757-413F-4F71-A59E-BA5FDAE1FF6D}" type="slidenum">
              <a:rPr lang="zh-CN" altLang="en-US" smtClean="0"/>
              <a:t>32</a:t>
            </a:fld>
            <a:endParaRPr lang="zh-CN" altLang="en-US"/>
          </a:p>
        </p:txBody>
      </p:sp>
    </p:spTree>
    <p:extLst>
      <p:ext uri="{BB962C8B-B14F-4D97-AF65-F5344CB8AC3E}">
        <p14:creationId xmlns:p14="http://schemas.microsoft.com/office/powerpoint/2010/main" val="13063004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6596757-413F-4F71-A59E-BA5FDAE1FF6D}" type="slidenum">
              <a:rPr lang="zh-CN" altLang="en-US" smtClean="0"/>
              <a:t>33</a:t>
            </a:fld>
            <a:endParaRPr lang="zh-CN" altLang="en-US"/>
          </a:p>
        </p:txBody>
      </p:sp>
    </p:spTree>
    <p:extLst>
      <p:ext uri="{BB962C8B-B14F-4D97-AF65-F5344CB8AC3E}">
        <p14:creationId xmlns:p14="http://schemas.microsoft.com/office/powerpoint/2010/main" val="2051454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6596757-413F-4F71-A59E-BA5FDAE1FF6D}" type="slidenum">
              <a:rPr lang="zh-CN" altLang="en-US" smtClean="0"/>
              <a:t>7</a:t>
            </a:fld>
            <a:endParaRPr lang="zh-CN" altLang="en-US"/>
          </a:p>
        </p:txBody>
      </p:sp>
    </p:spTree>
    <p:extLst>
      <p:ext uri="{BB962C8B-B14F-4D97-AF65-F5344CB8AC3E}">
        <p14:creationId xmlns:p14="http://schemas.microsoft.com/office/powerpoint/2010/main" val="227526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6596757-413F-4F71-A59E-BA5FDAE1FF6D}" type="slidenum">
              <a:rPr lang="zh-CN" altLang="en-US" smtClean="0"/>
              <a:t>8</a:t>
            </a:fld>
            <a:endParaRPr lang="zh-CN" altLang="en-US"/>
          </a:p>
        </p:txBody>
      </p:sp>
    </p:spTree>
    <p:extLst>
      <p:ext uri="{BB962C8B-B14F-4D97-AF65-F5344CB8AC3E}">
        <p14:creationId xmlns:p14="http://schemas.microsoft.com/office/powerpoint/2010/main" val="91807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6596757-413F-4F71-A59E-BA5FDAE1FF6D}" type="slidenum">
              <a:rPr lang="zh-CN" altLang="en-US" smtClean="0"/>
              <a:t>10</a:t>
            </a:fld>
            <a:endParaRPr lang="zh-CN" altLang="en-US"/>
          </a:p>
        </p:txBody>
      </p:sp>
    </p:spTree>
    <p:extLst>
      <p:ext uri="{BB962C8B-B14F-4D97-AF65-F5344CB8AC3E}">
        <p14:creationId xmlns:p14="http://schemas.microsoft.com/office/powerpoint/2010/main" val="2081603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596757-413F-4F71-A59E-BA5FDAE1FF6D}" type="slidenum">
              <a:rPr lang="zh-CN" altLang="en-US" smtClean="0"/>
              <a:t>16</a:t>
            </a:fld>
            <a:endParaRPr lang="zh-CN" altLang="en-US"/>
          </a:p>
        </p:txBody>
      </p:sp>
    </p:spTree>
    <p:extLst>
      <p:ext uri="{BB962C8B-B14F-4D97-AF65-F5344CB8AC3E}">
        <p14:creationId xmlns:p14="http://schemas.microsoft.com/office/powerpoint/2010/main" val="12189895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596757-413F-4F71-A59E-BA5FDAE1FF6D}" type="slidenum">
              <a:rPr lang="zh-CN" altLang="en-US" smtClean="0"/>
              <a:t>19</a:t>
            </a:fld>
            <a:endParaRPr lang="zh-CN" altLang="en-US"/>
          </a:p>
        </p:txBody>
      </p:sp>
    </p:spTree>
    <p:extLst>
      <p:ext uri="{BB962C8B-B14F-4D97-AF65-F5344CB8AC3E}">
        <p14:creationId xmlns:p14="http://schemas.microsoft.com/office/powerpoint/2010/main" val="5028454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596757-413F-4F71-A59E-BA5FDAE1FF6D}" type="slidenum">
              <a:rPr lang="zh-CN" altLang="en-US" smtClean="0"/>
              <a:t>20</a:t>
            </a:fld>
            <a:endParaRPr lang="zh-CN" altLang="en-US"/>
          </a:p>
        </p:txBody>
      </p:sp>
    </p:spTree>
    <p:extLst>
      <p:ext uri="{BB962C8B-B14F-4D97-AF65-F5344CB8AC3E}">
        <p14:creationId xmlns:p14="http://schemas.microsoft.com/office/powerpoint/2010/main" val="42120855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6596757-413F-4F71-A59E-BA5FDAE1FF6D}" type="slidenum">
              <a:rPr lang="zh-CN" altLang="en-US" smtClean="0"/>
              <a:t>22</a:t>
            </a:fld>
            <a:endParaRPr lang="zh-CN" altLang="en-US"/>
          </a:p>
        </p:txBody>
      </p:sp>
    </p:spTree>
    <p:extLst>
      <p:ext uri="{BB962C8B-B14F-4D97-AF65-F5344CB8AC3E}">
        <p14:creationId xmlns:p14="http://schemas.microsoft.com/office/powerpoint/2010/main" val="34931893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6596757-413F-4F71-A59E-BA5FDAE1FF6D}" type="slidenum">
              <a:rPr lang="zh-CN" altLang="en-US" smtClean="0"/>
              <a:t>23</a:t>
            </a:fld>
            <a:endParaRPr lang="zh-CN" altLang="en-US"/>
          </a:p>
        </p:txBody>
      </p:sp>
    </p:spTree>
    <p:extLst>
      <p:ext uri="{BB962C8B-B14F-4D97-AF65-F5344CB8AC3E}">
        <p14:creationId xmlns:p14="http://schemas.microsoft.com/office/powerpoint/2010/main" val="713228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C40025-84B1-F628-45E5-63E174ACA30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85C5A39-387B-63C3-FB5E-0A52128DBD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DAFE076-1B44-177D-0604-C20E0DAC4363}"/>
              </a:ext>
            </a:extLst>
          </p:cNvPr>
          <p:cNvSpPr>
            <a:spLocks noGrp="1"/>
          </p:cNvSpPr>
          <p:nvPr>
            <p:ph type="dt" sz="half" idx="10"/>
          </p:nvPr>
        </p:nvSpPr>
        <p:spPr/>
        <p:txBody>
          <a:bodyPr/>
          <a:lstStyle/>
          <a:p>
            <a:fld id="{3AFC9592-46EB-4256-A474-BB5B0435DFCA}" type="datetimeFigureOut">
              <a:rPr lang="zh-CN" altLang="en-US" smtClean="0"/>
              <a:t>2022/10/21</a:t>
            </a:fld>
            <a:endParaRPr lang="zh-CN" altLang="en-US"/>
          </a:p>
        </p:txBody>
      </p:sp>
      <p:sp>
        <p:nvSpPr>
          <p:cNvPr id="5" name="页脚占位符 4">
            <a:extLst>
              <a:ext uri="{FF2B5EF4-FFF2-40B4-BE49-F238E27FC236}">
                <a16:creationId xmlns:a16="http://schemas.microsoft.com/office/drawing/2014/main" id="{177CC694-B8D8-6486-B134-6F8096A1D1C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E8C81FB-32B2-3D9F-EE0F-360C05269C13}"/>
              </a:ext>
            </a:extLst>
          </p:cNvPr>
          <p:cNvSpPr>
            <a:spLocks noGrp="1"/>
          </p:cNvSpPr>
          <p:nvPr>
            <p:ph type="sldNum" sz="quarter" idx="12"/>
          </p:nvPr>
        </p:nvSpPr>
        <p:spPr/>
        <p:txBody>
          <a:bodyPr/>
          <a:lstStyle/>
          <a:p>
            <a:fld id="{F38C7A29-B72E-4F05-8C5F-A7D915FEAE34}" type="slidenum">
              <a:rPr lang="zh-CN" altLang="en-US" smtClean="0"/>
              <a:t>‹#›</a:t>
            </a:fld>
            <a:endParaRPr lang="zh-CN" altLang="en-US"/>
          </a:p>
        </p:txBody>
      </p:sp>
    </p:spTree>
    <p:extLst>
      <p:ext uri="{BB962C8B-B14F-4D97-AF65-F5344CB8AC3E}">
        <p14:creationId xmlns:p14="http://schemas.microsoft.com/office/powerpoint/2010/main" val="2492140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1BEC20-BB4D-7A51-3C44-41C6C8F0AB4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4E11857-82EE-9BB0-D34B-B075D0E4C6F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E29A47C-E34F-A5BB-5F42-E7844D2E8780}"/>
              </a:ext>
            </a:extLst>
          </p:cNvPr>
          <p:cNvSpPr>
            <a:spLocks noGrp="1"/>
          </p:cNvSpPr>
          <p:nvPr>
            <p:ph type="dt" sz="half" idx="10"/>
          </p:nvPr>
        </p:nvSpPr>
        <p:spPr/>
        <p:txBody>
          <a:bodyPr/>
          <a:lstStyle/>
          <a:p>
            <a:fld id="{3AFC9592-46EB-4256-A474-BB5B0435DFCA}" type="datetimeFigureOut">
              <a:rPr lang="zh-CN" altLang="en-US" smtClean="0"/>
              <a:t>2022/10/21</a:t>
            </a:fld>
            <a:endParaRPr lang="zh-CN" altLang="en-US"/>
          </a:p>
        </p:txBody>
      </p:sp>
      <p:sp>
        <p:nvSpPr>
          <p:cNvPr id="5" name="页脚占位符 4">
            <a:extLst>
              <a:ext uri="{FF2B5EF4-FFF2-40B4-BE49-F238E27FC236}">
                <a16:creationId xmlns:a16="http://schemas.microsoft.com/office/drawing/2014/main" id="{AA3F5F4E-D10E-7B18-CFA8-09CD5ACA5A3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26B45F4-7C4C-3225-C194-3621D5F93949}"/>
              </a:ext>
            </a:extLst>
          </p:cNvPr>
          <p:cNvSpPr>
            <a:spLocks noGrp="1"/>
          </p:cNvSpPr>
          <p:nvPr>
            <p:ph type="sldNum" sz="quarter" idx="12"/>
          </p:nvPr>
        </p:nvSpPr>
        <p:spPr/>
        <p:txBody>
          <a:bodyPr/>
          <a:lstStyle/>
          <a:p>
            <a:fld id="{F38C7A29-B72E-4F05-8C5F-A7D915FEAE34}" type="slidenum">
              <a:rPr lang="zh-CN" altLang="en-US" smtClean="0"/>
              <a:t>‹#›</a:t>
            </a:fld>
            <a:endParaRPr lang="zh-CN" altLang="en-US"/>
          </a:p>
        </p:txBody>
      </p:sp>
    </p:spTree>
    <p:extLst>
      <p:ext uri="{BB962C8B-B14F-4D97-AF65-F5344CB8AC3E}">
        <p14:creationId xmlns:p14="http://schemas.microsoft.com/office/powerpoint/2010/main" val="2888758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54CD63D-8890-D1A0-BC0B-DBE924F4BFE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911CDBB-0E8B-259D-78A2-BCAE82E4733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2F0AA26-D3EB-D4E4-7E96-0A9FF6497F55}"/>
              </a:ext>
            </a:extLst>
          </p:cNvPr>
          <p:cNvSpPr>
            <a:spLocks noGrp="1"/>
          </p:cNvSpPr>
          <p:nvPr>
            <p:ph type="dt" sz="half" idx="10"/>
          </p:nvPr>
        </p:nvSpPr>
        <p:spPr/>
        <p:txBody>
          <a:bodyPr/>
          <a:lstStyle/>
          <a:p>
            <a:fld id="{3AFC9592-46EB-4256-A474-BB5B0435DFCA}" type="datetimeFigureOut">
              <a:rPr lang="zh-CN" altLang="en-US" smtClean="0"/>
              <a:t>2022/10/21</a:t>
            </a:fld>
            <a:endParaRPr lang="zh-CN" altLang="en-US"/>
          </a:p>
        </p:txBody>
      </p:sp>
      <p:sp>
        <p:nvSpPr>
          <p:cNvPr id="5" name="页脚占位符 4">
            <a:extLst>
              <a:ext uri="{FF2B5EF4-FFF2-40B4-BE49-F238E27FC236}">
                <a16:creationId xmlns:a16="http://schemas.microsoft.com/office/drawing/2014/main" id="{C880B73F-0A14-1660-1C1F-3193115D6C4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042A9F4-A346-FE5E-81D9-845244401864}"/>
              </a:ext>
            </a:extLst>
          </p:cNvPr>
          <p:cNvSpPr>
            <a:spLocks noGrp="1"/>
          </p:cNvSpPr>
          <p:nvPr>
            <p:ph type="sldNum" sz="quarter" idx="12"/>
          </p:nvPr>
        </p:nvSpPr>
        <p:spPr/>
        <p:txBody>
          <a:bodyPr/>
          <a:lstStyle/>
          <a:p>
            <a:fld id="{F38C7A29-B72E-4F05-8C5F-A7D915FEAE34}" type="slidenum">
              <a:rPr lang="zh-CN" altLang="en-US" smtClean="0"/>
              <a:t>‹#›</a:t>
            </a:fld>
            <a:endParaRPr lang="zh-CN" altLang="en-US"/>
          </a:p>
        </p:txBody>
      </p:sp>
    </p:spTree>
    <p:extLst>
      <p:ext uri="{BB962C8B-B14F-4D97-AF65-F5344CB8AC3E}">
        <p14:creationId xmlns:p14="http://schemas.microsoft.com/office/powerpoint/2010/main" val="2955137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EA5B6C-1074-C8B3-0B85-91ADC4F74A6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9A197F9-1420-2328-F9C6-A26420F18C2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8DFC8CA-3A69-3627-96D6-32E5BD0D9BFB}"/>
              </a:ext>
            </a:extLst>
          </p:cNvPr>
          <p:cNvSpPr>
            <a:spLocks noGrp="1"/>
          </p:cNvSpPr>
          <p:nvPr>
            <p:ph type="dt" sz="half" idx="10"/>
          </p:nvPr>
        </p:nvSpPr>
        <p:spPr/>
        <p:txBody>
          <a:bodyPr/>
          <a:lstStyle/>
          <a:p>
            <a:fld id="{3AFC9592-46EB-4256-A474-BB5B0435DFCA}" type="datetimeFigureOut">
              <a:rPr lang="zh-CN" altLang="en-US" smtClean="0"/>
              <a:t>2022/10/21</a:t>
            </a:fld>
            <a:endParaRPr lang="zh-CN" altLang="en-US"/>
          </a:p>
        </p:txBody>
      </p:sp>
      <p:sp>
        <p:nvSpPr>
          <p:cNvPr id="5" name="页脚占位符 4">
            <a:extLst>
              <a:ext uri="{FF2B5EF4-FFF2-40B4-BE49-F238E27FC236}">
                <a16:creationId xmlns:a16="http://schemas.microsoft.com/office/drawing/2014/main" id="{603F441D-2C28-A18F-7C08-3D9109CFDF5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6F0C6A9-907A-77B4-5BAE-B88ADC7BC8EB}"/>
              </a:ext>
            </a:extLst>
          </p:cNvPr>
          <p:cNvSpPr>
            <a:spLocks noGrp="1"/>
          </p:cNvSpPr>
          <p:nvPr>
            <p:ph type="sldNum" sz="quarter" idx="12"/>
          </p:nvPr>
        </p:nvSpPr>
        <p:spPr/>
        <p:txBody>
          <a:bodyPr/>
          <a:lstStyle/>
          <a:p>
            <a:fld id="{F38C7A29-B72E-4F05-8C5F-A7D915FEAE34}" type="slidenum">
              <a:rPr lang="zh-CN" altLang="en-US" smtClean="0"/>
              <a:t>‹#›</a:t>
            </a:fld>
            <a:endParaRPr lang="zh-CN" altLang="en-US"/>
          </a:p>
        </p:txBody>
      </p:sp>
    </p:spTree>
    <p:extLst>
      <p:ext uri="{BB962C8B-B14F-4D97-AF65-F5344CB8AC3E}">
        <p14:creationId xmlns:p14="http://schemas.microsoft.com/office/powerpoint/2010/main" val="4176338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575AF7-9D9C-55E4-17A7-986F7A31C5D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7382395-296A-29CB-28A1-01C23173C5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6B83983-10B4-A6E6-1464-F8CE7F9F1664}"/>
              </a:ext>
            </a:extLst>
          </p:cNvPr>
          <p:cNvSpPr>
            <a:spLocks noGrp="1"/>
          </p:cNvSpPr>
          <p:nvPr>
            <p:ph type="dt" sz="half" idx="10"/>
          </p:nvPr>
        </p:nvSpPr>
        <p:spPr/>
        <p:txBody>
          <a:bodyPr/>
          <a:lstStyle/>
          <a:p>
            <a:fld id="{3AFC9592-46EB-4256-A474-BB5B0435DFCA}" type="datetimeFigureOut">
              <a:rPr lang="zh-CN" altLang="en-US" smtClean="0"/>
              <a:t>2022/10/21</a:t>
            </a:fld>
            <a:endParaRPr lang="zh-CN" altLang="en-US"/>
          </a:p>
        </p:txBody>
      </p:sp>
      <p:sp>
        <p:nvSpPr>
          <p:cNvPr id="5" name="页脚占位符 4">
            <a:extLst>
              <a:ext uri="{FF2B5EF4-FFF2-40B4-BE49-F238E27FC236}">
                <a16:creationId xmlns:a16="http://schemas.microsoft.com/office/drawing/2014/main" id="{76FC33E2-3555-8751-D069-1FF1278E738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2C8960B-92A6-22A6-6006-DFF0C6205C81}"/>
              </a:ext>
            </a:extLst>
          </p:cNvPr>
          <p:cNvSpPr>
            <a:spLocks noGrp="1"/>
          </p:cNvSpPr>
          <p:nvPr>
            <p:ph type="sldNum" sz="quarter" idx="12"/>
          </p:nvPr>
        </p:nvSpPr>
        <p:spPr/>
        <p:txBody>
          <a:bodyPr/>
          <a:lstStyle/>
          <a:p>
            <a:fld id="{F38C7A29-B72E-4F05-8C5F-A7D915FEAE34}" type="slidenum">
              <a:rPr lang="zh-CN" altLang="en-US" smtClean="0"/>
              <a:t>‹#›</a:t>
            </a:fld>
            <a:endParaRPr lang="zh-CN" altLang="en-US"/>
          </a:p>
        </p:txBody>
      </p:sp>
    </p:spTree>
    <p:extLst>
      <p:ext uri="{BB962C8B-B14F-4D97-AF65-F5344CB8AC3E}">
        <p14:creationId xmlns:p14="http://schemas.microsoft.com/office/powerpoint/2010/main" val="3845706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575287-E8AB-EEC4-5281-228B3A710D3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3BD05B9-E4A8-0CDC-AACA-35A8130A9FE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D3692EC-CA23-68F0-6B90-3293EC5DDE0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A642DB7-D90F-0341-B91F-3B84C557094F}"/>
              </a:ext>
            </a:extLst>
          </p:cNvPr>
          <p:cNvSpPr>
            <a:spLocks noGrp="1"/>
          </p:cNvSpPr>
          <p:nvPr>
            <p:ph type="dt" sz="half" idx="10"/>
          </p:nvPr>
        </p:nvSpPr>
        <p:spPr/>
        <p:txBody>
          <a:bodyPr/>
          <a:lstStyle/>
          <a:p>
            <a:fld id="{3AFC9592-46EB-4256-A474-BB5B0435DFCA}" type="datetimeFigureOut">
              <a:rPr lang="zh-CN" altLang="en-US" smtClean="0"/>
              <a:t>2022/10/21</a:t>
            </a:fld>
            <a:endParaRPr lang="zh-CN" altLang="en-US"/>
          </a:p>
        </p:txBody>
      </p:sp>
      <p:sp>
        <p:nvSpPr>
          <p:cNvPr id="6" name="页脚占位符 5">
            <a:extLst>
              <a:ext uri="{FF2B5EF4-FFF2-40B4-BE49-F238E27FC236}">
                <a16:creationId xmlns:a16="http://schemas.microsoft.com/office/drawing/2014/main" id="{7D5767D7-FFA8-2DDE-9B21-04EB4815941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9C2E97D-41BD-336F-2BB1-60C13B2B6070}"/>
              </a:ext>
            </a:extLst>
          </p:cNvPr>
          <p:cNvSpPr>
            <a:spLocks noGrp="1"/>
          </p:cNvSpPr>
          <p:nvPr>
            <p:ph type="sldNum" sz="quarter" idx="12"/>
          </p:nvPr>
        </p:nvSpPr>
        <p:spPr/>
        <p:txBody>
          <a:bodyPr/>
          <a:lstStyle/>
          <a:p>
            <a:fld id="{F38C7A29-B72E-4F05-8C5F-A7D915FEAE34}" type="slidenum">
              <a:rPr lang="zh-CN" altLang="en-US" smtClean="0"/>
              <a:t>‹#›</a:t>
            </a:fld>
            <a:endParaRPr lang="zh-CN" altLang="en-US"/>
          </a:p>
        </p:txBody>
      </p:sp>
    </p:spTree>
    <p:extLst>
      <p:ext uri="{BB962C8B-B14F-4D97-AF65-F5344CB8AC3E}">
        <p14:creationId xmlns:p14="http://schemas.microsoft.com/office/powerpoint/2010/main" val="3428233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1036C4-2CE8-E887-9B70-51B7744356B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0D61253-D244-8C7C-5AC1-4B8239EADB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9AA3B16-CF61-4667-DE2D-DBB6E07BC89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738E4C8-77CF-6A1B-3AD9-5F9B494E64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91D3FF7-4F10-981A-9382-2EBED5580ED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759CCF1-792F-3A0D-8926-1A66B9E73BC7}"/>
              </a:ext>
            </a:extLst>
          </p:cNvPr>
          <p:cNvSpPr>
            <a:spLocks noGrp="1"/>
          </p:cNvSpPr>
          <p:nvPr>
            <p:ph type="dt" sz="half" idx="10"/>
          </p:nvPr>
        </p:nvSpPr>
        <p:spPr/>
        <p:txBody>
          <a:bodyPr/>
          <a:lstStyle/>
          <a:p>
            <a:fld id="{3AFC9592-46EB-4256-A474-BB5B0435DFCA}" type="datetimeFigureOut">
              <a:rPr lang="zh-CN" altLang="en-US" smtClean="0"/>
              <a:t>2022/10/21</a:t>
            </a:fld>
            <a:endParaRPr lang="zh-CN" altLang="en-US"/>
          </a:p>
        </p:txBody>
      </p:sp>
      <p:sp>
        <p:nvSpPr>
          <p:cNvPr id="8" name="页脚占位符 7">
            <a:extLst>
              <a:ext uri="{FF2B5EF4-FFF2-40B4-BE49-F238E27FC236}">
                <a16:creationId xmlns:a16="http://schemas.microsoft.com/office/drawing/2014/main" id="{62C372B9-6D1F-F9C2-5901-8163D0CB1EC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42CCD8A-7E55-60AF-E1F2-F883395F0439}"/>
              </a:ext>
            </a:extLst>
          </p:cNvPr>
          <p:cNvSpPr>
            <a:spLocks noGrp="1"/>
          </p:cNvSpPr>
          <p:nvPr>
            <p:ph type="sldNum" sz="quarter" idx="12"/>
          </p:nvPr>
        </p:nvSpPr>
        <p:spPr/>
        <p:txBody>
          <a:bodyPr/>
          <a:lstStyle/>
          <a:p>
            <a:fld id="{F38C7A29-B72E-4F05-8C5F-A7D915FEAE34}" type="slidenum">
              <a:rPr lang="zh-CN" altLang="en-US" smtClean="0"/>
              <a:t>‹#›</a:t>
            </a:fld>
            <a:endParaRPr lang="zh-CN" altLang="en-US"/>
          </a:p>
        </p:txBody>
      </p:sp>
    </p:spTree>
    <p:extLst>
      <p:ext uri="{BB962C8B-B14F-4D97-AF65-F5344CB8AC3E}">
        <p14:creationId xmlns:p14="http://schemas.microsoft.com/office/powerpoint/2010/main" val="83630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319193-9E36-52D0-92A0-D1DB4A0814C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59AC52D-561A-2575-8D5D-B5B742F41219}"/>
              </a:ext>
            </a:extLst>
          </p:cNvPr>
          <p:cNvSpPr>
            <a:spLocks noGrp="1"/>
          </p:cNvSpPr>
          <p:nvPr>
            <p:ph type="dt" sz="half" idx="10"/>
          </p:nvPr>
        </p:nvSpPr>
        <p:spPr/>
        <p:txBody>
          <a:bodyPr/>
          <a:lstStyle/>
          <a:p>
            <a:fld id="{3AFC9592-46EB-4256-A474-BB5B0435DFCA}" type="datetimeFigureOut">
              <a:rPr lang="zh-CN" altLang="en-US" smtClean="0"/>
              <a:t>2022/10/21</a:t>
            </a:fld>
            <a:endParaRPr lang="zh-CN" altLang="en-US"/>
          </a:p>
        </p:txBody>
      </p:sp>
      <p:sp>
        <p:nvSpPr>
          <p:cNvPr id="4" name="页脚占位符 3">
            <a:extLst>
              <a:ext uri="{FF2B5EF4-FFF2-40B4-BE49-F238E27FC236}">
                <a16:creationId xmlns:a16="http://schemas.microsoft.com/office/drawing/2014/main" id="{97444FB9-35A2-2365-2DA4-0E6CE40BBA7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16FCE3C-F971-9A72-9F32-21BC03D41C6B}"/>
              </a:ext>
            </a:extLst>
          </p:cNvPr>
          <p:cNvSpPr>
            <a:spLocks noGrp="1"/>
          </p:cNvSpPr>
          <p:nvPr>
            <p:ph type="sldNum" sz="quarter" idx="12"/>
          </p:nvPr>
        </p:nvSpPr>
        <p:spPr/>
        <p:txBody>
          <a:bodyPr/>
          <a:lstStyle/>
          <a:p>
            <a:fld id="{F38C7A29-B72E-4F05-8C5F-A7D915FEAE34}" type="slidenum">
              <a:rPr lang="zh-CN" altLang="en-US" smtClean="0"/>
              <a:t>‹#›</a:t>
            </a:fld>
            <a:endParaRPr lang="zh-CN" altLang="en-US"/>
          </a:p>
        </p:txBody>
      </p:sp>
    </p:spTree>
    <p:extLst>
      <p:ext uri="{BB962C8B-B14F-4D97-AF65-F5344CB8AC3E}">
        <p14:creationId xmlns:p14="http://schemas.microsoft.com/office/powerpoint/2010/main" val="3113578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062F957-CD51-E327-3D0C-2A47C7AEFD34}"/>
              </a:ext>
            </a:extLst>
          </p:cNvPr>
          <p:cNvSpPr>
            <a:spLocks noGrp="1"/>
          </p:cNvSpPr>
          <p:nvPr>
            <p:ph type="dt" sz="half" idx="10"/>
          </p:nvPr>
        </p:nvSpPr>
        <p:spPr/>
        <p:txBody>
          <a:bodyPr/>
          <a:lstStyle/>
          <a:p>
            <a:fld id="{3AFC9592-46EB-4256-A474-BB5B0435DFCA}" type="datetimeFigureOut">
              <a:rPr lang="zh-CN" altLang="en-US" smtClean="0"/>
              <a:t>2022/10/21</a:t>
            </a:fld>
            <a:endParaRPr lang="zh-CN" altLang="en-US"/>
          </a:p>
        </p:txBody>
      </p:sp>
      <p:sp>
        <p:nvSpPr>
          <p:cNvPr id="3" name="页脚占位符 2">
            <a:extLst>
              <a:ext uri="{FF2B5EF4-FFF2-40B4-BE49-F238E27FC236}">
                <a16:creationId xmlns:a16="http://schemas.microsoft.com/office/drawing/2014/main" id="{FA6E63D6-202E-E5A8-5E62-C9EC3D80422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8B1DB39-1D02-9836-D9C7-2491E93D6C3D}"/>
              </a:ext>
            </a:extLst>
          </p:cNvPr>
          <p:cNvSpPr>
            <a:spLocks noGrp="1"/>
          </p:cNvSpPr>
          <p:nvPr>
            <p:ph type="sldNum" sz="quarter" idx="12"/>
          </p:nvPr>
        </p:nvSpPr>
        <p:spPr/>
        <p:txBody>
          <a:bodyPr/>
          <a:lstStyle/>
          <a:p>
            <a:fld id="{F38C7A29-B72E-4F05-8C5F-A7D915FEAE34}" type="slidenum">
              <a:rPr lang="zh-CN" altLang="en-US" smtClean="0"/>
              <a:t>‹#›</a:t>
            </a:fld>
            <a:endParaRPr lang="zh-CN" altLang="en-US"/>
          </a:p>
        </p:txBody>
      </p:sp>
    </p:spTree>
    <p:extLst>
      <p:ext uri="{BB962C8B-B14F-4D97-AF65-F5344CB8AC3E}">
        <p14:creationId xmlns:p14="http://schemas.microsoft.com/office/powerpoint/2010/main" val="2263734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7C8DBE-1BF1-C626-245B-02A6336DD17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CCAB03A-7420-4B83-AE6B-D97A17DBD8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72FAE66-B5F2-485F-CDBA-FBFE196652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228716E-6940-903A-210B-FF1D9C6DC38A}"/>
              </a:ext>
            </a:extLst>
          </p:cNvPr>
          <p:cNvSpPr>
            <a:spLocks noGrp="1"/>
          </p:cNvSpPr>
          <p:nvPr>
            <p:ph type="dt" sz="half" idx="10"/>
          </p:nvPr>
        </p:nvSpPr>
        <p:spPr/>
        <p:txBody>
          <a:bodyPr/>
          <a:lstStyle/>
          <a:p>
            <a:fld id="{3AFC9592-46EB-4256-A474-BB5B0435DFCA}" type="datetimeFigureOut">
              <a:rPr lang="zh-CN" altLang="en-US" smtClean="0"/>
              <a:t>2022/10/21</a:t>
            </a:fld>
            <a:endParaRPr lang="zh-CN" altLang="en-US"/>
          </a:p>
        </p:txBody>
      </p:sp>
      <p:sp>
        <p:nvSpPr>
          <p:cNvPr id="6" name="页脚占位符 5">
            <a:extLst>
              <a:ext uri="{FF2B5EF4-FFF2-40B4-BE49-F238E27FC236}">
                <a16:creationId xmlns:a16="http://schemas.microsoft.com/office/drawing/2014/main" id="{537E2416-57B0-DB14-8214-87F2FB38D5B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E5235CE-8ED3-559B-A6BE-A350203C266E}"/>
              </a:ext>
            </a:extLst>
          </p:cNvPr>
          <p:cNvSpPr>
            <a:spLocks noGrp="1"/>
          </p:cNvSpPr>
          <p:nvPr>
            <p:ph type="sldNum" sz="quarter" idx="12"/>
          </p:nvPr>
        </p:nvSpPr>
        <p:spPr/>
        <p:txBody>
          <a:bodyPr/>
          <a:lstStyle/>
          <a:p>
            <a:fld id="{F38C7A29-B72E-4F05-8C5F-A7D915FEAE34}" type="slidenum">
              <a:rPr lang="zh-CN" altLang="en-US" smtClean="0"/>
              <a:t>‹#›</a:t>
            </a:fld>
            <a:endParaRPr lang="zh-CN" altLang="en-US"/>
          </a:p>
        </p:txBody>
      </p:sp>
    </p:spTree>
    <p:extLst>
      <p:ext uri="{BB962C8B-B14F-4D97-AF65-F5344CB8AC3E}">
        <p14:creationId xmlns:p14="http://schemas.microsoft.com/office/powerpoint/2010/main" val="3994645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BF1F3-FA82-A01F-5155-49639A04BAC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0870910-C863-7480-5B54-FF14DBC780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731F8F8-B686-1BD3-4FF7-6E1FCE10DE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4C9B9A7-7FC9-34ED-BABF-AB39F2A013AE}"/>
              </a:ext>
            </a:extLst>
          </p:cNvPr>
          <p:cNvSpPr>
            <a:spLocks noGrp="1"/>
          </p:cNvSpPr>
          <p:nvPr>
            <p:ph type="dt" sz="half" idx="10"/>
          </p:nvPr>
        </p:nvSpPr>
        <p:spPr/>
        <p:txBody>
          <a:bodyPr/>
          <a:lstStyle/>
          <a:p>
            <a:fld id="{3AFC9592-46EB-4256-A474-BB5B0435DFCA}" type="datetimeFigureOut">
              <a:rPr lang="zh-CN" altLang="en-US" smtClean="0"/>
              <a:t>2022/10/21</a:t>
            </a:fld>
            <a:endParaRPr lang="zh-CN" altLang="en-US"/>
          </a:p>
        </p:txBody>
      </p:sp>
      <p:sp>
        <p:nvSpPr>
          <p:cNvPr id="6" name="页脚占位符 5">
            <a:extLst>
              <a:ext uri="{FF2B5EF4-FFF2-40B4-BE49-F238E27FC236}">
                <a16:creationId xmlns:a16="http://schemas.microsoft.com/office/drawing/2014/main" id="{B166B43C-D789-E38B-452F-6F9A3ED082F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D0C8073-3778-83AA-6479-E757A8B12359}"/>
              </a:ext>
            </a:extLst>
          </p:cNvPr>
          <p:cNvSpPr>
            <a:spLocks noGrp="1"/>
          </p:cNvSpPr>
          <p:nvPr>
            <p:ph type="sldNum" sz="quarter" idx="12"/>
          </p:nvPr>
        </p:nvSpPr>
        <p:spPr/>
        <p:txBody>
          <a:bodyPr/>
          <a:lstStyle/>
          <a:p>
            <a:fld id="{F38C7A29-B72E-4F05-8C5F-A7D915FEAE34}" type="slidenum">
              <a:rPr lang="zh-CN" altLang="en-US" smtClean="0"/>
              <a:t>‹#›</a:t>
            </a:fld>
            <a:endParaRPr lang="zh-CN" altLang="en-US"/>
          </a:p>
        </p:txBody>
      </p:sp>
    </p:spTree>
    <p:extLst>
      <p:ext uri="{BB962C8B-B14F-4D97-AF65-F5344CB8AC3E}">
        <p14:creationId xmlns:p14="http://schemas.microsoft.com/office/powerpoint/2010/main" val="1601703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337D0AA-0F57-88D6-A654-08547A3879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72ED1EA-913A-4707-BFC0-6FEDD1780B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A08B6C1-EE08-89A1-3FBB-E4CC70DB9C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FC9592-46EB-4256-A474-BB5B0435DFCA}" type="datetimeFigureOut">
              <a:rPr lang="zh-CN" altLang="en-US" smtClean="0"/>
              <a:t>2022/10/21</a:t>
            </a:fld>
            <a:endParaRPr lang="zh-CN" altLang="en-US"/>
          </a:p>
        </p:txBody>
      </p:sp>
      <p:sp>
        <p:nvSpPr>
          <p:cNvPr id="5" name="页脚占位符 4">
            <a:extLst>
              <a:ext uri="{FF2B5EF4-FFF2-40B4-BE49-F238E27FC236}">
                <a16:creationId xmlns:a16="http://schemas.microsoft.com/office/drawing/2014/main" id="{14B337E6-10DA-F4D8-B045-263116AEC9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019831E-E631-E18C-2224-48E0104828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8C7A29-B72E-4F05-8C5F-A7D915FEAE34}" type="slidenum">
              <a:rPr lang="zh-CN" altLang="en-US" smtClean="0"/>
              <a:t>‹#›</a:t>
            </a:fld>
            <a:endParaRPr lang="zh-CN" altLang="en-US"/>
          </a:p>
        </p:txBody>
      </p:sp>
    </p:spTree>
    <p:extLst>
      <p:ext uri="{BB962C8B-B14F-4D97-AF65-F5344CB8AC3E}">
        <p14:creationId xmlns:p14="http://schemas.microsoft.com/office/powerpoint/2010/main" val="2370030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8.png"/><Relationship Id="rId7"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10" Type="http://schemas.openxmlformats.org/officeDocument/2006/relationships/image" Target="../media/image32.png"/><Relationship Id="rId4" Type="http://schemas.openxmlformats.org/officeDocument/2006/relationships/image" Target="../media/image1.png"/><Relationship Id="rId9" Type="http://schemas.openxmlformats.org/officeDocument/2006/relationships/image" Target="../media/image31.png"/></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37.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38.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hyperlink" Target="https://leovan.me/cn/2018/12/ensemble-learning/" TargetMode="Externa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997CA8AE-F079-EC45-8195-B1EFA5A96CC7}"/>
              </a:ext>
            </a:extLst>
          </p:cNvPr>
          <p:cNvSpPr txBox="1"/>
          <p:nvPr/>
        </p:nvSpPr>
        <p:spPr>
          <a:xfrm>
            <a:off x="1260314" y="1662834"/>
            <a:ext cx="9914895" cy="1323439"/>
          </a:xfrm>
          <a:prstGeom prst="rect">
            <a:avLst/>
          </a:prstGeom>
          <a:noFill/>
        </p:spPr>
        <p:txBody>
          <a:bodyPr wrap="none" rtlCol="0">
            <a:spAutoFit/>
          </a:bodyPr>
          <a:lstStyle/>
          <a:p>
            <a:pPr algn="ctr"/>
            <a:r>
              <a:rPr lang="en-US" altLang="zh-CN" sz="4000" dirty="0" smtClean="0">
                <a:latin typeface="Times New Roman" panose="02020603050405020304" pitchFamily="18" charset="0"/>
                <a:cs typeface="Times New Roman" panose="02020603050405020304" pitchFamily="18" charset="0"/>
              </a:rPr>
              <a:t>Fairness in Semi-Supervised Learning:</a:t>
            </a:r>
          </a:p>
          <a:p>
            <a:pPr algn="ctr"/>
            <a:r>
              <a:rPr lang="en-US" altLang="zh-CN" sz="4000" dirty="0" smtClean="0">
                <a:latin typeface="Times New Roman" panose="02020603050405020304" pitchFamily="18" charset="0"/>
                <a:cs typeface="Times New Roman" panose="02020603050405020304" pitchFamily="18" charset="0"/>
              </a:rPr>
              <a:t>Unlabeled Data Help to Reduce Discrimination</a:t>
            </a:r>
            <a:endParaRPr lang="zh-CN" altLang="en-US" sz="4000" dirty="0">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B7E66AB9-C625-A553-9A28-CFF171E1F2B6}"/>
              </a:ext>
            </a:extLst>
          </p:cNvPr>
          <p:cNvSpPr txBox="1"/>
          <p:nvPr/>
        </p:nvSpPr>
        <p:spPr>
          <a:xfrm>
            <a:off x="3056988" y="3198167"/>
            <a:ext cx="6321539" cy="461665"/>
          </a:xfrm>
          <a:prstGeom prst="rect">
            <a:avLst/>
          </a:prstGeom>
          <a:noFill/>
        </p:spPr>
        <p:txBody>
          <a:bodyPr wrap="none" rtlCol="0">
            <a:spAutoFit/>
          </a:bodyPr>
          <a:lstStyle/>
          <a:p>
            <a:pPr algn="ctr"/>
            <a:r>
              <a:rPr lang="en-US" altLang="zh-CN" sz="2400" dirty="0" smtClean="0">
                <a:latin typeface="Times New Roman" panose="02020603050405020304" pitchFamily="18" charset="0"/>
                <a:cs typeface="Times New Roman" panose="02020603050405020304" pitchFamily="18" charset="0"/>
              </a:rPr>
              <a:t>Tao Zhang , </a:t>
            </a:r>
            <a:r>
              <a:rPr lang="en-US" altLang="zh-CN" sz="2400" dirty="0" err="1" smtClean="0">
                <a:latin typeface="Times New Roman" panose="02020603050405020304" pitchFamily="18" charset="0"/>
                <a:cs typeface="Times New Roman" panose="02020603050405020304" pitchFamily="18" charset="0"/>
              </a:rPr>
              <a:t>Tianqing</a:t>
            </a:r>
            <a:r>
              <a:rPr lang="en-US" altLang="zh-CN" sz="2400" dirty="0" smtClean="0">
                <a:latin typeface="Times New Roman" panose="02020603050405020304" pitchFamily="18" charset="0"/>
                <a:cs typeface="Times New Roman" panose="02020603050405020304" pitchFamily="18" charset="0"/>
              </a:rPr>
              <a:t> Zhu , Jing Li , </a:t>
            </a:r>
            <a:r>
              <a:rPr lang="en-US" altLang="zh-CN" sz="2400" dirty="0" err="1" smtClean="0">
                <a:latin typeface="Times New Roman" panose="02020603050405020304" pitchFamily="18" charset="0"/>
                <a:cs typeface="Times New Roman" panose="02020603050405020304" pitchFamily="18" charset="0"/>
              </a:rPr>
              <a:t>Mengde</a:t>
            </a:r>
            <a:r>
              <a:rPr lang="en-US" altLang="zh-CN" sz="2400" dirty="0" smtClean="0">
                <a:latin typeface="Times New Roman" panose="02020603050405020304" pitchFamily="18" charset="0"/>
                <a:cs typeface="Times New Roman" panose="02020603050405020304" pitchFamily="18" charset="0"/>
              </a:rPr>
              <a:t> Han</a:t>
            </a:r>
            <a:endParaRPr lang="zh-CN" altLang="en-US" sz="2400" dirty="0">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A9E422D8-C356-1F82-64CC-483D4515EACE}"/>
              </a:ext>
            </a:extLst>
          </p:cNvPr>
          <p:cNvSpPr txBox="1"/>
          <p:nvPr/>
        </p:nvSpPr>
        <p:spPr>
          <a:xfrm>
            <a:off x="4593024" y="4119416"/>
            <a:ext cx="3005951" cy="1477328"/>
          </a:xfrm>
          <a:prstGeom prst="rect">
            <a:avLst/>
          </a:prstGeom>
          <a:noFill/>
        </p:spPr>
        <p:txBody>
          <a:bodyPr wrap="none" rtlCol="0">
            <a:spAutoFit/>
          </a:bodyPr>
          <a:lstStyle/>
          <a:p>
            <a:pPr algn="ctr">
              <a:lnSpc>
                <a:spcPct val="150000"/>
              </a:lnSpc>
            </a:pPr>
            <a:r>
              <a:rPr lang="zh-CN" altLang="en-US" sz="2000" dirty="0">
                <a:latin typeface="微软雅黑" panose="020B0503020204020204" pitchFamily="34" charset="-122"/>
                <a:ea typeface="微软雅黑" panose="020B0503020204020204" pitchFamily="34" charset="-122"/>
              </a:rPr>
              <a:t>演示：高 艳</a:t>
            </a:r>
            <a:endParaRPr lang="en-US" altLang="zh-CN" sz="2000" dirty="0">
              <a:latin typeface="微软雅黑" panose="020B0503020204020204" pitchFamily="34" charset="-122"/>
              <a:ea typeface="微软雅黑" panose="020B0503020204020204" pitchFamily="34" charset="-122"/>
            </a:endParaRPr>
          </a:p>
          <a:p>
            <a:pPr algn="ctr">
              <a:lnSpc>
                <a:spcPct val="150000"/>
              </a:lnSpc>
            </a:pPr>
            <a:r>
              <a:rPr lang="zh-CN" altLang="en-US" sz="2000" dirty="0">
                <a:latin typeface="微软雅黑" panose="020B0503020204020204" pitchFamily="34" charset="-122"/>
                <a:ea typeface="微软雅黑" panose="020B0503020204020204" pitchFamily="34" charset="-122"/>
              </a:rPr>
              <a:t>学号</a:t>
            </a:r>
            <a:r>
              <a:rPr lang="zh-CN" altLang="en-US" sz="2000" dirty="0" smtClean="0">
                <a:latin typeface="微软雅黑" panose="020B0503020204020204" pitchFamily="34" charset="-122"/>
                <a:ea typeface="微软雅黑" panose="020B0503020204020204" pitchFamily="34" charset="-122"/>
              </a:rPr>
              <a:t>：</a:t>
            </a:r>
            <a:endParaRPr lang="en-US" altLang="zh-CN" sz="2000" smtClean="0">
              <a:latin typeface="微软雅黑" panose="020B0503020204020204" pitchFamily="34" charset="-122"/>
              <a:ea typeface="微软雅黑" panose="020B0503020204020204" pitchFamily="34" charset="-122"/>
            </a:endParaRPr>
          </a:p>
          <a:p>
            <a:pPr algn="ctr">
              <a:lnSpc>
                <a:spcPct val="150000"/>
              </a:lnSpc>
            </a:pPr>
            <a:r>
              <a:rPr lang="zh-CN" altLang="en-US" sz="2000" smtClean="0">
                <a:latin typeface="微软雅黑" panose="020B0503020204020204" pitchFamily="34" charset="-122"/>
                <a:ea typeface="微软雅黑" panose="020B0503020204020204" pitchFamily="34" charset="-122"/>
              </a:rPr>
              <a:t>学院</a:t>
            </a:r>
            <a:r>
              <a:rPr lang="zh-CN" altLang="en-US" sz="2000" dirty="0">
                <a:latin typeface="微软雅黑" panose="020B0503020204020204" pitchFamily="34" charset="-122"/>
                <a:ea typeface="微软雅黑" panose="020B0503020204020204" pitchFamily="34" charset="-122"/>
              </a:rPr>
              <a:t>：网络空间安全学院</a:t>
            </a:r>
          </a:p>
        </p:txBody>
      </p:sp>
      <p:sp>
        <p:nvSpPr>
          <p:cNvPr id="3" name="矩形 2">
            <a:extLst>
              <a:ext uri="{FF2B5EF4-FFF2-40B4-BE49-F238E27FC236}">
                <a16:creationId xmlns:a16="http://schemas.microsoft.com/office/drawing/2014/main" id="{9B4D1A69-14FF-DBC9-E38C-34F07ED07C8C}"/>
              </a:ext>
            </a:extLst>
          </p:cNvPr>
          <p:cNvSpPr/>
          <p:nvPr/>
        </p:nvSpPr>
        <p:spPr>
          <a:xfrm>
            <a:off x="0" y="-18327"/>
            <a:ext cx="12192000" cy="7453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084D080E-16BA-D6E9-F0E8-DBE257F19B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7145" y="17532"/>
            <a:ext cx="2204089" cy="581409"/>
          </a:xfrm>
          <a:prstGeom prst="rect">
            <a:avLst/>
          </a:prstGeom>
        </p:spPr>
      </p:pic>
    </p:spTree>
    <p:extLst>
      <p:ext uri="{BB962C8B-B14F-4D97-AF65-F5344CB8AC3E}">
        <p14:creationId xmlns:p14="http://schemas.microsoft.com/office/powerpoint/2010/main" val="40768506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15B2694-B70C-FEE1-7F1B-6394A3510116}"/>
              </a:ext>
            </a:extLst>
          </p:cNvPr>
          <p:cNvSpPr txBox="1"/>
          <p:nvPr/>
        </p:nvSpPr>
        <p:spPr>
          <a:xfrm>
            <a:off x="866967" y="887033"/>
            <a:ext cx="1826141" cy="584775"/>
          </a:xfrm>
          <a:prstGeom prst="rect">
            <a:avLst/>
          </a:prstGeom>
          <a:noFill/>
        </p:spPr>
        <p:txBody>
          <a:bodyPr wrap="none" rtlCol="0">
            <a:spAutoFit/>
          </a:bodyPr>
          <a:lstStyle/>
          <a:p>
            <a:r>
              <a:rPr lang="zh-CN" altLang="en-US" sz="3200" dirty="0" smtClean="0">
                <a:latin typeface="Times New Roman" panose="02020603050405020304" pitchFamily="18" charset="0"/>
                <a:ea typeface="微软雅黑" panose="020B0503020204020204" pitchFamily="34" charset="-122"/>
                <a:cs typeface="Times New Roman" panose="02020603050405020304" pitchFamily="18" charset="0"/>
              </a:rPr>
              <a:t>符号说明</a:t>
            </a:r>
            <a:endParaRPr lang="zh-CN" altLang="en-US" sz="3200" dirty="0">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7" name="直接连接符 6">
            <a:extLst>
              <a:ext uri="{FF2B5EF4-FFF2-40B4-BE49-F238E27FC236}">
                <a16:creationId xmlns:a16="http://schemas.microsoft.com/office/drawing/2014/main" id="{3D12DB39-D102-9445-7640-7A56D6B32841}"/>
              </a:ext>
            </a:extLst>
          </p:cNvPr>
          <p:cNvCxnSpPr>
            <a:cxnSpLocks/>
          </p:cNvCxnSpPr>
          <p:nvPr/>
        </p:nvCxnSpPr>
        <p:spPr>
          <a:xfrm>
            <a:off x="700018" y="1466134"/>
            <a:ext cx="2128091" cy="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5DD993C4-0517-EA6D-702A-E4F439BF0999}"/>
              </a:ext>
            </a:extLst>
          </p:cNvPr>
          <p:cNvSpPr/>
          <p:nvPr/>
        </p:nvSpPr>
        <p:spPr>
          <a:xfrm>
            <a:off x="330367" y="911457"/>
            <a:ext cx="326187" cy="384442"/>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F63573C7-537F-51E4-81E9-CB4BBEFBDE8D}"/>
              </a:ext>
            </a:extLst>
          </p:cNvPr>
          <p:cNvSpPr/>
          <p:nvPr/>
        </p:nvSpPr>
        <p:spPr>
          <a:xfrm>
            <a:off x="656554" y="1221323"/>
            <a:ext cx="169135" cy="152907"/>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6EC0A42C-AABB-D580-AB6C-4CB3B370E8D5}"/>
              </a:ext>
            </a:extLst>
          </p:cNvPr>
          <p:cNvSpPr/>
          <p:nvPr/>
        </p:nvSpPr>
        <p:spPr>
          <a:xfrm>
            <a:off x="439301" y="1373723"/>
            <a:ext cx="169135" cy="152907"/>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A5937001-8713-CA63-E568-6A4279ECC19C}"/>
              </a:ext>
            </a:extLst>
          </p:cNvPr>
          <p:cNvSpPr/>
          <p:nvPr/>
        </p:nvSpPr>
        <p:spPr>
          <a:xfrm>
            <a:off x="215563" y="1295899"/>
            <a:ext cx="169135" cy="152907"/>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D28EE112-5A16-0522-5E04-ABB1EDE8F91A}"/>
              </a:ext>
            </a:extLst>
          </p:cNvPr>
          <p:cNvSpPr/>
          <p:nvPr/>
        </p:nvSpPr>
        <p:spPr>
          <a:xfrm>
            <a:off x="0" y="-18327"/>
            <a:ext cx="12192000" cy="7453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F548CFF6-3219-BED4-D0A8-55E8A0F8EC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97145" y="30595"/>
            <a:ext cx="2204089" cy="581409"/>
          </a:xfrm>
          <a:prstGeom prst="rect">
            <a:avLst/>
          </a:prstGeom>
        </p:spPr>
      </p:pic>
      <mc:AlternateContent xmlns:mc="http://schemas.openxmlformats.org/markup-compatibility/2006" xmlns:a14="http://schemas.microsoft.com/office/drawing/2010/main">
        <mc:Choice Requires="a14">
          <p:sp>
            <p:nvSpPr>
              <p:cNvPr id="4" name="文本框 3"/>
              <p:cNvSpPr txBox="1"/>
              <p:nvPr/>
            </p:nvSpPr>
            <p:spPr>
              <a:xfrm>
                <a:off x="656555" y="1684096"/>
                <a:ext cx="11413526" cy="3970318"/>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14:m>
                  <m:oMath xmlns:m="http://schemas.openxmlformats.org/officeDocument/2006/math">
                    <m:sSub>
                      <m:sSubPr>
                        <m:ctrlPr>
                          <a:rPr lang="en-US" altLang="zh-CN" i="1" smtClean="0">
                            <a:solidFill>
                              <a:srgbClr val="FF0000"/>
                            </a:solidFill>
                            <a:latin typeface="Cambria Math" panose="02040503050406030204" pitchFamily="18" charset="0"/>
                            <a:ea typeface="微软雅黑" panose="020B0503020204020204" pitchFamily="34" charset="-122"/>
                          </a:rPr>
                        </m:ctrlPr>
                      </m:sSubPr>
                      <m:e>
                        <m:r>
                          <a:rPr lang="en-US" altLang="zh-CN" b="0" i="1" smtClean="0">
                            <a:solidFill>
                              <a:srgbClr val="FF0000"/>
                            </a:solidFill>
                            <a:latin typeface="Cambria Math" panose="02040503050406030204" pitchFamily="18" charset="0"/>
                            <a:ea typeface="微软雅黑" panose="020B0503020204020204" pitchFamily="34" charset="-122"/>
                          </a:rPr>
                          <m:t>𝐷</m:t>
                        </m:r>
                      </m:e>
                      <m:sub>
                        <m:r>
                          <a:rPr lang="en-US" altLang="zh-CN" b="0" i="1" smtClean="0">
                            <a:solidFill>
                              <a:srgbClr val="FF0000"/>
                            </a:solidFill>
                            <a:latin typeface="Cambria Math" panose="02040503050406030204" pitchFamily="18" charset="0"/>
                            <a:ea typeface="微软雅黑" panose="020B0503020204020204" pitchFamily="34" charset="-122"/>
                          </a:rPr>
                          <m:t>1</m:t>
                        </m:r>
                      </m:sub>
                    </m:sSub>
                    <m:r>
                      <a:rPr lang="en-US" altLang="zh-CN" i="1" smtClean="0">
                        <a:latin typeface="Cambria Math" panose="02040503050406030204" pitchFamily="18" charset="0"/>
                        <a:ea typeface="Cambria Math" panose="02040503050406030204" pitchFamily="18" charset="0"/>
                      </a:rPr>
                      <m:t>=</m:t>
                    </m:r>
                    <m:d>
                      <m:dPr>
                        <m:begChr m:val="{"/>
                        <m:endChr m:val="}"/>
                        <m:ctrlPr>
                          <a:rPr lang="en-US" altLang="zh-CN"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𝑋</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𝐴</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𝑌</m:t>
                            </m:r>
                          </m:e>
                          <m:sub>
                            <m:r>
                              <a:rPr lang="en-US" altLang="zh-CN" b="0" i="1" smtClean="0">
                                <a:latin typeface="Cambria Math" panose="02040503050406030204" pitchFamily="18" charset="0"/>
                                <a:ea typeface="Cambria Math" panose="02040503050406030204" pitchFamily="18" charset="0"/>
                              </a:rPr>
                              <m:t>𝑙</m:t>
                            </m:r>
                          </m:sub>
                        </m:sSub>
                      </m:e>
                    </m:d>
                  </m:oMath>
                </a14:m>
                <a:r>
                  <a:rPr lang="zh-CN" altLang="en-US" dirty="0" smtClean="0">
                    <a:latin typeface="微软雅黑" panose="020B0503020204020204" pitchFamily="34" charset="-122"/>
                    <a:ea typeface="微软雅黑" panose="020B0503020204020204" pitchFamily="34" charset="-122"/>
                  </a:rPr>
                  <a:t>表示有</a:t>
                </a:r>
                <a14:m>
                  <m:oMath xmlns:m="http://schemas.openxmlformats.org/officeDocument/2006/math">
                    <m:sSub>
                      <m:sSubPr>
                        <m:ctrlPr>
                          <a:rPr lang="en-US" altLang="zh-CN"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𝑁</m:t>
                        </m:r>
                      </m:e>
                      <m:sub>
                        <m:r>
                          <a:rPr lang="en-US" altLang="zh-CN" b="0" i="1" smtClean="0">
                            <a:latin typeface="Cambria Math" panose="02040503050406030204" pitchFamily="18" charset="0"/>
                            <a:ea typeface="微软雅黑" panose="020B0503020204020204" pitchFamily="34" charset="-122"/>
                          </a:rPr>
                          <m:t>1</m:t>
                        </m:r>
                      </m:sub>
                    </m:sSub>
                  </m:oMath>
                </a14:m>
                <a:r>
                  <a:rPr lang="zh-CN" altLang="en-US" dirty="0" smtClean="0">
                    <a:latin typeface="微软雅黑" panose="020B0503020204020204" pitchFamily="34" charset="-122"/>
                    <a:ea typeface="微软雅黑" panose="020B0503020204020204" pitchFamily="34" charset="-122"/>
                  </a:rPr>
                  <a:t>个数据点的数据集，</a:t>
                </a:r>
                <a14:m>
                  <m:oMath xmlns:m="http://schemas.openxmlformats.org/officeDocument/2006/math">
                    <m:r>
                      <a:rPr lang="en-US" altLang="zh-CN" b="0" i="1" smtClean="0">
                        <a:latin typeface="Cambria Math" panose="02040503050406030204" pitchFamily="18" charset="0"/>
                        <a:ea typeface="微软雅黑" panose="020B0503020204020204" pitchFamily="34" charset="-122"/>
                      </a:rPr>
                      <m:t>𝑋</m:t>
                    </m:r>
                    <m:r>
                      <a:rPr lang="en-US" altLang="zh-CN" b="0" i="1" smtClean="0">
                        <a:latin typeface="Cambria Math" panose="02040503050406030204" pitchFamily="18" charset="0"/>
                        <a:ea typeface="Cambria Math" panose="02040503050406030204" pitchFamily="18" charset="0"/>
                      </a:rPr>
                      <m:t>=</m:t>
                    </m:r>
                    <m:d>
                      <m:dPr>
                        <m:begChr m:val="{"/>
                        <m:endChr m:val="}"/>
                        <m:ctrlPr>
                          <a:rPr lang="en-US" altLang="zh-CN" b="0" i="1" smtClean="0">
                            <a:latin typeface="Cambria Math" panose="02040503050406030204" pitchFamily="18" charset="0"/>
                            <a:ea typeface="Cambria Math" panose="02040503050406030204" pitchFamily="18" charset="0"/>
                          </a:rPr>
                        </m:ctrlPr>
                      </m:dPr>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𝑋</m:t>
                            </m:r>
                          </m:e>
                          <m:sub>
                            <m:r>
                              <a:rPr lang="en-US" altLang="zh-CN" b="0" i="1" smtClean="0">
                                <a:latin typeface="Cambria Math" panose="02040503050406030204" pitchFamily="18" charset="0"/>
                                <a:ea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𝑋</m:t>
                            </m:r>
                          </m:e>
                          <m:sub>
                            <m:r>
                              <a:rPr lang="en-US" altLang="zh-CN" b="0" i="1" smtClean="0">
                                <a:latin typeface="Cambria Math" panose="02040503050406030204" pitchFamily="18" charset="0"/>
                                <a:ea typeface="Cambria Math" panose="02040503050406030204" pitchFamily="18" charset="0"/>
                              </a:rPr>
                              <m:t>2</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𝑋</m:t>
                            </m:r>
                          </m:e>
                          <m:sub>
                            <m:r>
                              <a:rPr lang="en-US" altLang="zh-CN" b="0" i="1" smtClean="0">
                                <a:latin typeface="Cambria Math" panose="02040503050406030204" pitchFamily="18" charset="0"/>
                                <a:ea typeface="Cambria Math" panose="02040503050406030204" pitchFamily="18" charset="0"/>
                              </a:rPr>
                              <m:t>𝑑</m:t>
                            </m:r>
                          </m:sub>
                        </m:sSub>
                      </m:e>
                    </m:d>
                  </m:oMath>
                </a14:m>
                <a:r>
                  <a:rPr lang="zh-CN" altLang="en-US" dirty="0" smtClean="0">
                    <a:latin typeface="微软雅黑" panose="020B0503020204020204" pitchFamily="34" charset="-122"/>
                    <a:ea typeface="微软雅黑" panose="020B0503020204020204" pitchFamily="34" charset="-122"/>
                  </a:rPr>
                  <a:t>代表</a:t>
                </a:r>
                <a14:m>
                  <m:oMath xmlns:m="http://schemas.openxmlformats.org/officeDocument/2006/math">
                    <m:r>
                      <a:rPr lang="en-US" altLang="zh-CN" b="0" i="1" dirty="0" smtClean="0">
                        <a:latin typeface="Cambria Math" panose="02040503050406030204" pitchFamily="18" charset="0"/>
                        <a:ea typeface="微软雅黑" panose="020B0503020204020204" pitchFamily="34" charset="-122"/>
                      </a:rPr>
                      <m:t>𝑑</m:t>
                    </m:r>
                  </m:oMath>
                </a14:m>
                <a:r>
                  <a:rPr lang="zh-CN" altLang="en-US" dirty="0" smtClean="0">
                    <a:latin typeface="微软雅黑" panose="020B0503020204020204" pitchFamily="34" charset="-122"/>
                    <a:ea typeface="微软雅黑" panose="020B0503020204020204" pitchFamily="34" charset="-122"/>
                  </a:rPr>
                  <a:t>个不受保护的属性；</a:t>
                </a:r>
                <a14:m>
                  <m:oMath xmlns:m="http://schemas.openxmlformats.org/officeDocument/2006/math">
                    <m:r>
                      <a:rPr lang="en-US" altLang="zh-CN" b="0" i="1" smtClean="0">
                        <a:latin typeface="Cambria Math" panose="02040503050406030204" pitchFamily="18" charset="0"/>
                        <a:ea typeface="微软雅黑" panose="020B0503020204020204" pitchFamily="34" charset="-122"/>
                      </a:rPr>
                      <m:t>𝐴</m:t>
                    </m:r>
                  </m:oMath>
                </a14:m>
                <a:r>
                  <a:rPr lang="zh-CN" altLang="en-US" dirty="0" smtClean="0">
                    <a:latin typeface="微软雅黑" panose="020B0503020204020204" pitchFamily="34" charset="-122"/>
                    <a:ea typeface="微软雅黑" panose="020B0503020204020204" pitchFamily="34" charset="-122"/>
                  </a:rPr>
                  <a:t>代表受保护的属性，例如性别、年龄等；</a:t>
                </a:r>
                <a14:m>
                  <m:oMath xmlns:m="http://schemas.openxmlformats.org/officeDocument/2006/math">
                    <m:sSub>
                      <m:sSubPr>
                        <m:ctrlPr>
                          <a:rPr lang="en-US" altLang="zh-CN"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𝑌</m:t>
                        </m:r>
                      </m:e>
                      <m:sub>
                        <m:r>
                          <a:rPr lang="en-US" altLang="zh-CN" b="0" i="1" smtClean="0">
                            <a:latin typeface="Cambria Math" panose="02040503050406030204" pitchFamily="18" charset="0"/>
                            <a:ea typeface="微软雅黑" panose="020B0503020204020204" pitchFamily="34" charset="-122"/>
                          </a:rPr>
                          <m:t>1</m:t>
                        </m:r>
                      </m:sub>
                    </m:sSub>
                    <m:r>
                      <a:rPr lang="en-US" altLang="zh-CN" i="1" smtClean="0">
                        <a:latin typeface="Cambria Math" panose="02040503050406030204" pitchFamily="18" charset="0"/>
                        <a:ea typeface="Cambria Math" panose="02040503050406030204" pitchFamily="18" charset="0"/>
                      </a:rPr>
                      <m:t>=</m:t>
                    </m:r>
                    <m:d>
                      <m:dPr>
                        <m:begChr m:val="{"/>
                        <m:endChr m:val="}"/>
                        <m:ctrlPr>
                          <a:rPr lang="en-US" altLang="zh-CN"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0,1</m:t>
                        </m:r>
                      </m:e>
                    </m:d>
                  </m:oMath>
                </a14:m>
                <a:r>
                  <a:rPr lang="zh-CN" altLang="en-US" dirty="0" smtClean="0">
                    <a:latin typeface="微软雅黑" panose="020B0503020204020204" pitchFamily="34" charset="-122"/>
                    <a:ea typeface="微软雅黑" panose="020B0503020204020204" pitchFamily="34" charset="-122"/>
                  </a:rPr>
                  <a:t>是任务的标签。</a:t>
                </a:r>
                <a:endParaRPr lang="en-US" altLang="zh-CN" dirty="0" smtClean="0">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Ø"/>
                </a:pPr>
                <a14:m>
                  <m:oMath xmlns:m="http://schemas.openxmlformats.org/officeDocument/2006/math">
                    <m:sSub>
                      <m:sSubPr>
                        <m:ctrlPr>
                          <a:rPr lang="en-US" altLang="zh-CN" i="1" smtClean="0">
                            <a:solidFill>
                              <a:srgbClr val="FF0000"/>
                            </a:solidFill>
                            <a:latin typeface="Cambria Math" panose="02040503050406030204" pitchFamily="18" charset="0"/>
                            <a:ea typeface="微软雅黑" panose="020B0503020204020204" pitchFamily="34" charset="-122"/>
                          </a:rPr>
                        </m:ctrlPr>
                      </m:sSubPr>
                      <m:e>
                        <m:r>
                          <a:rPr lang="en-US" altLang="zh-CN" b="0" i="1" smtClean="0">
                            <a:solidFill>
                              <a:srgbClr val="FF0000"/>
                            </a:solidFill>
                            <a:latin typeface="Cambria Math" panose="02040503050406030204" pitchFamily="18" charset="0"/>
                            <a:ea typeface="微软雅黑" panose="020B0503020204020204" pitchFamily="34" charset="-122"/>
                          </a:rPr>
                          <m:t>𝐷</m:t>
                        </m:r>
                      </m:e>
                      <m:sub>
                        <m:r>
                          <a:rPr lang="en-US" altLang="zh-CN" b="0" i="1" smtClean="0">
                            <a:solidFill>
                              <a:srgbClr val="FF0000"/>
                            </a:solidFill>
                            <a:latin typeface="Cambria Math" panose="02040503050406030204" pitchFamily="18" charset="0"/>
                            <a:ea typeface="微软雅黑" panose="020B0503020204020204" pitchFamily="34" charset="-122"/>
                          </a:rPr>
                          <m:t>𝑢</m:t>
                        </m:r>
                      </m:sub>
                    </m:sSub>
                    <m:r>
                      <a:rPr lang="en-US" altLang="zh-CN" i="1" smtClean="0">
                        <a:latin typeface="Cambria Math" panose="02040503050406030204" pitchFamily="18" charset="0"/>
                        <a:ea typeface="Cambria Math" panose="02040503050406030204" pitchFamily="18" charset="0"/>
                      </a:rPr>
                      <m:t>=</m:t>
                    </m:r>
                    <m:d>
                      <m:dPr>
                        <m:begChr m:val="{"/>
                        <m:endChr m:val="}"/>
                        <m:ctrlPr>
                          <a:rPr lang="en-US" altLang="zh-CN"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𝑋</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𝐴</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𝑌</m:t>
                            </m:r>
                          </m:e>
                          <m:sub>
                            <m:r>
                              <a:rPr lang="en-US" altLang="zh-CN" b="0" i="1" smtClean="0">
                                <a:latin typeface="Cambria Math" panose="02040503050406030204" pitchFamily="18" charset="0"/>
                                <a:ea typeface="Cambria Math" panose="02040503050406030204" pitchFamily="18" charset="0"/>
                              </a:rPr>
                              <m:t>𝑢</m:t>
                            </m:r>
                          </m:sub>
                        </m:sSub>
                      </m:e>
                    </m:d>
                  </m:oMath>
                </a14:m>
                <a:r>
                  <a:rPr lang="zh-CN" altLang="en-US" dirty="0" smtClean="0">
                    <a:latin typeface="微软雅黑" panose="020B0503020204020204" pitchFamily="34" charset="-122"/>
                    <a:ea typeface="微软雅黑" panose="020B0503020204020204" pitchFamily="34" charset="-122"/>
                  </a:rPr>
                  <a:t>代表有</a:t>
                </a:r>
                <a14:m>
                  <m:oMath xmlns:m="http://schemas.openxmlformats.org/officeDocument/2006/math">
                    <m:sSub>
                      <m:sSubPr>
                        <m:ctrlPr>
                          <a:rPr lang="en-US" altLang="zh-CN"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𝑁</m:t>
                        </m:r>
                      </m:e>
                      <m:sub>
                        <m:r>
                          <a:rPr lang="en-US" altLang="zh-CN" b="0" i="1" smtClean="0">
                            <a:latin typeface="Cambria Math" panose="02040503050406030204" pitchFamily="18" charset="0"/>
                            <a:ea typeface="微软雅黑" panose="020B0503020204020204" pitchFamily="34" charset="-122"/>
                          </a:rPr>
                          <m:t>2</m:t>
                        </m:r>
                      </m:sub>
                    </m:sSub>
                  </m:oMath>
                </a14:m>
                <a:r>
                  <a:rPr lang="zh-CN" altLang="en-US" dirty="0" smtClean="0">
                    <a:latin typeface="微软雅黑" panose="020B0503020204020204" pitchFamily="34" charset="-122"/>
                    <a:ea typeface="微软雅黑" panose="020B0503020204020204" pitchFamily="34" charset="-122"/>
                  </a:rPr>
                  <a:t>个数据点的</a:t>
                </a:r>
                <a:r>
                  <a:rPr lang="zh-CN" altLang="en-US" dirty="0" smtClean="0">
                    <a:solidFill>
                      <a:srgbClr val="FF0000"/>
                    </a:solidFill>
                    <a:latin typeface="微软雅黑" panose="020B0503020204020204" pitchFamily="34" charset="-122"/>
                    <a:ea typeface="微软雅黑" panose="020B0503020204020204" pitchFamily="34" charset="-122"/>
                  </a:rPr>
                  <a:t>未标签数据集</a:t>
                </a:r>
                <a:r>
                  <a:rPr lang="zh-CN" altLang="en-US" dirty="0" smtClean="0">
                    <a:latin typeface="微软雅黑" panose="020B0503020204020204" pitchFamily="34" charset="-122"/>
                    <a:ea typeface="微软雅黑" panose="020B0503020204020204" pitchFamily="34" charset="-122"/>
                  </a:rPr>
                  <a:t>，</a:t>
                </a:r>
                <a14:m>
                  <m:oMath xmlns:m="http://schemas.openxmlformats.org/officeDocument/2006/math">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𝑌</m:t>
                        </m:r>
                      </m:e>
                      <m:sub>
                        <m:r>
                          <a:rPr lang="en-US" altLang="zh-CN" b="0" i="1" smtClean="0">
                            <a:latin typeface="Cambria Math" panose="02040503050406030204" pitchFamily="18" charset="0"/>
                            <a:ea typeface="微软雅黑" panose="020B0503020204020204" pitchFamily="34" charset="-122"/>
                          </a:rPr>
                          <m:t>𝑢</m:t>
                        </m:r>
                      </m:sub>
                    </m:sSub>
                    <m:r>
                      <a:rPr lang="en-US" altLang="zh-CN" i="1">
                        <a:latin typeface="Cambria Math" panose="02040503050406030204" pitchFamily="18" charset="0"/>
                        <a:ea typeface="Cambria Math" panose="02040503050406030204" pitchFamily="18" charset="0"/>
                      </a:rPr>
                      <m:t>=</m:t>
                    </m:r>
                    <m:d>
                      <m:dPr>
                        <m:begChr m:val="{"/>
                        <m:endChr m:val="}"/>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0,1</m:t>
                        </m:r>
                      </m:e>
                    </m:d>
                  </m:oMath>
                </a14:m>
                <a:r>
                  <a:rPr lang="zh-CN" altLang="en-US" dirty="0" smtClean="0">
                    <a:latin typeface="微软雅黑" panose="020B0503020204020204" pitchFamily="34" charset="-122"/>
                    <a:ea typeface="微软雅黑" panose="020B0503020204020204" pitchFamily="34" charset="-122"/>
                  </a:rPr>
                  <a:t>代表对于未标签数据集的</a:t>
                </a:r>
                <a:r>
                  <a:rPr lang="zh-CN" altLang="en-US" dirty="0" smtClean="0">
                    <a:solidFill>
                      <a:srgbClr val="FF0000"/>
                    </a:solidFill>
                    <a:latin typeface="微软雅黑" panose="020B0503020204020204" pitchFamily="34" charset="-122"/>
                    <a:ea typeface="微软雅黑" panose="020B0503020204020204" pitchFamily="34" charset="-122"/>
                  </a:rPr>
                  <a:t>预测标签</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Ø"/>
                </a:pPr>
                <a:r>
                  <a:rPr lang="zh-CN" altLang="en-US" dirty="0" smtClean="0">
                    <a:latin typeface="微软雅黑" panose="020B0503020204020204" pitchFamily="34" charset="-122"/>
                    <a:ea typeface="微软雅黑" panose="020B0503020204020204" pitchFamily="34" charset="-122"/>
                  </a:rPr>
                  <a:t>为了简单起见，假设受保护的标签是二进制值，例如如果受保护的标签是种族，这个标签值可以设置为“</a:t>
                </a:r>
                <a:r>
                  <a:rPr lang="en-US" altLang="zh-CN" dirty="0" err="1" smtClean="0">
                    <a:latin typeface="微软雅黑" panose="020B0503020204020204" pitchFamily="34" charset="-122"/>
                    <a:ea typeface="微软雅黑" panose="020B0503020204020204" pitchFamily="34" charset="-122"/>
                  </a:rPr>
                  <a:t>Wihte</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(A=0)</a:t>
                </a:r>
                <a:r>
                  <a:rPr lang="zh-CN" altLang="en-US" dirty="0" smtClean="0">
                    <a:latin typeface="微软雅黑" panose="020B0503020204020204" pitchFamily="34" charset="-122"/>
                    <a:ea typeface="微软雅黑" panose="020B0503020204020204" pitchFamily="34" charset="-122"/>
                  </a:rPr>
                  <a:t>和“</a:t>
                </a:r>
                <a:r>
                  <a:rPr lang="en-US" altLang="zh-CN" dirty="0" smtClean="0">
                    <a:latin typeface="微软雅黑" panose="020B0503020204020204" pitchFamily="34" charset="-122"/>
                    <a:ea typeface="微软雅黑" panose="020B0503020204020204" pitchFamily="34" charset="-122"/>
                  </a:rPr>
                  <a:t>Black</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(A=1)</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Ø"/>
                </a:pPr>
                <a:r>
                  <a:rPr lang="zh-CN" altLang="en-US" dirty="0" smtClean="0">
                    <a:latin typeface="微软雅黑" panose="020B0503020204020204" pitchFamily="34" charset="-122"/>
                    <a:ea typeface="微软雅黑" panose="020B0503020204020204" pitchFamily="34" charset="-122"/>
                  </a:rPr>
                  <a:t>目标：从数据集</a:t>
                </a:r>
                <a14:m>
                  <m:oMath xmlns:m="http://schemas.openxmlformats.org/officeDocument/2006/math">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𝐷</m:t>
                        </m:r>
                      </m:e>
                      <m:sub>
                        <m:r>
                          <a:rPr lang="en-US" altLang="zh-CN" i="1">
                            <a:latin typeface="Cambria Math" panose="02040503050406030204" pitchFamily="18" charset="0"/>
                            <a:ea typeface="微软雅黑" panose="020B0503020204020204" pitchFamily="34" charset="-122"/>
                          </a:rPr>
                          <m:t>1</m:t>
                        </m:r>
                      </m:sub>
                    </m:sSub>
                  </m:oMath>
                </a14:m>
                <a:r>
                  <a:rPr lang="zh-CN" altLang="en-US" dirty="0" smtClean="0">
                    <a:latin typeface="微软雅黑" panose="020B0503020204020204" pitchFamily="34" charset="-122"/>
                    <a:ea typeface="微软雅黑" panose="020B0503020204020204" pitchFamily="34" charset="-122"/>
                  </a:rPr>
                  <a:t>和</a:t>
                </a:r>
                <a14:m>
                  <m:oMath xmlns:m="http://schemas.openxmlformats.org/officeDocument/2006/math">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𝐷</m:t>
                        </m:r>
                      </m:e>
                      <m:sub>
                        <m:r>
                          <a:rPr lang="en-US" altLang="zh-CN" i="1">
                            <a:latin typeface="Cambria Math" panose="02040503050406030204" pitchFamily="18" charset="0"/>
                            <a:ea typeface="微软雅黑" panose="020B0503020204020204" pitchFamily="34" charset="-122"/>
                          </a:rPr>
                          <m:t>𝑢</m:t>
                        </m:r>
                      </m:sub>
                    </m:sSub>
                  </m:oMath>
                </a14:m>
                <a:r>
                  <a:rPr lang="zh-CN" altLang="en-US" dirty="0" smtClean="0">
                    <a:latin typeface="微软雅黑" panose="020B0503020204020204" pitchFamily="34" charset="-122"/>
                    <a:ea typeface="微软雅黑" panose="020B0503020204020204" pitchFamily="34" charset="-122"/>
                  </a:rPr>
                  <a:t>上</a:t>
                </a:r>
                <a:r>
                  <a:rPr lang="zh-CN" altLang="en-US" dirty="0" smtClean="0">
                    <a:solidFill>
                      <a:srgbClr val="FF0000"/>
                    </a:solidFill>
                    <a:latin typeface="微软雅黑" panose="020B0503020204020204" pitchFamily="34" charset="-122"/>
                    <a:ea typeface="微软雅黑" panose="020B0503020204020204" pitchFamily="34" charset="-122"/>
                  </a:rPr>
                  <a:t>学习一个映射</a:t>
                </a:r>
                <a:r>
                  <a:rPr lang="zh-CN" altLang="en-US" dirty="0" smtClean="0">
                    <a:latin typeface="微软雅黑" panose="020B0503020204020204" pitchFamily="34" charset="-122"/>
                    <a:ea typeface="微软雅黑" panose="020B0503020204020204" pitchFamily="34" charset="-122"/>
                  </a:rPr>
                  <a:t>，分类结果独立于受保护属性。最终效果通过结果的准确性和歧视水平来衡量。</a:t>
                </a:r>
                <a:endParaRPr lang="zh-CN" altLang="en-US" dirty="0">
                  <a:latin typeface="微软雅黑" panose="020B0503020204020204" pitchFamily="34" charset="-122"/>
                  <a:ea typeface="微软雅黑" panose="020B0503020204020204" pitchFamily="34" charset="-122"/>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656555" y="1684096"/>
                <a:ext cx="11413526" cy="3970318"/>
              </a:xfrm>
              <a:prstGeom prst="rect">
                <a:avLst/>
              </a:prstGeom>
              <a:blipFill>
                <a:blip r:embed="rId4"/>
                <a:stretch>
                  <a:fillRect l="-374" r="-240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752986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15B2694-B70C-FEE1-7F1B-6394A3510116}"/>
              </a:ext>
            </a:extLst>
          </p:cNvPr>
          <p:cNvSpPr txBox="1"/>
          <p:nvPr/>
        </p:nvSpPr>
        <p:spPr>
          <a:xfrm>
            <a:off x="866967" y="887037"/>
            <a:ext cx="2281394" cy="584775"/>
          </a:xfrm>
          <a:prstGeom prst="rect">
            <a:avLst/>
          </a:prstGeom>
          <a:noFill/>
        </p:spPr>
        <p:txBody>
          <a:bodyPr wrap="none" rtlCol="0">
            <a:spAutoFit/>
          </a:bodyPr>
          <a:lstStyle/>
          <a:p>
            <a:r>
              <a:rPr lang="en-US" altLang="zh-CN" sz="3200" dirty="0" smtClean="0">
                <a:latin typeface="Times New Roman" panose="02020603050405020304" pitchFamily="18" charset="0"/>
                <a:ea typeface="微软雅黑" panose="020B0503020204020204" pitchFamily="34" charset="-122"/>
                <a:cs typeface="Times New Roman" panose="02020603050405020304" pitchFamily="18" charset="0"/>
              </a:rPr>
              <a:t>FS</a:t>
            </a:r>
            <a:r>
              <a:rPr lang="zh-CN" altLang="en-US" sz="3200" dirty="0" smtClean="0">
                <a:latin typeface="Times New Roman" panose="02020603050405020304" pitchFamily="18" charset="0"/>
                <a:ea typeface="微软雅黑" panose="020B0503020204020204" pitchFamily="34" charset="-122"/>
                <a:cs typeface="Times New Roman" panose="02020603050405020304" pitchFamily="18" charset="0"/>
              </a:rPr>
              <a:t>框架结构</a:t>
            </a:r>
            <a:endParaRPr lang="zh-CN" altLang="en-US" sz="3200" dirty="0">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7" name="直接连接符 6">
            <a:extLst>
              <a:ext uri="{FF2B5EF4-FFF2-40B4-BE49-F238E27FC236}">
                <a16:creationId xmlns:a16="http://schemas.microsoft.com/office/drawing/2014/main" id="{3D12DB39-D102-9445-7640-7A56D6B32841}"/>
              </a:ext>
            </a:extLst>
          </p:cNvPr>
          <p:cNvCxnSpPr>
            <a:cxnSpLocks/>
          </p:cNvCxnSpPr>
          <p:nvPr/>
        </p:nvCxnSpPr>
        <p:spPr>
          <a:xfrm>
            <a:off x="700018" y="1466138"/>
            <a:ext cx="2134622" cy="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5DD993C4-0517-EA6D-702A-E4F439BF0999}"/>
              </a:ext>
            </a:extLst>
          </p:cNvPr>
          <p:cNvSpPr/>
          <p:nvPr/>
        </p:nvSpPr>
        <p:spPr>
          <a:xfrm>
            <a:off x="330367" y="911461"/>
            <a:ext cx="326187" cy="384442"/>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F63573C7-537F-51E4-81E9-CB4BBEFBDE8D}"/>
              </a:ext>
            </a:extLst>
          </p:cNvPr>
          <p:cNvSpPr/>
          <p:nvPr/>
        </p:nvSpPr>
        <p:spPr>
          <a:xfrm>
            <a:off x="656554" y="1221327"/>
            <a:ext cx="169135" cy="152907"/>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6EC0A42C-AABB-D580-AB6C-4CB3B370E8D5}"/>
              </a:ext>
            </a:extLst>
          </p:cNvPr>
          <p:cNvSpPr/>
          <p:nvPr/>
        </p:nvSpPr>
        <p:spPr>
          <a:xfrm>
            <a:off x="439301" y="1373727"/>
            <a:ext cx="169135" cy="152907"/>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A5937001-8713-CA63-E568-6A4279ECC19C}"/>
              </a:ext>
            </a:extLst>
          </p:cNvPr>
          <p:cNvSpPr/>
          <p:nvPr/>
        </p:nvSpPr>
        <p:spPr>
          <a:xfrm>
            <a:off x="215563" y="1295903"/>
            <a:ext cx="169135" cy="152907"/>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B9F3431E-B00A-F9F3-AC6A-F78FD83AD1AC}"/>
              </a:ext>
            </a:extLst>
          </p:cNvPr>
          <p:cNvSpPr/>
          <p:nvPr/>
        </p:nvSpPr>
        <p:spPr>
          <a:xfrm>
            <a:off x="0" y="-18327"/>
            <a:ext cx="12192000" cy="7453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9DE9F287-C157-764E-01B9-81D7592120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7145" y="30595"/>
            <a:ext cx="2204089" cy="581409"/>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436" y="1604458"/>
            <a:ext cx="11029785" cy="2706943"/>
          </a:xfrm>
          <a:prstGeom prst="rect">
            <a:avLst/>
          </a:prstGeom>
        </p:spPr>
      </p:pic>
      <p:pic>
        <p:nvPicPr>
          <p:cNvPr id="36" name="图片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80037" y="4200231"/>
            <a:ext cx="9682899" cy="2283014"/>
          </a:xfrm>
          <a:prstGeom prst="rect">
            <a:avLst/>
          </a:prstGeom>
        </p:spPr>
      </p:pic>
      <p:sp>
        <p:nvSpPr>
          <p:cNvPr id="37" name="椭圆形标注 36"/>
          <p:cNvSpPr/>
          <p:nvPr/>
        </p:nvSpPr>
        <p:spPr>
          <a:xfrm>
            <a:off x="171042" y="4311401"/>
            <a:ext cx="1751400" cy="659567"/>
          </a:xfrm>
          <a:prstGeom prst="wedgeEllipseCallout">
            <a:avLst>
              <a:gd name="adj1" fmla="val 108579"/>
              <a:gd name="adj2" fmla="val 57954"/>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accent2">
                    <a:lumMod val="75000"/>
                  </a:schemeClr>
                </a:solidFill>
              </a:rPr>
              <a:t>FS</a:t>
            </a:r>
            <a:r>
              <a:rPr lang="zh-CN" altLang="en-US" dirty="0" smtClean="0">
                <a:solidFill>
                  <a:schemeClr val="accent2">
                    <a:lumMod val="75000"/>
                  </a:schemeClr>
                </a:solidFill>
              </a:rPr>
              <a:t>框架的三个</a:t>
            </a:r>
            <a:r>
              <a:rPr lang="zh-CN" altLang="en-US" dirty="0" smtClean="0">
                <a:solidFill>
                  <a:schemeClr val="bg1"/>
                </a:solidFill>
              </a:rPr>
              <a:t>步骤</a:t>
            </a:r>
            <a:endParaRPr lang="zh-CN" altLang="en-US" dirty="0">
              <a:solidFill>
                <a:schemeClr val="bg1"/>
              </a:solidFill>
            </a:endParaRPr>
          </a:p>
        </p:txBody>
      </p:sp>
    </p:spTree>
    <p:extLst>
      <p:ext uri="{BB962C8B-B14F-4D97-AF65-F5344CB8AC3E}">
        <p14:creationId xmlns:p14="http://schemas.microsoft.com/office/powerpoint/2010/main" val="32417372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15B2694-B70C-FEE1-7F1B-6394A3510116}"/>
              </a:ext>
            </a:extLst>
          </p:cNvPr>
          <p:cNvSpPr txBox="1"/>
          <p:nvPr/>
        </p:nvSpPr>
        <p:spPr>
          <a:xfrm>
            <a:off x="866967" y="887037"/>
            <a:ext cx="1415772" cy="584775"/>
          </a:xfrm>
          <a:prstGeom prst="rect">
            <a:avLst/>
          </a:prstGeom>
          <a:noFill/>
        </p:spPr>
        <p:txBody>
          <a:bodyPr wrap="none" rtlCol="0">
            <a:spAutoFit/>
          </a:bodyPr>
          <a:lstStyle/>
          <a:p>
            <a:r>
              <a:rPr lang="zh-CN" altLang="en-US" sz="3200" dirty="0" smtClean="0">
                <a:latin typeface="Times New Roman" panose="02020603050405020304" pitchFamily="18" charset="0"/>
                <a:ea typeface="微软雅黑" panose="020B0503020204020204" pitchFamily="34" charset="-122"/>
                <a:cs typeface="Times New Roman" panose="02020603050405020304" pitchFamily="18" charset="0"/>
              </a:rPr>
              <a:t>伪标记</a:t>
            </a:r>
            <a:endParaRPr lang="zh-CN" altLang="en-US" sz="3200" dirty="0">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7" name="直接连接符 6">
            <a:extLst>
              <a:ext uri="{FF2B5EF4-FFF2-40B4-BE49-F238E27FC236}">
                <a16:creationId xmlns:a16="http://schemas.microsoft.com/office/drawing/2014/main" id="{3D12DB39-D102-9445-7640-7A56D6B32841}"/>
              </a:ext>
            </a:extLst>
          </p:cNvPr>
          <p:cNvCxnSpPr>
            <a:cxnSpLocks/>
          </p:cNvCxnSpPr>
          <p:nvPr/>
        </p:nvCxnSpPr>
        <p:spPr>
          <a:xfrm>
            <a:off x="700018" y="1466138"/>
            <a:ext cx="1668428" cy="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5DD993C4-0517-EA6D-702A-E4F439BF0999}"/>
              </a:ext>
            </a:extLst>
          </p:cNvPr>
          <p:cNvSpPr/>
          <p:nvPr/>
        </p:nvSpPr>
        <p:spPr>
          <a:xfrm>
            <a:off x="330367" y="911461"/>
            <a:ext cx="326187" cy="384442"/>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F63573C7-537F-51E4-81E9-CB4BBEFBDE8D}"/>
              </a:ext>
            </a:extLst>
          </p:cNvPr>
          <p:cNvSpPr/>
          <p:nvPr/>
        </p:nvSpPr>
        <p:spPr>
          <a:xfrm>
            <a:off x="656554" y="1221327"/>
            <a:ext cx="169135" cy="152907"/>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6EC0A42C-AABB-D580-AB6C-4CB3B370E8D5}"/>
              </a:ext>
            </a:extLst>
          </p:cNvPr>
          <p:cNvSpPr/>
          <p:nvPr/>
        </p:nvSpPr>
        <p:spPr>
          <a:xfrm>
            <a:off x="439301" y="1373727"/>
            <a:ext cx="169135" cy="152907"/>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A5937001-8713-CA63-E568-6A4279ECC19C}"/>
              </a:ext>
            </a:extLst>
          </p:cNvPr>
          <p:cNvSpPr/>
          <p:nvPr/>
        </p:nvSpPr>
        <p:spPr>
          <a:xfrm>
            <a:off x="215563" y="1295903"/>
            <a:ext cx="169135" cy="152907"/>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B9F3431E-B00A-F9F3-AC6A-F78FD83AD1AC}"/>
              </a:ext>
            </a:extLst>
          </p:cNvPr>
          <p:cNvSpPr/>
          <p:nvPr/>
        </p:nvSpPr>
        <p:spPr>
          <a:xfrm>
            <a:off x="0" y="-18327"/>
            <a:ext cx="12192000" cy="7453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9DE9F287-C157-764E-01B9-81D7592120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7145" y="30595"/>
            <a:ext cx="2204089" cy="581409"/>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436" y="1604459"/>
            <a:ext cx="7995169" cy="1962184"/>
          </a:xfrm>
          <a:prstGeom prst="rect">
            <a:avLst/>
          </a:prstGeom>
        </p:spPr>
      </p:pic>
      <p:sp>
        <p:nvSpPr>
          <p:cNvPr id="13" name="矩形 12"/>
          <p:cNvSpPr/>
          <p:nvPr/>
        </p:nvSpPr>
        <p:spPr>
          <a:xfrm>
            <a:off x="2639827" y="2274089"/>
            <a:ext cx="1866882" cy="1115722"/>
          </a:xfrm>
          <a:prstGeom prst="rect">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箭头连接符 19"/>
          <p:cNvCxnSpPr/>
          <p:nvPr/>
        </p:nvCxnSpPr>
        <p:spPr>
          <a:xfrm flipV="1">
            <a:off x="4317274" y="1373729"/>
            <a:ext cx="1071690" cy="85705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5501390" y="1295903"/>
            <a:ext cx="5493812" cy="369332"/>
          </a:xfrm>
          <a:prstGeom prst="rect">
            <a:avLst/>
          </a:prstGeom>
          <a:noFill/>
          <a:ln w="19050">
            <a:solidFill>
              <a:schemeClr val="accent2">
                <a:lumMod val="75000"/>
              </a:schemeClr>
            </a:solidFill>
          </a:ln>
        </p:spPr>
        <p:txBody>
          <a:bodyPr wrap="none" rtlCol="0">
            <a:spAutoFit/>
          </a:bodyPr>
          <a:lstStyle/>
          <a:p>
            <a:r>
              <a:rPr lang="zh-CN" altLang="en-US" dirty="0" smtClean="0">
                <a:solidFill>
                  <a:schemeClr val="accent2">
                    <a:lumMod val="75000"/>
                  </a:schemeClr>
                </a:solidFill>
                <a:latin typeface="微软雅黑" panose="020B0503020204020204" pitchFamily="34" charset="-122"/>
                <a:ea typeface="微软雅黑" panose="020B0503020204020204" pitchFamily="34" charset="-122"/>
              </a:rPr>
              <a:t>加入抽样后的未标签数据与原始数据构成新的数据集</a:t>
            </a:r>
            <a:endParaRPr lang="zh-CN" altLang="en-US" dirty="0">
              <a:solidFill>
                <a:schemeClr val="accent2">
                  <a:lumMod val="75000"/>
                </a:schemeClr>
              </a:solidFill>
              <a:latin typeface="微软雅黑" panose="020B0503020204020204" pitchFamily="34" charset="-122"/>
              <a:ea typeface="微软雅黑" panose="020B0503020204020204" pitchFamily="34" charset="-122"/>
            </a:endParaRPr>
          </a:p>
        </p:txBody>
      </p:sp>
      <p:cxnSp>
        <p:nvCxnSpPr>
          <p:cNvPr id="27" name="直接箭头连接符 26"/>
          <p:cNvCxnSpPr/>
          <p:nvPr/>
        </p:nvCxnSpPr>
        <p:spPr>
          <a:xfrm flipH="1" flipV="1">
            <a:off x="3814024" y="1414630"/>
            <a:ext cx="13063" cy="1417320"/>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3267192" y="1023646"/>
            <a:ext cx="1338828" cy="369332"/>
          </a:xfrm>
          <a:prstGeom prst="rect">
            <a:avLst/>
          </a:prstGeom>
          <a:noFill/>
          <a:ln w="15875">
            <a:solidFill>
              <a:schemeClr val="accent2">
                <a:lumMod val="75000"/>
              </a:schemeClr>
            </a:solidFill>
          </a:ln>
        </p:spPr>
        <p:txBody>
          <a:bodyPr wrap="none" rtlCol="0">
            <a:spAutoFit/>
          </a:bodyPr>
          <a:lstStyle/>
          <a:p>
            <a:r>
              <a:rPr lang="zh-CN" altLang="en-US" dirty="0" smtClean="0">
                <a:solidFill>
                  <a:schemeClr val="accent2">
                    <a:lumMod val="75000"/>
                  </a:schemeClr>
                </a:solidFill>
                <a:latin typeface="微软雅黑" panose="020B0503020204020204" pitchFamily="34" charset="-122"/>
                <a:ea typeface="微软雅黑" panose="020B0503020204020204" pitchFamily="34" charset="-122"/>
              </a:rPr>
              <a:t>进行伪标记</a:t>
            </a:r>
            <a:endParaRPr lang="zh-CN" altLang="en-US" dirty="0">
              <a:solidFill>
                <a:schemeClr val="accent2">
                  <a:lumMod val="75000"/>
                </a:schemeClr>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3458928"/>
            <a:ext cx="5655770" cy="3226121"/>
          </a:xfrm>
          <a:prstGeom prst="rect">
            <a:avLst/>
          </a:prstGeom>
        </p:spPr>
      </p:pic>
      <p:sp>
        <p:nvSpPr>
          <p:cNvPr id="15" name="椭圆形标注 14"/>
          <p:cNvSpPr/>
          <p:nvPr/>
        </p:nvSpPr>
        <p:spPr>
          <a:xfrm>
            <a:off x="8750570" y="1756395"/>
            <a:ext cx="3001200" cy="1324083"/>
          </a:xfrm>
          <a:prstGeom prst="wedgeEllipseCallout">
            <a:avLst>
              <a:gd name="adj1" fmla="val -32584"/>
              <a:gd name="adj2" fmla="val 83178"/>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FF0000"/>
                </a:solidFill>
              </a:rPr>
              <a:t>目的：使用标记数据集和未标记数据集的一部分来构建新的训练数据集</a:t>
            </a:r>
            <a:endParaRPr lang="zh-CN" altLang="en-US" dirty="0">
              <a:solidFill>
                <a:srgbClr val="FF0000"/>
              </a:solidFill>
            </a:endParaRPr>
          </a:p>
        </p:txBody>
      </p:sp>
      <mc:AlternateContent xmlns:mc="http://schemas.openxmlformats.org/markup-compatibility/2006" xmlns:a14="http://schemas.microsoft.com/office/drawing/2010/main">
        <mc:Choice Requires="a14">
          <p:sp>
            <p:nvSpPr>
              <p:cNvPr id="6" name="文本框 5"/>
              <p:cNvSpPr txBox="1"/>
              <p:nvPr/>
            </p:nvSpPr>
            <p:spPr>
              <a:xfrm>
                <a:off x="608436" y="3733395"/>
                <a:ext cx="4010650" cy="1615827"/>
              </a:xfrm>
              <a:prstGeom prst="rect">
                <a:avLst/>
              </a:prstGeom>
              <a:noFill/>
            </p:spPr>
            <p:txBody>
              <a:bodyPr wrap="none" rtlCol="0">
                <a:spAutoFit/>
              </a:bodyPr>
              <a:lstStyle/>
              <a:p>
                <a:pPr>
                  <a:lnSpc>
                    <a:spcPct val="150000"/>
                  </a:lnSpc>
                </a:pPr>
                <a:r>
                  <a:rPr lang="zh-CN" altLang="en-US" dirty="0">
                    <a:latin typeface="微软雅黑" panose="020B0503020204020204" pitchFamily="34" charset="-122"/>
                    <a:ea typeface="微软雅黑" panose="020B0503020204020204" pitchFamily="34" charset="-122"/>
                  </a:rPr>
                  <a:t>参数解释：</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solidFill>
                      <a:srgbClr val="FF0000"/>
                    </a:solidFill>
                    <a:latin typeface="微软雅黑" panose="020B0503020204020204" pitchFamily="34" charset="-122"/>
                    <a:ea typeface="微软雅黑" panose="020B0503020204020204" pitchFamily="34" charset="-122"/>
                  </a:rPr>
                  <a:t>分割率</a:t>
                </a:r>
                <a14:m>
                  <m:oMath xmlns:m="http://schemas.openxmlformats.org/officeDocument/2006/math">
                    <m:r>
                      <m:rPr>
                        <m:sty m:val="p"/>
                      </m:rPr>
                      <a:rPr lang="en-US" altLang="zh-CN" i="1" dirty="0">
                        <a:solidFill>
                          <a:srgbClr val="FF0000"/>
                        </a:solidFill>
                        <a:latin typeface="Cambria Math" panose="02040503050406030204" pitchFamily="18" charset="0"/>
                        <a:ea typeface="微软雅黑" panose="020B0503020204020204" pitchFamily="34" charset="-122"/>
                      </a:rPr>
                      <m:t>s</m:t>
                    </m:r>
                  </m:oMath>
                </a14:m>
                <a:r>
                  <a:rPr lang="zh-CN" altLang="en-US" dirty="0">
                    <a:latin typeface="微软雅黑" panose="020B0503020204020204" pitchFamily="34" charset="-122"/>
                    <a:ea typeface="微软雅黑" panose="020B0503020204020204" pitchFamily="34" charset="-122"/>
                  </a:rPr>
                  <a:t>：训练集和测试集的比率</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solidFill>
                      <a:srgbClr val="FF0000"/>
                    </a:solidFill>
                    <a:latin typeface="微软雅黑" panose="020B0503020204020204" pitchFamily="34" charset="-122"/>
                    <a:ea typeface="微软雅黑" panose="020B0503020204020204" pitchFamily="34" charset="-122"/>
                  </a:rPr>
                  <a:t>样本率</a:t>
                </a:r>
                <a14:m>
                  <m:oMath xmlns:m="http://schemas.openxmlformats.org/officeDocument/2006/math">
                    <m:r>
                      <a:rPr lang="zh-CN" altLang="en-US" i="1">
                        <a:solidFill>
                          <a:srgbClr val="FF0000"/>
                        </a:solidFill>
                        <a:latin typeface="Cambria Math" panose="02040503050406030204" pitchFamily="18" charset="0"/>
                        <a:ea typeface="微软雅黑" panose="020B0503020204020204" pitchFamily="34" charset="-122"/>
                      </a:rPr>
                      <m:t>𝜌</m:t>
                    </m:r>
                  </m:oMath>
                </a14:m>
                <a:r>
                  <a:rPr lang="zh-CN" altLang="en-US" dirty="0">
                    <a:latin typeface="微软雅黑" panose="020B0503020204020204" pitchFamily="34" charset="-122"/>
                    <a:ea typeface="微软雅黑" panose="020B0503020204020204" pitchFamily="34" charset="-122"/>
                  </a:rPr>
                  <a:t>：抽样的数据与总数据的比率</a:t>
                </a:r>
              </a:p>
              <a:p>
                <a:endParaRPr lang="zh-CN" altLang="en-US" dirty="0"/>
              </a:p>
            </p:txBody>
          </p:sp>
        </mc:Choice>
        <mc:Fallback xmlns="">
          <p:sp>
            <p:nvSpPr>
              <p:cNvPr id="6" name="文本框 5"/>
              <p:cNvSpPr txBox="1">
                <a:spLocks noRot="1" noChangeAspect="1" noMove="1" noResize="1" noEditPoints="1" noAdjustHandles="1" noChangeArrowheads="1" noChangeShapeType="1" noTextEdit="1"/>
              </p:cNvSpPr>
              <p:nvPr/>
            </p:nvSpPr>
            <p:spPr>
              <a:xfrm>
                <a:off x="608436" y="3733395"/>
                <a:ext cx="4010650" cy="1615827"/>
              </a:xfrm>
              <a:prstGeom prst="rect">
                <a:avLst/>
              </a:prstGeom>
              <a:blipFill>
                <a:blip r:embed="rId5"/>
                <a:stretch>
                  <a:fillRect l="-1368" r="-760"/>
                </a:stretch>
              </a:blipFill>
            </p:spPr>
            <p:txBody>
              <a:bodyPr/>
              <a:lstStyle/>
              <a:p>
                <a:r>
                  <a:rPr lang="zh-CN" altLang="en-US">
                    <a:noFill/>
                  </a:rPr>
                  <a:t> </a:t>
                </a:r>
              </a:p>
            </p:txBody>
          </p:sp>
        </mc:Fallback>
      </mc:AlternateContent>
      <p:sp>
        <p:nvSpPr>
          <p:cNvPr id="11" name="椭圆形标注 10"/>
          <p:cNvSpPr/>
          <p:nvPr/>
        </p:nvSpPr>
        <p:spPr>
          <a:xfrm>
            <a:off x="3087974" y="5179102"/>
            <a:ext cx="2300990" cy="874975"/>
          </a:xfrm>
          <a:prstGeom prst="wedgeEllipseCallout">
            <a:avLst>
              <a:gd name="adj1" fmla="val 81935"/>
              <a:gd name="adj2" fmla="val 39743"/>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选择伪标记法的</a:t>
            </a:r>
            <a:r>
              <a:rPr lang="zh-CN" altLang="en-US" dirty="0" smtClean="0">
                <a:solidFill>
                  <a:srgbClr val="FF0000"/>
                </a:solidFill>
              </a:rPr>
              <a:t>原因</a:t>
            </a:r>
            <a:r>
              <a:rPr lang="zh-CN" altLang="en-US" dirty="0" smtClean="0"/>
              <a:t>：</a:t>
            </a:r>
            <a:r>
              <a:rPr lang="zh-CN" altLang="en-US" dirty="0" smtClean="0">
                <a:solidFill>
                  <a:srgbClr val="FF0000"/>
                </a:solidFill>
              </a:rPr>
              <a:t>高效且易于实现</a:t>
            </a:r>
            <a:endParaRPr lang="zh-CN" altLang="en-US" dirty="0">
              <a:solidFill>
                <a:srgbClr val="FF0000"/>
              </a:solidFill>
            </a:endParaRPr>
          </a:p>
        </p:txBody>
      </p:sp>
    </p:spTree>
    <p:extLst>
      <p:ext uri="{BB962C8B-B14F-4D97-AF65-F5344CB8AC3E}">
        <p14:creationId xmlns:p14="http://schemas.microsoft.com/office/powerpoint/2010/main" val="3460634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15B2694-B70C-FEE1-7F1B-6394A3510116}"/>
              </a:ext>
            </a:extLst>
          </p:cNvPr>
          <p:cNvSpPr txBox="1"/>
          <p:nvPr/>
        </p:nvSpPr>
        <p:spPr>
          <a:xfrm>
            <a:off x="866967" y="887037"/>
            <a:ext cx="1826141" cy="584775"/>
          </a:xfrm>
          <a:prstGeom prst="rect">
            <a:avLst/>
          </a:prstGeom>
          <a:noFill/>
        </p:spPr>
        <p:txBody>
          <a:bodyPr wrap="none" rtlCol="0">
            <a:spAutoFit/>
          </a:bodyPr>
          <a:lstStyle/>
          <a:p>
            <a:r>
              <a:rPr lang="zh-CN" altLang="en-US" sz="3200" dirty="0" smtClean="0">
                <a:latin typeface="Times New Roman" panose="02020603050405020304" pitchFamily="18" charset="0"/>
                <a:ea typeface="微软雅黑" panose="020B0503020204020204" pitchFamily="34" charset="-122"/>
                <a:cs typeface="Times New Roman" panose="02020603050405020304" pitchFamily="18" charset="0"/>
              </a:rPr>
              <a:t>重新采样</a:t>
            </a:r>
            <a:endParaRPr lang="zh-CN" altLang="en-US" sz="3200" dirty="0">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7" name="直接连接符 6">
            <a:extLst>
              <a:ext uri="{FF2B5EF4-FFF2-40B4-BE49-F238E27FC236}">
                <a16:creationId xmlns:a16="http://schemas.microsoft.com/office/drawing/2014/main" id="{3D12DB39-D102-9445-7640-7A56D6B32841}"/>
              </a:ext>
            </a:extLst>
          </p:cNvPr>
          <p:cNvCxnSpPr>
            <a:cxnSpLocks/>
          </p:cNvCxnSpPr>
          <p:nvPr/>
        </p:nvCxnSpPr>
        <p:spPr>
          <a:xfrm>
            <a:off x="700018" y="1466138"/>
            <a:ext cx="2134622" cy="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5DD993C4-0517-EA6D-702A-E4F439BF0999}"/>
              </a:ext>
            </a:extLst>
          </p:cNvPr>
          <p:cNvSpPr/>
          <p:nvPr/>
        </p:nvSpPr>
        <p:spPr>
          <a:xfrm>
            <a:off x="330367" y="911461"/>
            <a:ext cx="326187" cy="384442"/>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F63573C7-537F-51E4-81E9-CB4BBEFBDE8D}"/>
              </a:ext>
            </a:extLst>
          </p:cNvPr>
          <p:cNvSpPr/>
          <p:nvPr/>
        </p:nvSpPr>
        <p:spPr>
          <a:xfrm>
            <a:off x="656554" y="1221327"/>
            <a:ext cx="169135" cy="152907"/>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6EC0A42C-AABB-D580-AB6C-4CB3B370E8D5}"/>
              </a:ext>
            </a:extLst>
          </p:cNvPr>
          <p:cNvSpPr/>
          <p:nvPr/>
        </p:nvSpPr>
        <p:spPr>
          <a:xfrm>
            <a:off x="439301" y="1373727"/>
            <a:ext cx="169135" cy="152907"/>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A5937001-8713-CA63-E568-6A4279ECC19C}"/>
              </a:ext>
            </a:extLst>
          </p:cNvPr>
          <p:cNvSpPr/>
          <p:nvPr/>
        </p:nvSpPr>
        <p:spPr>
          <a:xfrm>
            <a:off x="215563" y="1295903"/>
            <a:ext cx="169135" cy="152907"/>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B9F3431E-B00A-F9F3-AC6A-F78FD83AD1AC}"/>
              </a:ext>
            </a:extLst>
          </p:cNvPr>
          <p:cNvSpPr/>
          <p:nvPr/>
        </p:nvSpPr>
        <p:spPr>
          <a:xfrm>
            <a:off x="0" y="-18327"/>
            <a:ext cx="12192000" cy="7453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9DE9F287-C157-764E-01B9-81D7592120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7145" y="30595"/>
            <a:ext cx="2204089" cy="581409"/>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436" y="1604459"/>
            <a:ext cx="6713358" cy="1647600"/>
          </a:xfrm>
          <a:prstGeom prst="rect">
            <a:avLst/>
          </a:prstGeom>
        </p:spPr>
      </p:pic>
      <p:cxnSp>
        <p:nvCxnSpPr>
          <p:cNvPr id="30" name="直接箭头连接符 29"/>
          <p:cNvCxnSpPr/>
          <p:nvPr/>
        </p:nvCxnSpPr>
        <p:spPr>
          <a:xfrm flipV="1">
            <a:off x="4859377" y="1525820"/>
            <a:ext cx="6532" cy="707929"/>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4327564" y="1160802"/>
            <a:ext cx="1107996" cy="369332"/>
          </a:xfrm>
          <a:prstGeom prst="rect">
            <a:avLst/>
          </a:prstGeom>
          <a:noFill/>
          <a:ln w="15875">
            <a:solidFill>
              <a:schemeClr val="accent2">
                <a:lumMod val="75000"/>
              </a:schemeClr>
            </a:solidFill>
          </a:ln>
        </p:spPr>
        <p:txBody>
          <a:bodyPr wrap="none" rtlCol="0">
            <a:spAutoFit/>
          </a:bodyPr>
          <a:lstStyle/>
          <a:p>
            <a:r>
              <a:rPr lang="zh-CN" altLang="en-US" dirty="0" smtClean="0">
                <a:solidFill>
                  <a:schemeClr val="accent2">
                    <a:lumMod val="75000"/>
                  </a:schemeClr>
                </a:solidFill>
                <a:latin typeface="微软雅黑" panose="020B0503020204020204" pitchFamily="34" charset="-122"/>
                <a:ea typeface="微软雅黑" panose="020B0503020204020204" pitchFamily="34" charset="-122"/>
              </a:rPr>
              <a:t>重新采样</a:t>
            </a:r>
            <a:endParaRPr lang="zh-CN" altLang="en-US" dirty="0">
              <a:solidFill>
                <a:schemeClr val="accent2">
                  <a:lumMod val="7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21794" y="2651760"/>
            <a:ext cx="4624064" cy="3958046"/>
          </a:xfrm>
          <a:prstGeom prst="rect">
            <a:avLst/>
          </a:prstGeom>
        </p:spPr>
      </p:pic>
      <p:sp>
        <p:nvSpPr>
          <p:cNvPr id="29" name="椭圆形标注 28"/>
          <p:cNvSpPr/>
          <p:nvPr/>
        </p:nvSpPr>
        <p:spPr>
          <a:xfrm>
            <a:off x="8352890" y="1480640"/>
            <a:ext cx="2667222" cy="947619"/>
          </a:xfrm>
          <a:prstGeom prst="wedgeEllipseCallout">
            <a:avLst>
              <a:gd name="adj1" fmla="val -32584"/>
              <a:gd name="adj2" fmla="val 83178"/>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FF0000"/>
                </a:solidFill>
              </a:rPr>
              <a:t>目的：生成多个公平数据集</a:t>
            </a:r>
            <a:endParaRPr lang="zh-CN" altLang="en-US" dirty="0">
              <a:solidFill>
                <a:srgbClr val="FF0000"/>
              </a:solidFill>
            </a:endParaRPr>
          </a:p>
        </p:txBody>
      </p:sp>
      <p:pic>
        <p:nvPicPr>
          <p:cNvPr id="14" name="图片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3460" y="3702190"/>
            <a:ext cx="3425152" cy="2041733"/>
          </a:xfrm>
          <a:prstGeom prst="rect">
            <a:avLst/>
          </a:prstGeom>
        </p:spPr>
      </p:pic>
      <p:sp>
        <p:nvSpPr>
          <p:cNvPr id="4" name="文本框 3"/>
          <p:cNvSpPr txBox="1"/>
          <p:nvPr/>
        </p:nvSpPr>
        <p:spPr>
          <a:xfrm>
            <a:off x="608435" y="3332857"/>
            <a:ext cx="3310175" cy="2585323"/>
          </a:xfrm>
          <a:prstGeom prst="rect">
            <a:avLst/>
          </a:prstGeom>
          <a:noFill/>
          <a:ln w="15875">
            <a:solidFill>
              <a:schemeClr val="accent1">
                <a:lumMod val="75000"/>
              </a:schemeClr>
            </a:solidFill>
          </a:ln>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群组解释：</a:t>
            </a:r>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
        <p:nvSpPr>
          <p:cNvPr id="6" name="文本框 5"/>
          <p:cNvSpPr txBox="1"/>
          <p:nvPr/>
        </p:nvSpPr>
        <p:spPr>
          <a:xfrm>
            <a:off x="3918612" y="3332858"/>
            <a:ext cx="3403183" cy="2585323"/>
          </a:xfrm>
          <a:prstGeom prst="rect">
            <a:avLst/>
          </a:prstGeom>
          <a:noFill/>
          <a:ln w="15875">
            <a:solidFill>
              <a:schemeClr val="accent1">
                <a:lumMod val="75000"/>
              </a:schemeClr>
            </a:solidFill>
          </a:ln>
        </p:spPr>
        <p:txBody>
          <a:bodyPr wrap="square" rtlCol="0">
            <a:spAutoFit/>
          </a:bodyPr>
          <a:lstStyle/>
          <a:p>
            <a:pPr>
              <a:lnSpc>
                <a:spcPct val="150000"/>
              </a:lnSpc>
            </a:pPr>
            <a:r>
              <a:rPr lang="en-US" altLang="zh-CN" dirty="0" smtClean="0">
                <a:latin typeface="微软雅黑" panose="020B0503020204020204" pitchFamily="34" charset="-122"/>
                <a:ea typeface="微软雅黑" panose="020B0503020204020204" pitchFamily="34" charset="-122"/>
              </a:rPr>
              <a:t>Y=1</a:t>
            </a:r>
            <a:r>
              <a:rPr lang="zh-CN" altLang="en-US" dirty="0" smtClean="0">
                <a:latin typeface="微软雅黑" panose="020B0503020204020204" pitchFamily="34" charset="-122"/>
                <a:ea typeface="微软雅黑" panose="020B0503020204020204" pitchFamily="34" charset="-122"/>
              </a:rPr>
              <a:t>代表正类，</a:t>
            </a:r>
            <a:r>
              <a:rPr lang="en-US" altLang="zh-CN" dirty="0" smtClean="0">
                <a:latin typeface="微软雅黑" panose="020B0503020204020204" pitchFamily="34" charset="-122"/>
                <a:ea typeface="微软雅黑" panose="020B0503020204020204" pitchFamily="34" charset="-122"/>
              </a:rPr>
              <a:t>Y=0</a:t>
            </a:r>
            <a:r>
              <a:rPr lang="zh-CN" altLang="en-US" dirty="0" smtClean="0">
                <a:latin typeface="微软雅黑" panose="020B0503020204020204" pitchFamily="34" charset="-122"/>
                <a:ea typeface="微软雅黑" panose="020B0503020204020204" pitchFamily="34" charset="-122"/>
              </a:rPr>
              <a:t>代表负类；</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en-US" altLang="zh-CN" dirty="0" smtClean="0">
                <a:latin typeface="微软雅黑" panose="020B0503020204020204" pitchFamily="34" charset="-122"/>
                <a:ea typeface="微软雅黑" panose="020B0503020204020204" pitchFamily="34" charset="-122"/>
              </a:rPr>
              <a:t>A=1</a:t>
            </a:r>
            <a:r>
              <a:rPr lang="zh-CN" altLang="en-US" dirty="0" smtClean="0">
                <a:latin typeface="微软雅黑" panose="020B0503020204020204" pitchFamily="34" charset="-122"/>
                <a:ea typeface="微软雅黑" panose="020B0503020204020204" pitchFamily="34" charset="-122"/>
              </a:rPr>
              <a:t>代表数据点处于受保护组中；</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en-US" altLang="zh-CN" dirty="0" smtClean="0">
                <a:latin typeface="微软雅黑" panose="020B0503020204020204" pitchFamily="34" charset="-122"/>
                <a:ea typeface="微软雅黑" panose="020B0503020204020204" pitchFamily="34" charset="-122"/>
              </a:rPr>
              <a:t>A=0</a:t>
            </a:r>
            <a:r>
              <a:rPr lang="zh-CN" altLang="en-US" dirty="0" smtClean="0">
                <a:latin typeface="微软雅黑" panose="020B0503020204020204" pitchFamily="34" charset="-122"/>
                <a:ea typeface="微软雅黑" panose="020B0503020204020204" pitchFamily="34" charset="-122"/>
              </a:rPr>
              <a:t>代表数据点处于未受保护组中；</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每</a:t>
            </a:r>
            <a:r>
              <a:rPr lang="zh-CN" altLang="en-US" dirty="0" smtClean="0">
                <a:latin typeface="微软雅黑" panose="020B0503020204020204" pitchFamily="34" charset="-122"/>
                <a:ea typeface="微软雅黑" panose="020B0503020204020204" pitchFamily="34" charset="-122"/>
              </a:rPr>
              <a:t>组训练集中的数据点数量需要相同。</a:t>
            </a:r>
            <a:endParaRPr lang="en-US" altLang="zh-CN"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27501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15B2694-B70C-FEE1-7F1B-6394A3510116}"/>
              </a:ext>
            </a:extLst>
          </p:cNvPr>
          <p:cNvSpPr txBox="1"/>
          <p:nvPr/>
        </p:nvSpPr>
        <p:spPr>
          <a:xfrm>
            <a:off x="866967" y="887037"/>
            <a:ext cx="1826141" cy="584775"/>
          </a:xfrm>
          <a:prstGeom prst="rect">
            <a:avLst/>
          </a:prstGeom>
          <a:noFill/>
        </p:spPr>
        <p:txBody>
          <a:bodyPr wrap="none" rtlCol="0">
            <a:spAutoFit/>
          </a:bodyPr>
          <a:lstStyle/>
          <a:p>
            <a:r>
              <a:rPr lang="zh-CN" altLang="en-US" sz="3200" dirty="0" smtClean="0">
                <a:latin typeface="Times New Roman" panose="02020603050405020304" pitchFamily="18" charset="0"/>
                <a:ea typeface="微软雅黑" panose="020B0503020204020204" pitchFamily="34" charset="-122"/>
                <a:cs typeface="Times New Roman" panose="02020603050405020304" pitchFamily="18" charset="0"/>
              </a:rPr>
              <a:t>集成学习</a:t>
            </a:r>
            <a:endParaRPr lang="zh-CN" altLang="en-US" sz="3200" dirty="0">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7" name="直接连接符 6">
            <a:extLst>
              <a:ext uri="{FF2B5EF4-FFF2-40B4-BE49-F238E27FC236}">
                <a16:creationId xmlns:a16="http://schemas.microsoft.com/office/drawing/2014/main" id="{3D12DB39-D102-9445-7640-7A56D6B32841}"/>
              </a:ext>
            </a:extLst>
          </p:cNvPr>
          <p:cNvCxnSpPr>
            <a:cxnSpLocks/>
          </p:cNvCxnSpPr>
          <p:nvPr/>
        </p:nvCxnSpPr>
        <p:spPr>
          <a:xfrm>
            <a:off x="700018" y="1466138"/>
            <a:ext cx="2134622" cy="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5DD993C4-0517-EA6D-702A-E4F439BF0999}"/>
              </a:ext>
            </a:extLst>
          </p:cNvPr>
          <p:cNvSpPr/>
          <p:nvPr/>
        </p:nvSpPr>
        <p:spPr>
          <a:xfrm>
            <a:off x="330367" y="911461"/>
            <a:ext cx="326187" cy="384442"/>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F63573C7-537F-51E4-81E9-CB4BBEFBDE8D}"/>
              </a:ext>
            </a:extLst>
          </p:cNvPr>
          <p:cNvSpPr/>
          <p:nvPr/>
        </p:nvSpPr>
        <p:spPr>
          <a:xfrm>
            <a:off x="656554" y="1221327"/>
            <a:ext cx="169135" cy="152907"/>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6EC0A42C-AABB-D580-AB6C-4CB3B370E8D5}"/>
              </a:ext>
            </a:extLst>
          </p:cNvPr>
          <p:cNvSpPr/>
          <p:nvPr/>
        </p:nvSpPr>
        <p:spPr>
          <a:xfrm>
            <a:off x="439301" y="1373727"/>
            <a:ext cx="169135" cy="152907"/>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A5937001-8713-CA63-E568-6A4279ECC19C}"/>
              </a:ext>
            </a:extLst>
          </p:cNvPr>
          <p:cNvSpPr/>
          <p:nvPr/>
        </p:nvSpPr>
        <p:spPr>
          <a:xfrm>
            <a:off x="215563" y="1295903"/>
            <a:ext cx="169135" cy="152907"/>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B9F3431E-B00A-F9F3-AC6A-F78FD83AD1AC}"/>
              </a:ext>
            </a:extLst>
          </p:cNvPr>
          <p:cNvSpPr/>
          <p:nvPr/>
        </p:nvSpPr>
        <p:spPr>
          <a:xfrm>
            <a:off x="0" y="-18327"/>
            <a:ext cx="12192000" cy="7453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9DE9F287-C157-764E-01B9-81D7592120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7145" y="30595"/>
            <a:ext cx="2204089" cy="581409"/>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436" y="1604459"/>
            <a:ext cx="7540783" cy="1850668"/>
          </a:xfrm>
          <a:prstGeom prst="rect">
            <a:avLst/>
          </a:prstGeom>
        </p:spPr>
      </p:pic>
      <p:sp>
        <p:nvSpPr>
          <p:cNvPr id="22" name="矩形 21"/>
          <p:cNvSpPr/>
          <p:nvPr/>
        </p:nvSpPr>
        <p:spPr>
          <a:xfrm>
            <a:off x="5930858" y="1980523"/>
            <a:ext cx="1142679" cy="1357038"/>
          </a:xfrm>
          <a:prstGeom prst="rect">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箭头连接符 23"/>
          <p:cNvCxnSpPr>
            <a:endCxn id="25" idx="1"/>
          </p:cNvCxnSpPr>
          <p:nvPr/>
        </p:nvCxnSpPr>
        <p:spPr>
          <a:xfrm flipV="1">
            <a:off x="6152606" y="1188718"/>
            <a:ext cx="537129" cy="72499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6689735" y="727053"/>
            <a:ext cx="1626433" cy="923330"/>
          </a:xfrm>
          <a:prstGeom prst="rect">
            <a:avLst/>
          </a:prstGeom>
          <a:noFill/>
          <a:ln w="15875">
            <a:solidFill>
              <a:schemeClr val="accent2">
                <a:lumMod val="75000"/>
              </a:schemeClr>
            </a:solidFill>
          </a:ln>
        </p:spPr>
        <p:txBody>
          <a:bodyPr wrap="square" rtlCol="0">
            <a:spAutoFit/>
          </a:bodyPr>
          <a:lstStyle/>
          <a:p>
            <a:r>
              <a:rPr lang="zh-CN" altLang="en-US" dirty="0" smtClean="0">
                <a:solidFill>
                  <a:schemeClr val="accent2">
                    <a:lumMod val="75000"/>
                  </a:schemeClr>
                </a:solidFill>
                <a:latin typeface="微软雅黑" panose="020B0503020204020204" pitchFamily="34" charset="-122"/>
                <a:ea typeface="微软雅黑" panose="020B0503020204020204" pitchFamily="34" charset="-122"/>
              </a:rPr>
              <a:t>集成学习：训练多个模型，得到平均结果</a:t>
            </a:r>
            <a:endParaRPr lang="zh-CN" altLang="en-US" dirty="0">
              <a:solidFill>
                <a:schemeClr val="accent2">
                  <a:lumMod val="75000"/>
                </a:schemeClr>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41782" y="3404375"/>
            <a:ext cx="5332423" cy="3283808"/>
          </a:xfrm>
          <a:prstGeom prst="rect">
            <a:avLst/>
          </a:prstGeom>
        </p:spPr>
      </p:pic>
      <p:sp>
        <p:nvSpPr>
          <p:cNvPr id="29" name="椭圆形标注 28"/>
          <p:cNvSpPr/>
          <p:nvPr/>
        </p:nvSpPr>
        <p:spPr>
          <a:xfrm>
            <a:off x="8783239" y="2048704"/>
            <a:ext cx="2656945" cy="1106726"/>
          </a:xfrm>
          <a:prstGeom prst="wedgeEllipseCallout">
            <a:avLst>
              <a:gd name="adj1" fmla="val -32584"/>
              <a:gd name="adj2" fmla="val 83178"/>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FF0000"/>
                </a:solidFill>
              </a:rPr>
              <a:t>目的：在多个公平数据集上获得更准确、更少歧视的结果</a:t>
            </a:r>
            <a:endParaRPr lang="zh-CN" altLang="en-US" dirty="0">
              <a:solidFill>
                <a:srgbClr val="FF0000"/>
              </a:solidFill>
            </a:endParaRPr>
          </a:p>
        </p:txBody>
      </p:sp>
      <p:sp>
        <p:nvSpPr>
          <p:cNvPr id="2" name="文本框 1"/>
          <p:cNvSpPr txBox="1"/>
          <p:nvPr/>
        </p:nvSpPr>
        <p:spPr>
          <a:xfrm>
            <a:off x="608437" y="3859967"/>
            <a:ext cx="5919780" cy="1200329"/>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最终模型将根据所有基础模型的预测汇总对输出进行</a:t>
            </a:r>
            <a:r>
              <a:rPr lang="zh-CN" altLang="en-US" dirty="0" smtClean="0">
                <a:solidFill>
                  <a:srgbClr val="FF0000"/>
                </a:solidFill>
                <a:latin typeface="微软雅黑" panose="020B0503020204020204" pitchFamily="34" charset="-122"/>
                <a:ea typeface="微软雅黑" panose="020B0503020204020204" pitchFamily="34" charset="-122"/>
              </a:rPr>
              <a:t>平均，</a:t>
            </a:r>
            <a:r>
              <a:rPr lang="zh-CN" altLang="en-US" dirty="0" smtClean="0">
                <a:latin typeface="微软雅黑" panose="020B0503020204020204" pitchFamily="34" charset="-122"/>
                <a:ea typeface="微软雅黑" panose="020B0503020204020204" pitchFamily="34" charset="-122"/>
              </a:rPr>
              <a:t>最终的预测结果表示为：</a:t>
            </a:r>
            <a:endParaRPr lang="en-US" altLang="zh-CN" dirty="0" smtClean="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02461" y="4501070"/>
            <a:ext cx="4850145" cy="964066"/>
          </a:xfrm>
          <a:prstGeom prst="rect">
            <a:avLst/>
          </a:prstGeom>
        </p:spPr>
      </p:pic>
    </p:spTree>
    <p:extLst>
      <p:ext uri="{BB962C8B-B14F-4D97-AF65-F5344CB8AC3E}">
        <p14:creationId xmlns:p14="http://schemas.microsoft.com/office/powerpoint/2010/main" val="1292038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9B4D1A69-14FF-DBC9-E38C-34F07ED07C8C}"/>
              </a:ext>
            </a:extLst>
          </p:cNvPr>
          <p:cNvSpPr/>
          <p:nvPr/>
        </p:nvSpPr>
        <p:spPr>
          <a:xfrm>
            <a:off x="0" y="-18327"/>
            <a:ext cx="12192000" cy="7453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084D080E-16BA-D6E9-F0E8-DBE257F19B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7145" y="30595"/>
            <a:ext cx="2204089" cy="581409"/>
          </a:xfrm>
          <a:prstGeom prst="rect">
            <a:avLst/>
          </a:prstGeom>
        </p:spPr>
      </p:pic>
      <p:sp>
        <p:nvSpPr>
          <p:cNvPr id="4" name="文本框 3">
            <a:extLst>
              <a:ext uri="{FF2B5EF4-FFF2-40B4-BE49-F238E27FC236}">
                <a16:creationId xmlns:a16="http://schemas.microsoft.com/office/drawing/2014/main" id="{E8C7A364-92E4-55D8-CAE0-C0C000743618}"/>
              </a:ext>
            </a:extLst>
          </p:cNvPr>
          <p:cNvSpPr txBox="1"/>
          <p:nvPr/>
        </p:nvSpPr>
        <p:spPr>
          <a:xfrm>
            <a:off x="5761594" y="3246047"/>
            <a:ext cx="2236510" cy="707886"/>
          </a:xfrm>
          <a:prstGeom prst="rect">
            <a:avLst/>
          </a:prstGeom>
          <a:noFill/>
        </p:spPr>
        <p:txBody>
          <a:bodyPr wrap="none" rtlCol="0">
            <a:spAutoFit/>
          </a:bodyPr>
          <a:lstStyle/>
          <a:p>
            <a:r>
              <a:rPr lang="zh-CN" altLang="en-US" sz="4000" dirty="0" smtClean="0">
                <a:latin typeface="微软雅黑" panose="020B0503020204020204" pitchFamily="34" charset="-122"/>
                <a:ea typeface="微软雅黑" panose="020B0503020204020204" pitchFamily="34" charset="-122"/>
              </a:rPr>
              <a:t>歧视分析</a:t>
            </a:r>
            <a:endParaRPr lang="zh-CN" altLang="en-US" sz="4000" dirty="0">
              <a:latin typeface="微软雅黑" panose="020B0503020204020204" pitchFamily="34" charset="-122"/>
              <a:ea typeface="微软雅黑" panose="020B0503020204020204" pitchFamily="34" charset="-122"/>
            </a:endParaRPr>
          </a:p>
        </p:txBody>
      </p:sp>
      <p:sp>
        <p:nvSpPr>
          <p:cNvPr id="6" name="椭圆 5">
            <a:extLst>
              <a:ext uri="{FF2B5EF4-FFF2-40B4-BE49-F238E27FC236}">
                <a16:creationId xmlns:a16="http://schemas.microsoft.com/office/drawing/2014/main" id="{73711EAC-93A8-66D3-E931-E43545AD8A0D}"/>
              </a:ext>
            </a:extLst>
          </p:cNvPr>
          <p:cNvSpPr/>
          <p:nvPr/>
        </p:nvSpPr>
        <p:spPr>
          <a:xfrm>
            <a:off x="5010538" y="3246047"/>
            <a:ext cx="578734" cy="55375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t>3</a:t>
            </a:r>
            <a:endParaRPr lang="zh-CN" altLang="en-US" sz="2800" b="1" dirty="0"/>
          </a:p>
        </p:txBody>
      </p:sp>
      <p:sp>
        <p:nvSpPr>
          <p:cNvPr id="17" name="矩形 16">
            <a:extLst>
              <a:ext uri="{FF2B5EF4-FFF2-40B4-BE49-F238E27FC236}">
                <a16:creationId xmlns:a16="http://schemas.microsoft.com/office/drawing/2014/main" id="{58564F62-0520-2830-31E3-25C58C213E6A}"/>
              </a:ext>
            </a:extLst>
          </p:cNvPr>
          <p:cNvSpPr/>
          <p:nvPr/>
        </p:nvSpPr>
        <p:spPr>
          <a:xfrm>
            <a:off x="3368231" y="2176034"/>
            <a:ext cx="1319513" cy="707886"/>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14D42A42-F756-909E-FD3F-195E0616A4F4}"/>
              </a:ext>
            </a:extLst>
          </p:cNvPr>
          <p:cNvSpPr/>
          <p:nvPr/>
        </p:nvSpPr>
        <p:spPr>
          <a:xfrm>
            <a:off x="3865943" y="2546424"/>
            <a:ext cx="972273" cy="490046"/>
          </a:xfrm>
          <a:prstGeom prst="rect">
            <a:avLst/>
          </a:prstGeom>
          <a:noFill/>
          <a:ln w="349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a:extLst>
              <a:ext uri="{FF2B5EF4-FFF2-40B4-BE49-F238E27FC236}">
                <a16:creationId xmlns:a16="http://schemas.microsoft.com/office/drawing/2014/main" id="{71C0B659-F826-B6B5-6281-65DEA6266D90}"/>
              </a:ext>
            </a:extLst>
          </p:cNvPr>
          <p:cNvCxnSpPr/>
          <p:nvPr/>
        </p:nvCxnSpPr>
        <p:spPr>
          <a:xfrm>
            <a:off x="4838216" y="3036470"/>
            <a:ext cx="0" cy="933644"/>
          </a:xfrm>
          <a:prstGeom prst="line">
            <a:avLst/>
          </a:prstGeom>
          <a:ln w="349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D6F7B921-25E5-08A1-9036-26E5F70ED6BB}"/>
              </a:ext>
            </a:extLst>
          </p:cNvPr>
          <p:cNvCxnSpPr>
            <a:cxnSpLocks/>
          </p:cNvCxnSpPr>
          <p:nvPr/>
        </p:nvCxnSpPr>
        <p:spPr>
          <a:xfrm>
            <a:off x="4838216" y="3953933"/>
            <a:ext cx="3672849" cy="0"/>
          </a:xfrm>
          <a:prstGeom prst="line">
            <a:avLst/>
          </a:prstGeom>
          <a:ln w="349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03375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15B2694-B70C-FEE1-7F1B-6394A3510116}"/>
              </a:ext>
            </a:extLst>
          </p:cNvPr>
          <p:cNvSpPr txBox="1"/>
          <p:nvPr/>
        </p:nvSpPr>
        <p:spPr>
          <a:xfrm>
            <a:off x="866967" y="887037"/>
            <a:ext cx="3467616" cy="584775"/>
          </a:xfrm>
          <a:prstGeom prst="rect">
            <a:avLst/>
          </a:prstGeom>
          <a:noFill/>
        </p:spPr>
        <p:txBody>
          <a:bodyPr wrap="none" rtlCol="0">
            <a:spAutoFit/>
          </a:bodyPr>
          <a:lstStyle/>
          <a:p>
            <a:r>
              <a:rPr lang="zh-CN" altLang="en-US" sz="3200" dirty="0" smtClean="0">
                <a:latin typeface="Times New Roman" panose="02020603050405020304" pitchFamily="18" charset="0"/>
                <a:ea typeface="微软雅黑" panose="020B0503020204020204" pitchFamily="34" charset="-122"/>
                <a:cs typeface="Times New Roman" panose="02020603050405020304" pitchFamily="18" charset="0"/>
              </a:rPr>
              <a:t>偏差、方差和噪声</a:t>
            </a:r>
            <a:endParaRPr lang="zh-CN" altLang="en-US" sz="3200" dirty="0">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7" name="直接连接符 6">
            <a:extLst>
              <a:ext uri="{FF2B5EF4-FFF2-40B4-BE49-F238E27FC236}">
                <a16:creationId xmlns:a16="http://schemas.microsoft.com/office/drawing/2014/main" id="{3D12DB39-D102-9445-7640-7A56D6B32841}"/>
              </a:ext>
            </a:extLst>
          </p:cNvPr>
          <p:cNvCxnSpPr>
            <a:cxnSpLocks/>
          </p:cNvCxnSpPr>
          <p:nvPr/>
        </p:nvCxnSpPr>
        <p:spPr>
          <a:xfrm>
            <a:off x="700018" y="1466138"/>
            <a:ext cx="3832793" cy="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5DD993C4-0517-EA6D-702A-E4F439BF0999}"/>
              </a:ext>
            </a:extLst>
          </p:cNvPr>
          <p:cNvSpPr/>
          <p:nvPr/>
        </p:nvSpPr>
        <p:spPr>
          <a:xfrm>
            <a:off x="330367" y="911461"/>
            <a:ext cx="326187" cy="384442"/>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F63573C7-537F-51E4-81E9-CB4BBEFBDE8D}"/>
              </a:ext>
            </a:extLst>
          </p:cNvPr>
          <p:cNvSpPr/>
          <p:nvPr/>
        </p:nvSpPr>
        <p:spPr>
          <a:xfrm>
            <a:off x="656554" y="1221327"/>
            <a:ext cx="169135" cy="152907"/>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6EC0A42C-AABB-D580-AB6C-4CB3B370E8D5}"/>
              </a:ext>
            </a:extLst>
          </p:cNvPr>
          <p:cNvSpPr/>
          <p:nvPr/>
        </p:nvSpPr>
        <p:spPr>
          <a:xfrm>
            <a:off x="439301" y="1373727"/>
            <a:ext cx="169135" cy="152907"/>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A5937001-8713-CA63-E568-6A4279ECC19C}"/>
              </a:ext>
            </a:extLst>
          </p:cNvPr>
          <p:cNvSpPr/>
          <p:nvPr/>
        </p:nvSpPr>
        <p:spPr>
          <a:xfrm>
            <a:off x="215563" y="1295903"/>
            <a:ext cx="169135" cy="152907"/>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B9F3431E-B00A-F9F3-AC6A-F78FD83AD1AC}"/>
              </a:ext>
            </a:extLst>
          </p:cNvPr>
          <p:cNvSpPr/>
          <p:nvPr/>
        </p:nvSpPr>
        <p:spPr>
          <a:xfrm>
            <a:off x="0" y="-18327"/>
            <a:ext cx="12192000" cy="7453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9DE9F287-C157-764E-01B9-81D7592120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97145" y="30595"/>
            <a:ext cx="2204089" cy="581409"/>
          </a:xfrm>
          <a:prstGeom prst="rect">
            <a:avLst/>
          </a:prstGeom>
        </p:spPr>
      </p:pic>
      <mc:AlternateContent xmlns:mc="http://schemas.openxmlformats.org/markup-compatibility/2006" xmlns:a14="http://schemas.microsoft.com/office/drawing/2010/main">
        <mc:Choice Requires="a14">
          <p:sp>
            <p:nvSpPr>
              <p:cNvPr id="2" name="文本框 1"/>
              <p:cNvSpPr txBox="1"/>
              <p:nvPr/>
            </p:nvSpPr>
            <p:spPr>
              <a:xfrm>
                <a:off x="656554" y="1548051"/>
                <a:ext cx="11113080" cy="6186309"/>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zh-CN" altLang="en-US" dirty="0" smtClean="0">
                    <a:latin typeface="微软雅黑" panose="020B0503020204020204" pitchFamily="34" charset="-122"/>
                    <a:ea typeface="微软雅黑" panose="020B0503020204020204" pitchFamily="34" charset="-122"/>
                  </a:rPr>
                  <a:t>本文的分析基于偏差（</a:t>
                </a:r>
                <a:r>
                  <a:rPr lang="en-US" altLang="zh-CN" dirty="0" smtClean="0">
                    <a:latin typeface="微软雅黑" panose="020B0503020204020204" pitchFamily="34" charset="-122"/>
                    <a:ea typeface="微软雅黑" panose="020B0503020204020204" pitchFamily="34" charset="-122"/>
                  </a:rPr>
                  <a:t>bias</a:t>
                </a:r>
                <a:r>
                  <a:rPr lang="zh-CN" altLang="en-US" dirty="0" smtClean="0">
                    <a:latin typeface="微软雅黑" panose="020B0503020204020204" pitchFamily="34" charset="-122"/>
                    <a:ea typeface="微软雅黑" panose="020B0503020204020204" pitchFamily="34" charset="-122"/>
                  </a:rPr>
                  <a:t>）、方差（</a:t>
                </a:r>
                <a:r>
                  <a:rPr lang="en-US" altLang="zh-CN" dirty="0" smtClean="0">
                    <a:latin typeface="微软雅黑" panose="020B0503020204020204" pitchFamily="34" charset="-122"/>
                    <a:ea typeface="微软雅黑" panose="020B0503020204020204" pitchFamily="34" charset="-122"/>
                  </a:rPr>
                  <a:t>variance</a:t>
                </a:r>
                <a:r>
                  <a:rPr lang="zh-CN" altLang="en-US" dirty="0" smtClean="0">
                    <a:latin typeface="微软雅黑" panose="020B0503020204020204" pitchFamily="34" charset="-122"/>
                    <a:ea typeface="微软雅黑" panose="020B0503020204020204" pitchFamily="34" charset="-122"/>
                  </a:rPr>
                  <a:t>）以及噪声（</a:t>
                </a:r>
                <a:r>
                  <a:rPr lang="en-US" altLang="zh-CN" dirty="0" smtClean="0">
                    <a:latin typeface="微软雅黑" panose="020B0503020204020204" pitchFamily="34" charset="-122"/>
                    <a:ea typeface="微软雅黑" panose="020B0503020204020204" pitchFamily="34" charset="-122"/>
                  </a:rPr>
                  <a:t>decomposition</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marL="285750">
                  <a:lnSpc>
                    <a:spcPct val="200000"/>
                  </a:lnSpc>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偏差（</a:t>
                </a:r>
                <a:r>
                  <a:rPr lang="en-US" altLang="zh-CN" dirty="0" smtClean="0">
                    <a:latin typeface="微软雅黑" panose="020B0503020204020204" pitchFamily="34" charset="-122"/>
                    <a:ea typeface="微软雅黑" panose="020B0503020204020204" pitchFamily="34" charset="-122"/>
                  </a:rPr>
                  <a:t>bias</a:t>
                </a:r>
                <a:r>
                  <a:rPr lang="zh-CN" altLang="en-US" dirty="0" smtClean="0">
                    <a:latin typeface="微软雅黑" panose="020B0503020204020204" pitchFamily="34" charset="-122"/>
                    <a:ea typeface="微软雅黑" panose="020B0503020204020204" pitchFamily="34" charset="-122"/>
                  </a:rPr>
                  <a:t>）：</a:t>
                </a:r>
                <a:r>
                  <a:rPr lang="zh-CN" altLang="en-US" dirty="0" smtClean="0">
                    <a:solidFill>
                      <a:srgbClr val="FF0000"/>
                    </a:solidFill>
                    <a:latin typeface="微软雅黑" panose="020B0503020204020204" pitchFamily="34" charset="-122"/>
                    <a:ea typeface="微软雅黑" panose="020B0503020204020204" pitchFamily="34" charset="-122"/>
                  </a:rPr>
                  <a:t>主预测</a:t>
                </a:r>
                <a:r>
                  <a:rPr lang="zh-CN" altLang="en-US" dirty="0" smtClean="0">
                    <a:latin typeface="微软雅黑" panose="020B0503020204020204" pitchFamily="34" charset="-122"/>
                    <a:ea typeface="微软雅黑" panose="020B0503020204020204" pitchFamily="34" charset="-122"/>
                  </a:rPr>
                  <a:t>和最</a:t>
                </a:r>
                <a:r>
                  <a:rPr lang="zh-CN" altLang="en-US" dirty="0">
                    <a:latin typeface="微软雅黑" panose="020B0503020204020204" pitchFamily="34" charset="-122"/>
                    <a:ea typeface="微软雅黑" panose="020B0503020204020204" pitchFamily="34" charset="-122"/>
                  </a:rPr>
                  <a:t>优</a:t>
                </a:r>
                <a:r>
                  <a:rPr lang="zh-CN" altLang="en-US" dirty="0" smtClean="0">
                    <a:latin typeface="微软雅黑" panose="020B0503020204020204" pitchFamily="34" charset="-122"/>
                    <a:ea typeface="微软雅黑" panose="020B0503020204020204" pitchFamily="34" charset="-122"/>
                  </a:rPr>
                  <a:t>预测之间的损失。</a:t>
                </a:r>
                <a:endParaRPr lang="en-US" altLang="zh-CN" dirty="0" smtClean="0">
                  <a:latin typeface="微软雅黑" panose="020B0503020204020204" pitchFamily="34" charset="-122"/>
                  <a:ea typeface="微软雅黑" panose="020B0503020204020204" pitchFamily="34" charset="-122"/>
                </a:endParaRPr>
              </a:p>
              <a:p>
                <a:pPr marL="285750">
                  <a:lnSpc>
                    <a:spcPct val="20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方差（</a:t>
                </a:r>
                <a:r>
                  <a:rPr lang="en-US" altLang="zh-CN" dirty="0">
                    <a:latin typeface="微软雅黑" panose="020B0503020204020204" pitchFamily="34" charset="-122"/>
                    <a:ea typeface="微软雅黑" panose="020B0503020204020204" pitchFamily="34" charset="-122"/>
                  </a:rPr>
                  <a:t>variance</a:t>
                </a:r>
                <a:r>
                  <a:rPr lang="zh-CN" altLang="en-US" dirty="0" smtClean="0">
                    <a:latin typeface="微软雅黑" panose="020B0503020204020204" pitchFamily="34" charset="-122"/>
                    <a:ea typeface="微软雅黑" panose="020B0503020204020204" pitchFamily="34" charset="-122"/>
                  </a:rPr>
                  <a:t>）：预测相对于不同数据集的主预测所产生的的平均损失。</a:t>
                </a:r>
                <a:endParaRPr lang="en-US" altLang="zh-CN" dirty="0" smtClean="0">
                  <a:latin typeface="微软雅黑" panose="020B0503020204020204" pitchFamily="34" charset="-122"/>
                  <a:ea typeface="微软雅黑" panose="020B0503020204020204" pitchFamily="34" charset="-122"/>
                </a:endParaRPr>
              </a:p>
              <a:p>
                <a:pPr marL="285750">
                  <a:lnSpc>
                    <a:spcPct val="20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噪声（</a:t>
                </a:r>
                <a:r>
                  <a:rPr lang="en-US" altLang="zh-CN" dirty="0">
                    <a:latin typeface="微软雅黑" panose="020B0503020204020204" pitchFamily="34" charset="-122"/>
                    <a:ea typeface="微软雅黑" panose="020B0503020204020204" pitchFamily="34" charset="-122"/>
                  </a:rPr>
                  <a:t>decomposition</a:t>
                </a:r>
                <a:r>
                  <a:rPr lang="zh-CN" altLang="en-US" dirty="0" smtClean="0">
                    <a:latin typeface="微软雅黑" panose="020B0503020204020204" pitchFamily="34" charset="-122"/>
                    <a:ea typeface="微软雅黑" panose="020B0503020204020204" pitchFamily="34" charset="-122"/>
                  </a:rPr>
                  <a:t>）：损失的不可避免的组成部分，独立于学习模型。可以理解为独立随机抽样过程中出现的一些错误的信息。</a:t>
                </a:r>
                <a:endParaRPr lang="en-US" altLang="zh-CN" dirty="0" smtClean="0">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Ø"/>
                </a:pPr>
                <a:r>
                  <a:rPr lang="zh-CN" altLang="en-US" dirty="0" smtClean="0">
                    <a:latin typeface="微软雅黑" panose="020B0503020204020204" pitchFamily="34" charset="-122"/>
                    <a:ea typeface="微软雅黑" panose="020B0503020204020204" pitchFamily="34" charset="-122"/>
                  </a:rPr>
                  <a:t>模型中</a:t>
                </a:r>
                <a:r>
                  <a:rPr lang="zh-CN" altLang="en-US" dirty="0">
                    <a:latin typeface="微软雅黑" panose="020B0503020204020204" pitchFamily="34" charset="-122"/>
                    <a:ea typeface="微软雅黑" panose="020B0503020204020204" pitchFamily="34" charset="-122"/>
                  </a:rPr>
                  <a:t>偏差（</a:t>
                </a:r>
                <a:r>
                  <a:rPr lang="en-US" altLang="zh-CN" dirty="0">
                    <a:latin typeface="微软雅黑" panose="020B0503020204020204" pitchFamily="34" charset="-122"/>
                    <a:ea typeface="微软雅黑" panose="020B0503020204020204" pitchFamily="34" charset="-122"/>
                  </a:rPr>
                  <a:t>bias</a:t>
                </a:r>
                <a:r>
                  <a:rPr lang="zh-CN" altLang="en-US" dirty="0">
                    <a:latin typeface="微软雅黑" panose="020B0503020204020204" pitchFamily="34" charset="-122"/>
                    <a:ea typeface="微软雅黑" panose="020B0503020204020204" pitchFamily="34" charset="-122"/>
                  </a:rPr>
                  <a:t>）、方差（</a:t>
                </a:r>
                <a:r>
                  <a:rPr lang="en-US" altLang="zh-CN" dirty="0">
                    <a:latin typeface="微软雅黑" panose="020B0503020204020204" pitchFamily="34" charset="-122"/>
                    <a:ea typeface="微软雅黑" panose="020B0503020204020204" pitchFamily="34" charset="-122"/>
                  </a:rPr>
                  <a:t>variance</a:t>
                </a:r>
                <a:r>
                  <a:rPr lang="zh-CN" altLang="en-US" dirty="0">
                    <a:latin typeface="微软雅黑" panose="020B0503020204020204" pitchFamily="34" charset="-122"/>
                    <a:ea typeface="微软雅黑" panose="020B0503020204020204" pitchFamily="34" charset="-122"/>
                  </a:rPr>
                  <a:t>）以及噪声（</a:t>
                </a:r>
                <a:r>
                  <a:rPr lang="en-US" altLang="zh-CN" dirty="0">
                    <a:latin typeface="微软雅黑" panose="020B0503020204020204" pitchFamily="34" charset="-122"/>
                    <a:ea typeface="微软雅黑" panose="020B0503020204020204" pitchFamily="34" charset="-122"/>
                  </a:rPr>
                  <a:t>decomposition</a:t>
                </a:r>
                <a:r>
                  <a:rPr lang="zh-CN" altLang="en-US" dirty="0" smtClean="0">
                    <a:latin typeface="微软雅黑" panose="020B0503020204020204" pitchFamily="34" charset="-122"/>
                    <a:ea typeface="微软雅黑" panose="020B0503020204020204" pitchFamily="34" charset="-122"/>
                  </a:rPr>
                  <a:t>）的定义为：</a:t>
                </a:r>
                <a:endParaRPr lang="en-US" altLang="zh-CN" dirty="0">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Ø"/>
                </a:pPr>
                <a:endParaRPr lang="en-US" altLang="zh-CN" dirty="0" smtClean="0">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Ø"/>
                </a:pPr>
                <a:endParaRPr lang="en-US" altLang="zh-CN" dirty="0" smtClean="0">
                  <a:latin typeface="微软雅黑" panose="020B0503020204020204" pitchFamily="34" charset="-122"/>
                  <a:ea typeface="微软雅黑" panose="020B0503020204020204" pitchFamily="34" charset="-122"/>
                </a:endParaRPr>
              </a:p>
              <a:p>
                <a:pPr>
                  <a:lnSpc>
                    <a:spcPct val="200000"/>
                  </a:lnSpc>
                </a:pP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其中，</a:t>
                </a:r>
                <a14:m>
                  <m:oMath xmlns:m="http://schemas.openxmlformats.org/officeDocument/2006/math">
                    <m:sSup>
                      <m:sSupPr>
                        <m:ctrlPr>
                          <a:rPr lang="en-US" altLang="zh-CN" i="1" smtClean="0">
                            <a:latin typeface="Cambria Math" panose="02040503050406030204" pitchFamily="18" charset="0"/>
                            <a:ea typeface="微软雅黑" panose="020B0503020204020204" pitchFamily="34" charset="-122"/>
                          </a:rPr>
                        </m:ctrlPr>
                      </m:sSupPr>
                      <m:e>
                        <m:r>
                          <a:rPr lang="en-US" altLang="zh-CN" b="0" i="1" smtClean="0">
                            <a:latin typeface="Cambria Math" panose="02040503050406030204" pitchFamily="18" charset="0"/>
                            <a:ea typeface="微软雅黑" panose="020B0503020204020204" pitchFamily="34" charset="-122"/>
                          </a:rPr>
                          <m:t>𝑦</m:t>
                        </m:r>
                      </m:e>
                      <m:sup>
                        <m:r>
                          <a:rPr lang="zh-CN" altLang="en-US" i="1">
                            <a:latin typeface="Cambria Math" panose="02040503050406030204" pitchFamily="18" charset="0"/>
                            <a:ea typeface="微软雅黑" panose="020B0503020204020204" pitchFamily="34" charset="-122"/>
                          </a:rPr>
                          <m:t>∗</m:t>
                        </m:r>
                      </m:sup>
                    </m:sSup>
                  </m:oMath>
                </a14:m>
                <a:r>
                  <a:rPr lang="zh-CN" altLang="en-US" dirty="0" smtClean="0">
                    <a:latin typeface="微软雅黑" panose="020B0503020204020204" pitchFamily="34" charset="-122"/>
                    <a:ea typeface="微软雅黑" panose="020B0503020204020204" pitchFamily="34" charset="-122"/>
                  </a:rPr>
                  <a:t>表示实现最小预期误差的最佳预测。</a:t>
                </a:r>
                <a:endParaRPr lang="en-US" altLang="zh-CN" dirty="0" smtClean="0">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Ø"/>
                </a:pPr>
                <a:endParaRPr lang="en-US" altLang="zh-CN" dirty="0" smtClean="0">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Ø"/>
                </a:pPr>
                <a:endParaRPr lang="en-US" altLang="zh-CN" dirty="0">
                  <a:latin typeface="微软雅黑" panose="020B0503020204020204" pitchFamily="34" charset="-122"/>
                  <a:ea typeface="微软雅黑" panose="020B0503020204020204" pitchFamily="34" charset="-122"/>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656554" y="1548051"/>
                <a:ext cx="11113080" cy="6186309"/>
              </a:xfrm>
              <a:prstGeom prst="rect">
                <a:avLst/>
              </a:prstGeom>
              <a:blipFill>
                <a:blip r:embed="rId4"/>
                <a:stretch>
                  <a:fillRect l="-384" r="-439"/>
                </a:stretch>
              </a:blipFill>
            </p:spPr>
            <p:txBody>
              <a:bodyPr/>
              <a:lstStyle/>
              <a:p>
                <a:r>
                  <a:rPr lang="zh-CN" altLang="en-US">
                    <a:noFill/>
                  </a:rPr>
                  <a:t> </a:t>
                </a:r>
              </a:p>
            </p:txBody>
          </p:sp>
        </mc:Fallback>
      </mc:AlternateContent>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32811" y="4807083"/>
            <a:ext cx="3486927" cy="1389951"/>
          </a:xfrm>
          <a:prstGeom prst="rect">
            <a:avLst/>
          </a:prstGeom>
        </p:spPr>
      </p:pic>
    </p:spTree>
    <p:extLst>
      <p:ext uri="{BB962C8B-B14F-4D97-AF65-F5344CB8AC3E}">
        <p14:creationId xmlns:p14="http://schemas.microsoft.com/office/powerpoint/2010/main" val="778010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9C8679CB-CBDC-AC65-C0EA-8FA4AE30EA5F}"/>
                  </a:ext>
                </a:extLst>
              </p:cNvPr>
              <p:cNvSpPr txBox="1"/>
              <p:nvPr/>
            </p:nvSpPr>
            <p:spPr>
              <a:xfrm>
                <a:off x="700018" y="1600862"/>
                <a:ext cx="10629833" cy="3416320"/>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zh-CN" altLang="en-US" dirty="0" smtClean="0">
                    <a:latin typeface="微软雅黑" panose="020B0503020204020204" pitchFamily="34" charset="-122"/>
                    <a:ea typeface="微软雅黑" panose="020B0503020204020204" pitchFamily="34" charset="-122"/>
                  </a:rPr>
                  <a:t>本文基于偏差（</a:t>
                </a:r>
                <a:r>
                  <a:rPr lang="en-US" altLang="zh-CN" dirty="0">
                    <a:latin typeface="微软雅黑" panose="020B0503020204020204" pitchFamily="34" charset="-122"/>
                    <a:ea typeface="微软雅黑" panose="020B0503020204020204" pitchFamily="34" charset="-122"/>
                  </a:rPr>
                  <a:t>bias</a:t>
                </a:r>
                <a:r>
                  <a:rPr lang="zh-CN" altLang="en-US" dirty="0">
                    <a:latin typeface="微软雅黑" panose="020B0503020204020204" pitchFamily="34" charset="-122"/>
                    <a:ea typeface="微软雅黑" panose="020B0503020204020204" pitchFamily="34" charset="-122"/>
                  </a:rPr>
                  <a:t>）、方差（</a:t>
                </a:r>
                <a:r>
                  <a:rPr lang="en-US" altLang="zh-CN" dirty="0">
                    <a:latin typeface="微软雅黑" panose="020B0503020204020204" pitchFamily="34" charset="-122"/>
                    <a:ea typeface="微软雅黑" panose="020B0503020204020204" pitchFamily="34" charset="-122"/>
                  </a:rPr>
                  <a:t>variance</a:t>
                </a:r>
                <a:r>
                  <a:rPr lang="zh-CN" altLang="en-US" dirty="0">
                    <a:latin typeface="微软雅黑" panose="020B0503020204020204" pitchFamily="34" charset="-122"/>
                    <a:ea typeface="微软雅黑" panose="020B0503020204020204" pitchFamily="34" charset="-122"/>
                  </a:rPr>
                  <a:t>）以及噪声（</a:t>
                </a:r>
                <a:r>
                  <a:rPr lang="en-US" altLang="zh-CN" dirty="0">
                    <a:latin typeface="微软雅黑" panose="020B0503020204020204" pitchFamily="34" charset="-122"/>
                    <a:ea typeface="微软雅黑" panose="020B0503020204020204" pitchFamily="34" charset="-122"/>
                  </a:rPr>
                  <a:t>decomposition</a:t>
                </a:r>
                <a:r>
                  <a:rPr lang="zh-CN" altLang="en-US" dirty="0" smtClean="0">
                    <a:latin typeface="微软雅黑" panose="020B0503020204020204" pitchFamily="34" charset="-122"/>
                    <a:ea typeface="微软雅黑" panose="020B0503020204020204" pitchFamily="34" charset="-122"/>
                  </a:rPr>
                  <a:t>）进行分析。</a:t>
                </a:r>
                <a:endParaRPr lang="en-US" altLang="zh-CN" dirty="0" smtClean="0">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引</a:t>
                </a:r>
                <a:r>
                  <a:rPr lang="zh-CN" altLang="en-US" dirty="0" smtClean="0">
                    <a:latin typeface="微软雅黑" panose="020B0503020204020204" pitchFamily="34" charset="-122"/>
                    <a:ea typeface="微软雅黑" panose="020B0503020204020204" pitchFamily="34" charset="-122"/>
                  </a:rPr>
                  <a:t>理一：对于一个群组</a:t>
                </a:r>
                <a14:m>
                  <m:oMath xmlns:m="http://schemas.openxmlformats.org/officeDocument/2006/math">
                    <m:r>
                      <a:rPr lang="en-US" altLang="zh-CN" b="0" i="1" smtClean="0">
                        <a:latin typeface="Cambria Math" panose="02040503050406030204" pitchFamily="18" charset="0"/>
                        <a:ea typeface="微软雅黑" panose="020B0503020204020204" pitchFamily="34" charset="-122"/>
                      </a:rPr>
                      <m:t>𝑎</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𝐴</m:t>
                    </m:r>
                    <m:r>
                      <a:rPr lang="zh-CN" altLang="en-US" i="1">
                        <a:latin typeface="Cambria Math" panose="02040503050406030204" pitchFamily="18" charset="0"/>
                        <a:ea typeface="Cambria Math" panose="02040503050406030204" pitchFamily="18" charset="0"/>
                      </a:rPr>
                      <m:t>，</m:t>
                    </m:r>
                  </m:oMath>
                </a14:m>
                <a:r>
                  <a:rPr lang="zh-CN" altLang="en-US" dirty="0" smtClean="0">
                    <a:latin typeface="微软雅黑" panose="020B0503020204020204" pitchFamily="34" charset="-122"/>
                    <a:ea typeface="微软雅黑" panose="020B0503020204020204" pitchFamily="34" charset="-122"/>
                  </a:rPr>
                  <a:t>其歧视值表示为：</a:t>
                </a:r>
                <a:endParaRPr lang="en-US" altLang="zh-CN" dirty="0" smtClean="0">
                  <a:latin typeface="微软雅黑" panose="020B0503020204020204" pitchFamily="34" charset="-122"/>
                  <a:ea typeface="微软雅黑" panose="020B0503020204020204" pitchFamily="34" charset="-122"/>
                </a:endParaRPr>
              </a:p>
              <a:p>
                <a:pPr>
                  <a:lnSpc>
                    <a:spcPct val="200000"/>
                  </a:lnSpc>
                </a:pPr>
                <a:endParaRPr lang="en-US" altLang="zh-CN" dirty="0">
                  <a:latin typeface="微软雅黑" panose="020B0503020204020204" pitchFamily="34" charset="-122"/>
                  <a:ea typeface="微软雅黑" panose="020B0503020204020204" pitchFamily="34" charset="-122"/>
                </a:endParaRPr>
              </a:p>
              <a:p>
                <a:pPr>
                  <a:lnSpc>
                    <a:spcPct val="200000"/>
                  </a:lnSpc>
                </a:pP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其中，各符号定义如下：</a:t>
                </a:r>
                <a:endParaRPr lang="en-US" altLang="zh-CN" dirty="0" smtClean="0">
                  <a:latin typeface="微软雅黑" panose="020B0503020204020204" pitchFamily="34" charset="-122"/>
                  <a:ea typeface="微软雅黑" panose="020B0503020204020204" pitchFamily="34" charset="-122"/>
                </a:endParaRPr>
              </a:p>
              <a:p>
                <a:pPr>
                  <a:lnSpc>
                    <a:spcPct val="200000"/>
                  </a:lnSpc>
                </a:pPr>
                <a:endParaRPr lang="en-US" altLang="zh-CN" dirty="0" smtClean="0">
                  <a:latin typeface="微软雅黑" panose="020B0503020204020204" pitchFamily="34" charset="-122"/>
                  <a:ea typeface="微软雅黑" panose="020B0503020204020204" pitchFamily="34" charset="-122"/>
                </a:endParaRPr>
              </a:p>
              <a:p>
                <a:pPr>
                  <a:lnSpc>
                    <a:spcPct val="200000"/>
                  </a:lnSpc>
                </a:pPr>
                <a:endParaRPr lang="en-US" altLang="zh-CN" dirty="0" smtClean="0">
                  <a:latin typeface="微软雅黑" panose="020B0503020204020204" pitchFamily="34" charset="-122"/>
                  <a:ea typeface="微软雅黑" panose="020B0503020204020204" pitchFamily="34" charset="-122"/>
                </a:endParaRPr>
              </a:p>
            </p:txBody>
          </p:sp>
        </mc:Choice>
        <mc:Fallback xmlns="">
          <p:sp>
            <p:nvSpPr>
              <p:cNvPr id="2" name="文本框 1">
                <a:extLst>
                  <a:ext uri="{FF2B5EF4-FFF2-40B4-BE49-F238E27FC236}">
                    <a16:creationId xmlns:a16="http://schemas.microsoft.com/office/drawing/2014/main" id="{9C8679CB-CBDC-AC65-C0EA-8FA4AE30EA5F}"/>
                  </a:ext>
                </a:extLst>
              </p:cNvPr>
              <p:cNvSpPr txBox="1">
                <a:spLocks noRot="1" noChangeAspect="1" noMove="1" noResize="1" noEditPoints="1" noAdjustHandles="1" noChangeArrowheads="1" noChangeShapeType="1" noTextEdit="1"/>
              </p:cNvSpPr>
              <p:nvPr/>
            </p:nvSpPr>
            <p:spPr>
              <a:xfrm>
                <a:off x="700018" y="1600862"/>
                <a:ext cx="10629833" cy="3416320"/>
              </a:xfrm>
              <a:prstGeom prst="rect">
                <a:avLst/>
              </a:prstGeom>
              <a:blipFill>
                <a:blip r:embed="rId2"/>
                <a:stretch>
                  <a:fillRect l="-401"/>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215B2694-B70C-FEE1-7F1B-6394A3510116}"/>
              </a:ext>
            </a:extLst>
          </p:cNvPr>
          <p:cNvSpPr txBox="1"/>
          <p:nvPr/>
        </p:nvSpPr>
        <p:spPr>
          <a:xfrm>
            <a:off x="866967" y="887037"/>
            <a:ext cx="1005403" cy="584775"/>
          </a:xfrm>
          <a:prstGeom prst="rect">
            <a:avLst/>
          </a:prstGeom>
          <a:noFill/>
        </p:spPr>
        <p:txBody>
          <a:bodyPr wrap="none" rtlCol="0">
            <a:spAutoFit/>
          </a:bodyPr>
          <a:lstStyle/>
          <a:p>
            <a:r>
              <a:rPr lang="zh-CN" altLang="en-US" sz="3200" dirty="0" smtClean="0">
                <a:latin typeface="Times New Roman" panose="02020603050405020304" pitchFamily="18" charset="0"/>
                <a:ea typeface="微软雅黑" panose="020B0503020204020204" pitchFamily="34" charset="-122"/>
                <a:cs typeface="Times New Roman" panose="02020603050405020304" pitchFamily="18" charset="0"/>
              </a:rPr>
              <a:t>引理</a:t>
            </a:r>
            <a:endParaRPr lang="zh-CN" altLang="en-US" sz="3200" dirty="0">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7" name="直接连接符 6">
            <a:extLst>
              <a:ext uri="{FF2B5EF4-FFF2-40B4-BE49-F238E27FC236}">
                <a16:creationId xmlns:a16="http://schemas.microsoft.com/office/drawing/2014/main" id="{3D12DB39-D102-9445-7640-7A56D6B32841}"/>
              </a:ext>
            </a:extLst>
          </p:cNvPr>
          <p:cNvCxnSpPr>
            <a:cxnSpLocks/>
          </p:cNvCxnSpPr>
          <p:nvPr/>
        </p:nvCxnSpPr>
        <p:spPr>
          <a:xfrm>
            <a:off x="700018" y="1466138"/>
            <a:ext cx="1383615" cy="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5DD993C4-0517-EA6D-702A-E4F439BF0999}"/>
              </a:ext>
            </a:extLst>
          </p:cNvPr>
          <p:cNvSpPr/>
          <p:nvPr/>
        </p:nvSpPr>
        <p:spPr>
          <a:xfrm>
            <a:off x="330367" y="911461"/>
            <a:ext cx="326187" cy="384442"/>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F63573C7-537F-51E4-81E9-CB4BBEFBDE8D}"/>
              </a:ext>
            </a:extLst>
          </p:cNvPr>
          <p:cNvSpPr/>
          <p:nvPr/>
        </p:nvSpPr>
        <p:spPr>
          <a:xfrm>
            <a:off x="656554" y="1221327"/>
            <a:ext cx="169135" cy="152907"/>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6EC0A42C-AABB-D580-AB6C-4CB3B370E8D5}"/>
              </a:ext>
            </a:extLst>
          </p:cNvPr>
          <p:cNvSpPr/>
          <p:nvPr/>
        </p:nvSpPr>
        <p:spPr>
          <a:xfrm>
            <a:off x="439301" y="1373727"/>
            <a:ext cx="169135" cy="152907"/>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A5937001-8713-CA63-E568-6A4279ECC19C}"/>
              </a:ext>
            </a:extLst>
          </p:cNvPr>
          <p:cNvSpPr/>
          <p:nvPr/>
        </p:nvSpPr>
        <p:spPr>
          <a:xfrm>
            <a:off x="215563" y="1295903"/>
            <a:ext cx="169135" cy="152907"/>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B9F3431E-B00A-F9F3-AC6A-F78FD83AD1AC}"/>
              </a:ext>
            </a:extLst>
          </p:cNvPr>
          <p:cNvSpPr/>
          <p:nvPr/>
        </p:nvSpPr>
        <p:spPr>
          <a:xfrm>
            <a:off x="0" y="-18327"/>
            <a:ext cx="12192000" cy="7453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9DE9F287-C157-764E-01B9-81D7592120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97145" y="30595"/>
            <a:ext cx="2204089" cy="581409"/>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50199" y="2743917"/>
            <a:ext cx="3734431" cy="629399"/>
          </a:xfrm>
          <a:prstGeom prst="rect">
            <a:avLst/>
          </a:prstGeom>
        </p:spPr>
      </p:pic>
      <p:pic>
        <p:nvPicPr>
          <p:cNvPr id="9" name="图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25192" y="3373316"/>
            <a:ext cx="3969318" cy="1559688"/>
          </a:xfrm>
          <a:prstGeom prst="rect">
            <a:avLst/>
          </a:prstGeom>
        </p:spPr>
      </p:pic>
      <p:sp>
        <p:nvSpPr>
          <p:cNvPr id="11" name="椭圆形标注 10"/>
          <p:cNvSpPr/>
          <p:nvPr/>
        </p:nvSpPr>
        <p:spPr>
          <a:xfrm>
            <a:off x="8494510" y="3140439"/>
            <a:ext cx="1845085" cy="919086"/>
          </a:xfrm>
          <a:prstGeom prst="wedgeEllipseCallout">
            <a:avLst>
              <a:gd name="adj1" fmla="val -161945"/>
              <a:gd name="adj2" fmla="val 44965"/>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与损失函数相关的参数</a:t>
            </a:r>
            <a:endParaRPr lang="zh-CN" altLang="en-US" dirty="0">
              <a:solidFill>
                <a:schemeClr val="tx1"/>
              </a:solidFill>
            </a:endParaRPr>
          </a:p>
        </p:txBody>
      </p:sp>
    </p:spTree>
    <p:extLst>
      <p:ext uri="{BB962C8B-B14F-4D97-AF65-F5344CB8AC3E}">
        <p14:creationId xmlns:p14="http://schemas.microsoft.com/office/powerpoint/2010/main" val="40555438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C8679CB-CBDC-AC65-C0EA-8FA4AE30EA5F}"/>
              </a:ext>
            </a:extLst>
          </p:cNvPr>
          <p:cNvSpPr txBox="1"/>
          <p:nvPr/>
        </p:nvSpPr>
        <p:spPr>
          <a:xfrm>
            <a:off x="700018" y="1600862"/>
            <a:ext cx="10629833" cy="2308324"/>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zh-CN" altLang="en-US" dirty="0" smtClean="0">
                <a:latin typeface="微软雅黑" panose="020B0503020204020204" pitchFamily="34" charset="-122"/>
                <a:ea typeface="微软雅黑" panose="020B0503020204020204" pitchFamily="34" charset="-122"/>
              </a:rPr>
              <a:t>本文基于偏差（</a:t>
            </a:r>
            <a:r>
              <a:rPr lang="en-US" altLang="zh-CN" dirty="0">
                <a:latin typeface="微软雅黑" panose="020B0503020204020204" pitchFamily="34" charset="-122"/>
                <a:ea typeface="微软雅黑" panose="020B0503020204020204" pitchFamily="34" charset="-122"/>
              </a:rPr>
              <a:t>bias</a:t>
            </a:r>
            <a:r>
              <a:rPr lang="zh-CN" altLang="en-US" dirty="0">
                <a:latin typeface="微软雅黑" panose="020B0503020204020204" pitchFamily="34" charset="-122"/>
                <a:ea typeface="微软雅黑" panose="020B0503020204020204" pitchFamily="34" charset="-122"/>
              </a:rPr>
              <a:t>）、方差（</a:t>
            </a:r>
            <a:r>
              <a:rPr lang="en-US" altLang="zh-CN" dirty="0">
                <a:latin typeface="微软雅黑" panose="020B0503020204020204" pitchFamily="34" charset="-122"/>
                <a:ea typeface="微软雅黑" panose="020B0503020204020204" pitchFamily="34" charset="-122"/>
              </a:rPr>
              <a:t>variance</a:t>
            </a:r>
            <a:r>
              <a:rPr lang="zh-CN" altLang="en-US" dirty="0">
                <a:latin typeface="微软雅黑" panose="020B0503020204020204" pitchFamily="34" charset="-122"/>
                <a:ea typeface="微软雅黑" panose="020B0503020204020204" pitchFamily="34" charset="-122"/>
              </a:rPr>
              <a:t>）以及噪声（</a:t>
            </a:r>
            <a:r>
              <a:rPr lang="en-US" altLang="zh-CN" dirty="0">
                <a:latin typeface="微软雅黑" panose="020B0503020204020204" pitchFamily="34" charset="-122"/>
                <a:ea typeface="微软雅黑" panose="020B0503020204020204" pitchFamily="34" charset="-122"/>
              </a:rPr>
              <a:t>decomposition</a:t>
            </a:r>
            <a:r>
              <a:rPr lang="zh-CN" altLang="en-US" dirty="0" smtClean="0">
                <a:latin typeface="微软雅黑" panose="020B0503020204020204" pitchFamily="34" charset="-122"/>
                <a:ea typeface="微软雅黑" panose="020B0503020204020204" pitchFamily="34" charset="-122"/>
              </a:rPr>
              <a:t>）进行分析。</a:t>
            </a:r>
            <a:endParaRPr lang="en-US" altLang="zh-CN" dirty="0" smtClean="0">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引</a:t>
            </a:r>
            <a:r>
              <a:rPr lang="zh-CN" altLang="en-US" dirty="0" smtClean="0">
                <a:latin typeface="微软雅黑" panose="020B0503020204020204" pitchFamily="34" charset="-122"/>
                <a:ea typeface="微软雅黑" panose="020B0503020204020204" pitchFamily="34" charset="-122"/>
              </a:rPr>
              <a:t>理二：歧视学习曲线表示为：</a:t>
            </a:r>
            <a:endParaRPr lang="en-US" altLang="zh-CN" dirty="0" smtClean="0">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Ø"/>
            </a:pPr>
            <a:endParaRPr lang="en-US" altLang="zh-CN" dirty="0">
              <a:latin typeface="微软雅黑" panose="020B0503020204020204" pitchFamily="34" charset="-122"/>
              <a:ea typeface="微软雅黑" panose="020B0503020204020204" pitchFamily="34" charset="-122"/>
            </a:endParaRPr>
          </a:p>
          <a:p>
            <a:pPr>
              <a:lnSpc>
                <a:spcPct val="200000"/>
              </a:lnSpc>
            </a:pP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表现为</a:t>
            </a:r>
            <a:r>
              <a:rPr lang="zh-CN" altLang="en-US" dirty="0" smtClean="0">
                <a:solidFill>
                  <a:srgbClr val="FF0000"/>
                </a:solidFill>
                <a:latin typeface="微软雅黑" panose="020B0503020204020204" pitchFamily="34" charset="-122"/>
                <a:ea typeface="微软雅黑" panose="020B0503020204020204" pitchFamily="34" charset="-122"/>
              </a:rPr>
              <a:t>逆幂律曲线</a:t>
            </a:r>
            <a:r>
              <a:rPr lang="zh-CN" altLang="en-US" dirty="0" smtClean="0">
                <a:latin typeface="微软雅黑" panose="020B0503020204020204" pitchFamily="34" charset="-122"/>
                <a:ea typeface="微软雅黑" panose="020B0503020204020204" pitchFamily="34" charset="-122"/>
              </a:rPr>
              <a:t>。其中，</a:t>
            </a:r>
            <a:r>
              <a:rPr lang="en-US" altLang="zh-CN" dirty="0" smtClean="0">
                <a:latin typeface="微软雅黑" panose="020B0503020204020204" pitchFamily="34" charset="-122"/>
                <a:ea typeface="微软雅黑" panose="020B0503020204020204" pitchFamily="34" charset="-122"/>
              </a:rPr>
              <a:t>n</a:t>
            </a:r>
            <a:r>
              <a:rPr lang="zh-CN" altLang="en-US" dirty="0" smtClean="0">
                <a:latin typeface="微软雅黑" panose="020B0503020204020204" pitchFamily="34" charset="-122"/>
                <a:ea typeface="微软雅黑" panose="020B0503020204020204" pitchFamily="34" charset="-122"/>
              </a:rPr>
              <a:t>表示训练数据的大小。</a:t>
            </a:r>
            <a:endParaRPr lang="en-US" altLang="zh-CN" dirty="0" smtClean="0">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215B2694-B70C-FEE1-7F1B-6394A3510116}"/>
              </a:ext>
            </a:extLst>
          </p:cNvPr>
          <p:cNvSpPr txBox="1"/>
          <p:nvPr/>
        </p:nvSpPr>
        <p:spPr>
          <a:xfrm>
            <a:off x="866967" y="887037"/>
            <a:ext cx="1005403" cy="584775"/>
          </a:xfrm>
          <a:prstGeom prst="rect">
            <a:avLst/>
          </a:prstGeom>
          <a:noFill/>
        </p:spPr>
        <p:txBody>
          <a:bodyPr wrap="none" rtlCol="0">
            <a:spAutoFit/>
          </a:bodyPr>
          <a:lstStyle/>
          <a:p>
            <a:r>
              <a:rPr lang="zh-CN" altLang="en-US" sz="3200" dirty="0" smtClean="0">
                <a:latin typeface="Times New Roman" panose="02020603050405020304" pitchFamily="18" charset="0"/>
                <a:ea typeface="微软雅黑" panose="020B0503020204020204" pitchFamily="34" charset="-122"/>
                <a:cs typeface="Times New Roman" panose="02020603050405020304" pitchFamily="18" charset="0"/>
              </a:rPr>
              <a:t>引理</a:t>
            </a:r>
            <a:endParaRPr lang="zh-CN" altLang="en-US" sz="3200" dirty="0">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7" name="直接连接符 6">
            <a:extLst>
              <a:ext uri="{FF2B5EF4-FFF2-40B4-BE49-F238E27FC236}">
                <a16:creationId xmlns:a16="http://schemas.microsoft.com/office/drawing/2014/main" id="{3D12DB39-D102-9445-7640-7A56D6B32841}"/>
              </a:ext>
            </a:extLst>
          </p:cNvPr>
          <p:cNvCxnSpPr>
            <a:cxnSpLocks/>
          </p:cNvCxnSpPr>
          <p:nvPr/>
        </p:nvCxnSpPr>
        <p:spPr>
          <a:xfrm>
            <a:off x="700018" y="1466138"/>
            <a:ext cx="1383615" cy="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5DD993C4-0517-EA6D-702A-E4F439BF0999}"/>
              </a:ext>
            </a:extLst>
          </p:cNvPr>
          <p:cNvSpPr/>
          <p:nvPr/>
        </p:nvSpPr>
        <p:spPr>
          <a:xfrm>
            <a:off x="330367" y="911461"/>
            <a:ext cx="326187" cy="384442"/>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F63573C7-537F-51E4-81E9-CB4BBEFBDE8D}"/>
              </a:ext>
            </a:extLst>
          </p:cNvPr>
          <p:cNvSpPr/>
          <p:nvPr/>
        </p:nvSpPr>
        <p:spPr>
          <a:xfrm>
            <a:off x="656554" y="1221327"/>
            <a:ext cx="169135" cy="152907"/>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6EC0A42C-AABB-D580-AB6C-4CB3B370E8D5}"/>
              </a:ext>
            </a:extLst>
          </p:cNvPr>
          <p:cNvSpPr/>
          <p:nvPr/>
        </p:nvSpPr>
        <p:spPr>
          <a:xfrm>
            <a:off x="439301" y="1373727"/>
            <a:ext cx="169135" cy="152907"/>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A5937001-8713-CA63-E568-6A4279ECC19C}"/>
              </a:ext>
            </a:extLst>
          </p:cNvPr>
          <p:cNvSpPr/>
          <p:nvPr/>
        </p:nvSpPr>
        <p:spPr>
          <a:xfrm>
            <a:off x="215563" y="1295903"/>
            <a:ext cx="169135" cy="152907"/>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B9F3431E-B00A-F9F3-AC6A-F78FD83AD1AC}"/>
              </a:ext>
            </a:extLst>
          </p:cNvPr>
          <p:cNvSpPr/>
          <p:nvPr/>
        </p:nvSpPr>
        <p:spPr>
          <a:xfrm>
            <a:off x="0" y="-18327"/>
            <a:ext cx="12192000" cy="7453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9DE9F287-C157-764E-01B9-81D7592120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7145" y="30595"/>
            <a:ext cx="2204089" cy="581409"/>
          </a:xfrm>
          <a:prstGeom prst="rect">
            <a:avLst/>
          </a:prstGeom>
        </p:spPr>
      </p:pic>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1311" y="2655500"/>
            <a:ext cx="1092998" cy="422504"/>
          </a:xfrm>
          <a:prstGeom prst="rect">
            <a:avLst/>
          </a:prstGeom>
        </p:spPr>
      </p:pic>
      <p:pic>
        <p:nvPicPr>
          <p:cNvPr id="13" name="图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5629" y="2742337"/>
            <a:ext cx="2076910" cy="331607"/>
          </a:xfrm>
          <a:prstGeom prst="rect">
            <a:avLst/>
          </a:prstGeom>
        </p:spPr>
      </p:pic>
      <p:sp>
        <p:nvSpPr>
          <p:cNvPr id="14" name="椭圆形标注 13"/>
          <p:cNvSpPr/>
          <p:nvPr/>
        </p:nvSpPr>
        <p:spPr>
          <a:xfrm>
            <a:off x="3862828" y="4466220"/>
            <a:ext cx="4304212" cy="633549"/>
          </a:xfrm>
          <a:prstGeom prst="wedgeEllipseCallout">
            <a:avLst>
              <a:gd name="adj1" fmla="val -70119"/>
              <a:gd name="adj2" fmla="val -142191"/>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曲线形状从中间峰值向下降低，直到缓慢平行于坐标轴。</a:t>
            </a:r>
            <a:endParaRPr lang="zh-CN" altLang="en-US" dirty="0"/>
          </a:p>
        </p:txBody>
      </p:sp>
    </p:spTree>
    <p:extLst>
      <p:ext uri="{BB962C8B-B14F-4D97-AF65-F5344CB8AC3E}">
        <p14:creationId xmlns:p14="http://schemas.microsoft.com/office/powerpoint/2010/main" val="37961631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C8679CB-CBDC-AC65-C0EA-8FA4AE30EA5F}"/>
              </a:ext>
            </a:extLst>
          </p:cNvPr>
          <p:cNvSpPr txBox="1"/>
          <p:nvPr/>
        </p:nvSpPr>
        <p:spPr>
          <a:xfrm>
            <a:off x="700018" y="1351737"/>
            <a:ext cx="11097241" cy="5632311"/>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所</a:t>
            </a:r>
            <a:r>
              <a:rPr lang="zh-CN" altLang="en-US" dirty="0" smtClean="0">
                <a:latin typeface="微软雅黑" panose="020B0503020204020204" pitchFamily="34" charset="-122"/>
                <a:ea typeface="微软雅黑" panose="020B0503020204020204" pitchFamily="34" charset="-122"/>
              </a:rPr>
              <a:t>提出的</a:t>
            </a:r>
            <a:r>
              <a:rPr lang="en-US" altLang="zh-CN" dirty="0" smtClean="0">
                <a:latin typeface="微软雅黑" panose="020B0503020204020204" pitchFamily="34" charset="-122"/>
                <a:ea typeface="微软雅黑" panose="020B0503020204020204" pitchFamily="34" charset="-122"/>
              </a:rPr>
              <a:t>FS</a:t>
            </a:r>
            <a:r>
              <a:rPr lang="zh-CN" altLang="en-US" dirty="0" smtClean="0">
                <a:latin typeface="微软雅黑" panose="020B0503020204020204" pitchFamily="34" charset="-122"/>
                <a:ea typeface="微软雅黑" panose="020B0503020204020204" pitchFamily="34" charset="-122"/>
              </a:rPr>
              <a:t>框架满足以下条件时，未标签数据能够减少歧视：</a:t>
            </a:r>
            <a:endParaRPr lang="en-US" altLang="zh-CN" dirty="0" smtClean="0">
              <a:latin typeface="微软雅黑" panose="020B0503020204020204" pitchFamily="34" charset="-122"/>
              <a:ea typeface="微软雅黑" panose="020B0503020204020204" pitchFamily="34" charset="-122"/>
            </a:endParaRPr>
          </a:p>
          <a:p>
            <a:pPr>
              <a:lnSpc>
                <a:spcPct val="200000"/>
              </a:lnSpc>
            </a:pPr>
            <a:endParaRPr lang="en-US" altLang="zh-CN" dirty="0" smtClean="0">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Ø"/>
            </a:pPr>
            <a:r>
              <a:rPr lang="zh-CN" altLang="en-US" dirty="0" smtClean="0">
                <a:latin typeface="微软雅黑" panose="020B0503020204020204" pitchFamily="34" charset="-122"/>
                <a:ea typeface="微软雅黑" panose="020B0503020204020204" pitchFamily="34" charset="-122"/>
              </a:rPr>
              <a:t>证明（证明半监督学习（</a:t>
            </a:r>
            <a:r>
              <a:rPr lang="en-US" altLang="zh-CN" dirty="0" smtClean="0">
                <a:latin typeface="微软雅黑" panose="020B0503020204020204" pitchFamily="34" charset="-122"/>
                <a:ea typeface="微软雅黑" panose="020B0503020204020204" pitchFamily="34" charset="-122"/>
              </a:rPr>
              <a:t>SSL</a:t>
            </a:r>
            <a:r>
              <a:rPr lang="zh-CN" altLang="en-US" dirty="0" smtClean="0">
                <a:latin typeface="微软雅黑" panose="020B0503020204020204" pitchFamily="34" charset="-122"/>
                <a:ea typeface="微软雅黑" panose="020B0503020204020204" pitchFamily="34" charset="-122"/>
              </a:rPr>
              <a:t>）中的歧视水平低于监督学习（</a:t>
            </a:r>
            <a:r>
              <a:rPr lang="en-US" altLang="zh-CN" dirty="0" smtClean="0">
                <a:latin typeface="微软雅黑" panose="020B0503020204020204" pitchFamily="34" charset="-122"/>
                <a:ea typeface="微软雅黑" panose="020B0503020204020204" pitchFamily="34" charset="-122"/>
              </a:rPr>
              <a:t>SL</a:t>
            </a:r>
            <a:r>
              <a:rPr lang="zh-CN" altLang="en-US" dirty="0" smtClean="0">
                <a:latin typeface="微软雅黑" panose="020B0503020204020204" pitchFamily="34" charset="-122"/>
                <a:ea typeface="微软雅黑" panose="020B0503020204020204" pitchFamily="34" charset="-122"/>
              </a:rPr>
              <a:t>）中的歧视水平）：</a:t>
            </a:r>
            <a:endParaRPr lang="en-US" altLang="zh-CN" dirty="0" smtClean="0">
              <a:latin typeface="微软雅黑" panose="020B0503020204020204" pitchFamily="34" charset="-122"/>
              <a:ea typeface="微软雅黑" panose="020B0503020204020204" pitchFamily="34" charset="-122"/>
            </a:endParaRPr>
          </a:p>
          <a:p>
            <a:pPr marL="742950" lvl="1" indent="-285750">
              <a:lnSpc>
                <a:spcPct val="200000"/>
              </a:lnSpc>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由于偏差是衡量算法本身的拟合能力，描述模型准确性的，所以歧视水平中的偏差值取决于模型。当在原始数据集和新数据集上用相同的模型进行训练时，半监督学习和监督学习中歧视偏差是</a:t>
            </a:r>
            <a:r>
              <a:rPr lang="zh-CN" altLang="en-US" dirty="0" smtClean="0">
                <a:solidFill>
                  <a:srgbClr val="FF0000"/>
                </a:solidFill>
                <a:latin typeface="微软雅黑" panose="020B0503020204020204" pitchFamily="34" charset="-122"/>
                <a:ea typeface="微软雅黑" panose="020B0503020204020204" pitchFamily="34" charset="-122"/>
              </a:rPr>
              <a:t>一样</a:t>
            </a:r>
            <a:r>
              <a:rPr lang="zh-CN" altLang="en-US" dirty="0" smtClean="0">
                <a:latin typeface="微软雅黑" panose="020B0503020204020204" pitchFamily="34" charset="-122"/>
                <a:ea typeface="微软雅黑" panose="020B0503020204020204" pitchFamily="34" charset="-122"/>
              </a:rPr>
              <a:t>的。即：</a:t>
            </a:r>
            <a:endParaRPr lang="en-US" altLang="zh-CN" dirty="0" smtClean="0">
              <a:latin typeface="微软雅黑" panose="020B0503020204020204" pitchFamily="34" charset="-122"/>
              <a:ea typeface="微软雅黑" panose="020B0503020204020204" pitchFamily="34" charset="-122"/>
            </a:endParaRPr>
          </a:p>
          <a:p>
            <a:pPr marL="742950" lvl="1" indent="-285750">
              <a:lnSpc>
                <a:spcPct val="200000"/>
              </a:lnSpc>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歧视水平中的偏差可以通过训练数据集中额外的未标记数据来</a:t>
            </a:r>
            <a:r>
              <a:rPr lang="zh-CN" altLang="en-US" dirty="0" smtClean="0">
                <a:solidFill>
                  <a:srgbClr val="FF0000"/>
                </a:solidFill>
                <a:latin typeface="微软雅黑" panose="020B0503020204020204" pitchFamily="34" charset="-122"/>
                <a:ea typeface="微软雅黑" panose="020B0503020204020204" pitchFamily="34" charset="-122"/>
              </a:rPr>
              <a:t>减少</a:t>
            </a:r>
            <a:r>
              <a:rPr lang="zh-CN" altLang="en-US" dirty="0" smtClean="0">
                <a:latin typeface="微软雅黑" panose="020B0503020204020204" pitchFamily="34" charset="-122"/>
                <a:ea typeface="微软雅黑" panose="020B0503020204020204" pitchFamily="34" charset="-122"/>
              </a:rPr>
              <a:t>。从定理二可以看出</a:t>
            </a:r>
            <a:r>
              <a:rPr lang="zh-CN" altLang="en-US" dirty="0" smtClean="0">
                <a:solidFill>
                  <a:srgbClr val="FF0000"/>
                </a:solidFill>
                <a:latin typeface="微软雅黑" panose="020B0503020204020204" pitchFamily="34" charset="-122"/>
                <a:ea typeface="微软雅黑" panose="020B0503020204020204" pitchFamily="34" charset="-122"/>
              </a:rPr>
              <a:t>歧视水平随着训练数据大小</a:t>
            </a:r>
            <a:r>
              <a:rPr lang="en-US" altLang="zh-CN" dirty="0" smtClean="0">
                <a:solidFill>
                  <a:srgbClr val="FF0000"/>
                </a:solidFill>
                <a:latin typeface="微软雅黑" panose="020B0503020204020204" pitchFamily="34" charset="-122"/>
                <a:ea typeface="微软雅黑" panose="020B0503020204020204" pitchFamily="34" charset="-122"/>
              </a:rPr>
              <a:t>n</a:t>
            </a:r>
            <a:r>
              <a:rPr lang="zh-CN" altLang="en-US" dirty="0" smtClean="0">
                <a:solidFill>
                  <a:srgbClr val="FF0000"/>
                </a:solidFill>
                <a:latin typeface="微软雅黑" panose="020B0503020204020204" pitchFamily="34" charset="-122"/>
                <a:ea typeface="微软雅黑" panose="020B0503020204020204" pitchFamily="34" charset="-122"/>
              </a:rPr>
              <a:t>的增加而减少</a:t>
            </a:r>
            <a:r>
              <a:rPr lang="zh-CN" altLang="en-US" dirty="0" smtClean="0">
                <a:latin typeface="微软雅黑" panose="020B0503020204020204" pitchFamily="34" charset="-122"/>
                <a:ea typeface="微软雅黑" panose="020B0503020204020204" pitchFamily="34" charset="-122"/>
              </a:rPr>
              <a:t>。由于本文所提出的</a:t>
            </a:r>
            <a:r>
              <a:rPr lang="en-US" altLang="zh-CN" dirty="0" smtClean="0">
                <a:latin typeface="微软雅黑" panose="020B0503020204020204" pitchFamily="34" charset="-122"/>
                <a:ea typeface="微软雅黑" panose="020B0503020204020204" pitchFamily="34" charset="-122"/>
              </a:rPr>
              <a:t>FS</a:t>
            </a:r>
            <a:r>
              <a:rPr lang="zh-CN" altLang="en-US" dirty="0" smtClean="0">
                <a:latin typeface="微软雅黑" panose="020B0503020204020204" pitchFamily="34" charset="-122"/>
                <a:ea typeface="微软雅黑" panose="020B0503020204020204" pitchFamily="34" charset="-122"/>
              </a:rPr>
              <a:t>框架采用的新的训练数据集是由原始训练数据集和伪标签数据集组合而成，采样大小可以通过调整，即可以保证新训练数据集的大小</a:t>
            </a:r>
            <a:r>
              <a:rPr lang="zh-CN" altLang="en-US" dirty="0" smtClean="0">
                <a:solidFill>
                  <a:srgbClr val="FF0000"/>
                </a:solidFill>
                <a:latin typeface="微软雅黑" panose="020B0503020204020204" pitchFamily="34" charset="-122"/>
                <a:ea typeface="微软雅黑" panose="020B0503020204020204" pitchFamily="34" charset="-122"/>
              </a:rPr>
              <a:t>大于</a:t>
            </a:r>
            <a:r>
              <a:rPr lang="zh-CN" altLang="en-US" dirty="0" smtClean="0">
                <a:latin typeface="微软雅黑" panose="020B0503020204020204" pitchFamily="34" charset="-122"/>
                <a:ea typeface="微软雅黑" panose="020B0503020204020204" pitchFamily="34" charset="-122"/>
              </a:rPr>
              <a:t>原始训练数据集的大小。故得出结论：</a:t>
            </a:r>
            <a:endParaRPr lang="zh-CN" altLang="en-US" dirty="0">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215B2694-B70C-FEE1-7F1B-6394A3510116}"/>
              </a:ext>
            </a:extLst>
          </p:cNvPr>
          <p:cNvSpPr txBox="1"/>
          <p:nvPr/>
        </p:nvSpPr>
        <p:spPr>
          <a:xfrm>
            <a:off x="866967" y="887037"/>
            <a:ext cx="1005403" cy="584775"/>
          </a:xfrm>
          <a:prstGeom prst="rect">
            <a:avLst/>
          </a:prstGeom>
          <a:noFill/>
        </p:spPr>
        <p:txBody>
          <a:bodyPr wrap="none" rtlCol="0">
            <a:spAutoFit/>
          </a:bodyPr>
          <a:lstStyle/>
          <a:p>
            <a:r>
              <a:rPr lang="zh-CN" altLang="en-US" sz="3200" dirty="0">
                <a:latin typeface="Times New Roman" panose="02020603050405020304" pitchFamily="18" charset="0"/>
                <a:ea typeface="微软雅黑" panose="020B0503020204020204" pitchFamily="34" charset="-122"/>
                <a:cs typeface="Times New Roman" panose="02020603050405020304" pitchFamily="18" charset="0"/>
              </a:rPr>
              <a:t>定理</a:t>
            </a:r>
          </a:p>
        </p:txBody>
      </p:sp>
      <p:cxnSp>
        <p:nvCxnSpPr>
          <p:cNvPr id="7" name="直接连接符 6">
            <a:extLst>
              <a:ext uri="{FF2B5EF4-FFF2-40B4-BE49-F238E27FC236}">
                <a16:creationId xmlns:a16="http://schemas.microsoft.com/office/drawing/2014/main" id="{3D12DB39-D102-9445-7640-7A56D6B32841}"/>
              </a:ext>
            </a:extLst>
          </p:cNvPr>
          <p:cNvCxnSpPr>
            <a:cxnSpLocks/>
          </p:cNvCxnSpPr>
          <p:nvPr/>
        </p:nvCxnSpPr>
        <p:spPr>
          <a:xfrm>
            <a:off x="700018" y="1466138"/>
            <a:ext cx="1248703" cy="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5DD993C4-0517-EA6D-702A-E4F439BF0999}"/>
              </a:ext>
            </a:extLst>
          </p:cNvPr>
          <p:cNvSpPr/>
          <p:nvPr/>
        </p:nvSpPr>
        <p:spPr>
          <a:xfrm>
            <a:off x="330367" y="911461"/>
            <a:ext cx="326187" cy="384442"/>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F63573C7-537F-51E4-81E9-CB4BBEFBDE8D}"/>
              </a:ext>
            </a:extLst>
          </p:cNvPr>
          <p:cNvSpPr/>
          <p:nvPr/>
        </p:nvSpPr>
        <p:spPr>
          <a:xfrm>
            <a:off x="656554" y="1221327"/>
            <a:ext cx="169135" cy="152907"/>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6EC0A42C-AABB-D580-AB6C-4CB3B370E8D5}"/>
              </a:ext>
            </a:extLst>
          </p:cNvPr>
          <p:cNvSpPr/>
          <p:nvPr/>
        </p:nvSpPr>
        <p:spPr>
          <a:xfrm>
            <a:off x="439301" y="1373727"/>
            <a:ext cx="169135" cy="152907"/>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A5937001-8713-CA63-E568-6A4279ECC19C}"/>
              </a:ext>
            </a:extLst>
          </p:cNvPr>
          <p:cNvSpPr/>
          <p:nvPr/>
        </p:nvSpPr>
        <p:spPr>
          <a:xfrm>
            <a:off x="215563" y="1295903"/>
            <a:ext cx="169135" cy="152907"/>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B9F3431E-B00A-F9F3-AC6A-F78FD83AD1AC}"/>
              </a:ext>
            </a:extLst>
          </p:cNvPr>
          <p:cNvSpPr/>
          <p:nvPr/>
        </p:nvSpPr>
        <p:spPr>
          <a:xfrm>
            <a:off x="0" y="-18327"/>
            <a:ext cx="12192000" cy="7453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9DE9F287-C157-764E-01B9-81D7592120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97145" y="30595"/>
            <a:ext cx="2204089" cy="581409"/>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80874" y="2075045"/>
            <a:ext cx="2521744" cy="494833"/>
          </a:xfrm>
          <a:prstGeom prst="rect">
            <a:avLst/>
          </a:prstGeom>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40159" y="2126994"/>
            <a:ext cx="1262222" cy="442884"/>
          </a:xfrm>
          <a:prstGeom prst="rect">
            <a:avLst/>
          </a:prstGeom>
        </p:spPr>
      </p:pic>
      <p:pic>
        <p:nvPicPr>
          <p:cNvPr id="8" name="图片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48721" y="4349964"/>
            <a:ext cx="2007633" cy="265159"/>
          </a:xfrm>
          <a:prstGeom prst="rect">
            <a:avLst/>
          </a:prstGeom>
        </p:spPr>
      </p:pic>
      <p:pic>
        <p:nvPicPr>
          <p:cNvPr id="9" name="图片 8"/>
          <p:cNvPicPr>
            <a:picLocks noChangeAspect="1"/>
          </p:cNvPicPr>
          <p:nvPr/>
        </p:nvPicPr>
        <p:blipFill rotWithShape="1">
          <a:blip r:embed="rId7">
            <a:extLst>
              <a:ext uri="{28A0092B-C50C-407E-A947-70E740481C1C}">
                <a14:useLocalDpi xmlns:a14="http://schemas.microsoft.com/office/drawing/2010/main" val="0"/>
              </a:ext>
            </a:extLst>
          </a:blip>
          <a:srcRect l="2283" t="11272"/>
          <a:stretch/>
        </p:blipFill>
        <p:spPr>
          <a:xfrm>
            <a:off x="4257207" y="6513227"/>
            <a:ext cx="2477128" cy="344773"/>
          </a:xfrm>
          <a:prstGeom prst="rect">
            <a:avLst/>
          </a:prstGeom>
        </p:spPr>
      </p:pic>
      <p:sp>
        <p:nvSpPr>
          <p:cNvPr id="11" name="椭圆形标注 10"/>
          <p:cNvSpPr/>
          <p:nvPr/>
        </p:nvSpPr>
        <p:spPr>
          <a:xfrm>
            <a:off x="9436308" y="2480872"/>
            <a:ext cx="1588958" cy="612648"/>
          </a:xfrm>
          <a:prstGeom prst="wedgeEllipseCallout">
            <a:avLst>
              <a:gd name="adj1" fmla="val -63456"/>
              <a:gd name="adj2" fmla="val 73511"/>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FF0000"/>
                </a:solidFill>
              </a:rPr>
              <a:t>偏差</a:t>
            </a:r>
            <a:r>
              <a:rPr lang="en-US" altLang="zh-CN" dirty="0" smtClean="0">
                <a:solidFill>
                  <a:srgbClr val="FF0000"/>
                </a:solidFill>
              </a:rPr>
              <a:t>bias</a:t>
            </a:r>
            <a:r>
              <a:rPr lang="zh-CN" altLang="en-US" dirty="0" smtClean="0">
                <a:solidFill>
                  <a:srgbClr val="FF0000"/>
                </a:solidFill>
              </a:rPr>
              <a:t>不变</a:t>
            </a:r>
            <a:endParaRPr lang="zh-CN" altLang="en-US" dirty="0">
              <a:solidFill>
                <a:srgbClr val="FF0000"/>
              </a:solidFill>
            </a:endParaRPr>
          </a:p>
        </p:txBody>
      </p:sp>
      <p:sp>
        <p:nvSpPr>
          <p:cNvPr id="12" name="椭圆形标注 11"/>
          <p:cNvSpPr/>
          <p:nvPr/>
        </p:nvSpPr>
        <p:spPr>
          <a:xfrm>
            <a:off x="7277725" y="6206903"/>
            <a:ext cx="2330970" cy="612648"/>
          </a:xfrm>
          <a:prstGeom prst="wedgeEllipseCallout">
            <a:avLst>
              <a:gd name="adj1" fmla="val -82308"/>
              <a:gd name="adj2" fmla="val 35585"/>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0000"/>
                </a:solidFill>
              </a:rPr>
              <a:t>方</a:t>
            </a:r>
            <a:r>
              <a:rPr lang="zh-CN" altLang="en-US" dirty="0" smtClean="0">
                <a:solidFill>
                  <a:srgbClr val="FF0000"/>
                </a:solidFill>
              </a:rPr>
              <a:t>差</a:t>
            </a:r>
            <a:r>
              <a:rPr lang="en-US" altLang="zh-CN" dirty="0" smtClean="0">
                <a:solidFill>
                  <a:srgbClr val="FF0000"/>
                </a:solidFill>
              </a:rPr>
              <a:t>variance</a:t>
            </a:r>
            <a:r>
              <a:rPr lang="zh-CN" altLang="en-US" dirty="0">
                <a:solidFill>
                  <a:srgbClr val="FF0000"/>
                </a:solidFill>
              </a:rPr>
              <a:t>减少</a:t>
            </a:r>
          </a:p>
        </p:txBody>
      </p:sp>
    </p:spTree>
    <p:extLst>
      <p:ext uri="{BB962C8B-B14F-4D97-AF65-F5344CB8AC3E}">
        <p14:creationId xmlns:p14="http://schemas.microsoft.com/office/powerpoint/2010/main" val="12844369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9B4D1A69-14FF-DBC9-E38C-34F07ED07C8C}"/>
              </a:ext>
            </a:extLst>
          </p:cNvPr>
          <p:cNvSpPr/>
          <p:nvPr/>
        </p:nvSpPr>
        <p:spPr>
          <a:xfrm>
            <a:off x="0" y="-18327"/>
            <a:ext cx="12192000" cy="7453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084D080E-16BA-D6E9-F0E8-DBE257F19B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7145" y="30595"/>
            <a:ext cx="2204089" cy="581409"/>
          </a:xfrm>
          <a:prstGeom prst="rect">
            <a:avLst/>
          </a:prstGeom>
        </p:spPr>
      </p:pic>
      <p:sp>
        <p:nvSpPr>
          <p:cNvPr id="4" name="文本框 3">
            <a:extLst>
              <a:ext uri="{FF2B5EF4-FFF2-40B4-BE49-F238E27FC236}">
                <a16:creationId xmlns:a16="http://schemas.microsoft.com/office/drawing/2014/main" id="{E8C7A364-92E4-55D8-CAE0-C0C000743618}"/>
              </a:ext>
            </a:extLst>
          </p:cNvPr>
          <p:cNvSpPr txBox="1"/>
          <p:nvPr/>
        </p:nvSpPr>
        <p:spPr>
          <a:xfrm>
            <a:off x="3632967" y="1113245"/>
            <a:ext cx="1210588" cy="707886"/>
          </a:xfrm>
          <a:prstGeom prst="rect">
            <a:avLst/>
          </a:prstGeom>
          <a:noFill/>
        </p:spPr>
        <p:txBody>
          <a:bodyPr wrap="none" rtlCol="0">
            <a:spAutoFit/>
          </a:bodyPr>
          <a:lstStyle/>
          <a:p>
            <a:r>
              <a:rPr lang="zh-CN" altLang="en-US" sz="4000" dirty="0">
                <a:latin typeface="微软雅黑" panose="020B0503020204020204" pitchFamily="34" charset="-122"/>
                <a:ea typeface="微软雅黑" panose="020B0503020204020204" pitchFamily="34" charset="-122"/>
              </a:rPr>
              <a:t>目录</a:t>
            </a:r>
          </a:p>
        </p:txBody>
      </p:sp>
      <p:sp>
        <p:nvSpPr>
          <p:cNvPr id="6" name="椭圆 5">
            <a:extLst>
              <a:ext uri="{FF2B5EF4-FFF2-40B4-BE49-F238E27FC236}">
                <a16:creationId xmlns:a16="http://schemas.microsoft.com/office/drawing/2014/main" id="{73711EAC-93A8-66D3-E931-E43545AD8A0D}"/>
              </a:ext>
            </a:extLst>
          </p:cNvPr>
          <p:cNvSpPr/>
          <p:nvPr/>
        </p:nvSpPr>
        <p:spPr>
          <a:xfrm>
            <a:off x="4794559" y="2108422"/>
            <a:ext cx="578734" cy="55375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t>1</a:t>
            </a:r>
            <a:endParaRPr lang="zh-CN" altLang="en-US" sz="2800" b="1" dirty="0"/>
          </a:p>
        </p:txBody>
      </p:sp>
      <p:cxnSp>
        <p:nvCxnSpPr>
          <p:cNvPr id="10" name="直接连接符 9">
            <a:extLst>
              <a:ext uri="{FF2B5EF4-FFF2-40B4-BE49-F238E27FC236}">
                <a16:creationId xmlns:a16="http://schemas.microsoft.com/office/drawing/2014/main" id="{4F92BFAA-C7E5-2F8B-D086-8E705CD594F6}"/>
              </a:ext>
            </a:extLst>
          </p:cNvPr>
          <p:cNvCxnSpPr>
            <a:cxnSpLocks/>
          </p:cNvCxnSpPr>
          <p:nvPr/>
        </p:nvCxnSpPr>
        <p:spPr>
          <a:xfrm>
            <a:off x="5245971" y="2662177"/>
            <a:ext cx="2480703" cy="0"/>
          </a:xfrm>
          <a:prstGeom prst="line">
            <a:avLst/>
          </a:prstGeom>
          <a:ln w="222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椭圆 10">
            <a:extLst>
              <a:ext uri="{FF2B5EF4-FFF2-40B4-BE49-F238E27FC236}">
                <a16:creationId xmlns:a16="http://schemas.microsoft.com/office/drawing/2014/main" id="{7202F47D-2710-2CCB-7002-E7C0178C8C6C}"/>
              </a:ext>
            </a:extLst>
          </p:cNvPr>
          <p:cNvSpPr/>
          <p:nvPr/>
        </p:nvSpPr>
        <p:spPr>
          <a:xfrm>
            <a:off x="4784913" y="3013175"/>
            <a:ext cx="578734" cy="553755"/>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t>2</a:t>
            </a:r>
            <a:endParaRPr lang="zh-CN" altLang="en-US" sz="2800" b="1" dirty="0"/>
          </a:p>
        </p:txBody>
      </p:sp>
      <p:sp>
        <p:nvSpPr>
          <p:cNvPr id="13" name="椭圆 12">
            <a:extLst>
              <a:ext uri="{FF2B5EF4-FFF2-40B4-BE49-F238E27FC236}">
                <a16:creationId xmlns:a16="http://schemas.microsoft.com/office/drawing/2014/main" id="{7E986DB0-5955-6129-C957-72C32F7D6A3A}"/>
              </a:ext>
            </a:extLst>
          </p:cNvPr>
          <p:cNvSpPr/>
          <p:nvPr/>
        </p:nvSpPr>
        <p:spPr>
          <a:xfrm>
            <a:off x="4784911" y="3939153"/>
            <a:ext cx="578734" cy="55375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t>3</a:t>
            </a:r>
            <a:endParaRPr lang="zh-CN" altLang="en-US" sz="2800" b="1" dirty="0"/>
          </a:p>
        </p:txBody>
      </p:sp>
      <p:sp>
        <p:nvSpPr>
          <p:cNvPr id="15" name="椭圆 14">
            <a:extLst>
              <a:ext uri="{FF2B5EF4-FFF2-40B4-BE49-F238E27FC236}">
                <a16:creationId xmlns:a16="http://schemas.microsoft.com/office/drawing/2014/main" id="{D9F20FBA-2687-7279-7120-D9ED9CD4318F}"/>
              </a:ext>
            </a:extLst>
          </p:cNvPr>
          <p:cNvSpPr/>
          <p:nvPr/>
        </p:nvSpPr>
        <p:spPr>
          <a:xfrm>
            <a:off x="4796489" y="4911423"/>
            <a:ext cx="578734" cy="553755"/>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t>4</a:t>
            </a:r>
            <a:endParaRPr lang="zh-CN" altLang="en-US" sz="2800" b="1" dirty="0"/>
          </a:p>
        </p:txBody>
      </p:sp>
      <p:sp>
        <p:nvSpPr>
          <p:cNvPr id="17" name="矩形 16">
            <a:extLst>
              <a:ext uri="{FF2B5EF4-FFF2-40B4-BE49-F238E27FC236}">
                <a16:creationId xmlns:a16="http://schemas.microsoft.com/office/drawing/2014/main" id="{58564F62-0520-2830-31E3-25C58C213E6A}"/>
              </a:ext>
            </a:extLst>
          </p:cNvPr>
          <p:cNvSpPr/>
          <p:nvPr/>
        </p:nvSpPr>
        <p:spPr>
          <a:xfrm>
            <a:off x="1678329" y="960695"/>
            <a:ext cx="1319513" cy="707886"/>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14D42A42-F756-909E-FD3F-195E0616A4F4}"/>
              </a:ext>
            </a:extLst>
          </p:cNvPr>
          <p:cNvSpPr/>
          <p:nvPr/>
        </p:nvSpPr>
        <p:spPr>
          <a:xfrm>
            <a:off x="2176041" y="1331085"/>
            <a:ext cx="972273" cy="490046"/>
          </a:xfrm>
          <a:prstGeom prst="rect">
            <a:avLst/>
          </a:prstGeom>
          <a:noFill/>
          <a:ln w="349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a:extLst>
              <a:ext uri="{FF2B5EF4-FFF2-40B4-BE49-F238E27FC236}">
                <a16:creationId xmlns:a16="http://schemas.microsoft.com/office/drawing/2014/main" id="{84C8C483-1340-E92F-D92B-95F374159554}"/>
              </a:ext>
            </a:extLst>
          </p:cNvPr>
          <p:cNvCxnSpPr/>
          <p:nvPr/>
        </p:nvCxnSpPr>
        <p:spPr>
          <a:xfrm>
            <a:off x="3148314" y="1821131"/>
            <a:ext cx="2002420" cy="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8E0C05D5-9C43-B1FD-A640-AFE8BAF87EF4}"/>
              </a:ext>
            </a:extLst>
          </p:cNvPr>
          <p:cNvSpPr txBox="1"/>
          <p:nvPr/>
        </p:nvSpPr>
        <p:spPr>
          <a:xfrm>
            <a:off x="5675843" y="2146427"/>
            <a:ext cx="1620957" cy="523220"/>
          </a:xfrm>
          <a:prstGeom prst="rect">
            <a:avLst/>
          </a:prstGeom>
          <a:noFill/>
        </p:spPr>
        <p:txBody>
          <a:bodyPr wrap="none" rtlCol="0">
            <a:spAutoFit/>
          </a:bodyPr>
          <a:lstStyle/>
          <a:p>
            <a:r>
              <a:rPr lang="zh-CN" altLang="en-US" sz="2800" dirty="0" smtClean="0">
                <a:latin typeface="微软雅黑" panose="020B0503020204020204" pitchFamily="34" charset="-122"/>
                <a:ea typeface="微软雅黑" panose="020B0503020204020204" pitchFamily="34" charset="-122"/>
              </a:rPr>
              <a:t>理论介绍</a:t>
            </a:r>
            <a:endParaRPr lang="zh-CN" altLang="en-US" sz="2800" dirty="0">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a16="http://schemas.microsoft.com/office/drawing/2014/main" id="{F22842A3-FC98-E4DE-58FE-B9E3309984F5}"/>
              </a:ext>
            </a:extLst>
          </p:cNvPr>
          <p:cNvSpPr txBox="1"/>
          <p:nvPr/>
        </p:nvSpPr>
        <p:spPr>
          <a:xfrm>
            <a:off x="5680203" y="3040901"/>
            <a:ext cx="1620957" cy="523220"/>
          </a:xfrm>
          <a:prstGeom prst="rect">
            <a:avLst/>
          </a:prstGeom>
          <a:noFill/>
        </p:spPr>
        <p:txBody>
          <a:bodyPr wrap="none" rtlCol="0">
            <a:spAutoFit/>
          </a:bodyPr>
          <a:lstStyle/>
          <a:p>
            <a:r>
              <a:rPr lang="zh-CN" altLang="en-US" sz="2800" dirty="0" smtClean="0">
                <a:latin typeface="Times New Roman" panose="02020603050405020304" pitchFamily="18" charset="0"/>
                <a:ea typeface="微软雅黑" panose="020B0503020204020204" pitchFamily="34" charset="-122"/>
                <a:cs typeface="Times New Roman" panose="02020603050405020304" pitchFamily="18" charset="0"/>
              </a:rPr>
              <a:t>研究方法</a:t>
            </a:r>
            <a:endParaRPr lang="zh-CN" altLang="en-US" sz="28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3" name="文本框 32">
            <a:extLst>
              <a:ext uri="{FF2B5EF4-FFF2-40B4-BE49-F238E27FC236}">
                <a16:creationId xmlns:a16="http://schemas.microsoft.com/office/drawing/2014/main" id="{F05BE898-206F-C178-6AAA-08AC666C8F62}"/>
              </a:ext>
            </a:extLst>
          </p:cNvPr>
          <p:cNvSpPr txBox="1"/>
          <p:nvPr/>
        </p:nvSpPr>
        <p:spPr>
          <a:xfrm>
            <a:off x="5675843" y="3935375"/>
            <a:ext cx="1620957" cy="523220"/>
          </a:xfrm>
          <a:prstGeom prst="rect">
            <a:avLst/>
          </a:prstGeom>
          <a:noFill/>
        </p:spPr>
        <p:txBody>
          <a:bodyPr wrap="none" rtlCol="0">
            <a:spAutoFit/>
          </a:bodyPr>
          <a:lstStyle/>
          <a:p>
            <a:r>
              <a:rPr lang="zh-CN" altLang="en-US" sz="2800" dirty="0" smtClean="0">
                <a:latin typeface="微软雅黑" panose="020B0503020204020204" pitchFamily="34" charset="-122"/>
                <a:ea typeface="微软雅黑" panose="020B0503020204020204" pitchFamily="34" charset="-122"/>
              </a:rPr>
              <a:t>歧视分析</a:t>
            </a:r>
            <a:endParaRPr lang="zh-CN" altLang="en-US" sz="2800" dirty="0">
              <a:latin typeface="微软雅黑" panose="020B0503020204020204" pitchFamily="34" charset="-122"/>
              <a:ea typeface="微软雅黑" panose="020B0503020204020204" pitchFamily="34" charset="-122"/>
            </a:endParaRPr>
          </a:p>
        </p:txBody>
      </p:sp>
      <p:sp>
        <p:nvSpPr>
          <p:cNvPr id="34" name="文本框 33">
            <a:extLst>
              <a:ext uri="{FF2B5EF4-FFF2-40B4-BE49-F238E27FC236}">
                <a16:creationId xmlns:a16="http://schemas.microsoft.com/office/drawing/2014/main" id="{C3EA0D1A-1C2A-864F-0876-EC8DD7B04941}"/>
              </a:ext>
            </a:extLst>
          </p:cNvPr>
          <p:cNvSpPr txBox="1"/>
          <p:nvPr/>
        </p:nvSpPr>
        <p:spPr>
          <a:xfrm>
            <a:off x="5671496" y="4946073"/>
            <a:ext cx="1620957" cy="523220"/>
          </a:xfrm>
          <a:prstGeom prst="rect">
            <a:avLst/>
          </a:prstGeom>
          <a:noFill/>
        </p:spPr>
        <p:txBody>
          <a:bodyPr wrap="none" rtlCol="0">
            <a:spAutoFit/>
          </a:bodyPr>
          <a:lstStyle/>
          <a:p>
            <a:r>
              <a:rPr lang="zh-CN" altLang="en-US" sz="2800" dirty="0" smtClean="0">
                <a:latin typeface="微软雅黑" panose="020B0503020204020204" pitchFamily="34" charset="-122"/>
                <a:ea typeface="微软雅黑" panose="020B0503020204020204" pitchFamily="34" charset="-122"/>
              </a:rPr>
              <a:t>实验部分</a:t>
            </a:r>
            <a:endParaRPr lang="zh-CN" altLang="en-US" sz="2800" dirty="0">
              <a:latin typeface="微软雅黑" panose="020B0503020204020204" pitchFamily="34" charset="-122"/>
              <a:ea typeface="微软雅黑" panose="020B0503020204020204" pitchFamily="34" charset="-122"/>
            </a:endParaRPr>
          </a:p>
        </p:txBody>
      </p:sp>
      <p:sp>
        <p:nvSpPr>
          <p:cNvPr id="35" name="椭圆 34">
            <a:extLst>
              <a:ext uri="{FF2B5EF4-FFF2-40B4-BE49-F238E27FC236}">
                <a16:creationId xmlns:a16="http://schemas.microsoft.com/office/drawing/2014/main" id="{4805D180-2842-7E9F-996E-9851D157CF1F}"/>
              </a:ext>
            </a:extLst>
          </p:cNvPr>
          <p:cNvSpPr/>
          <p:nvPr/>
        </p:nvSpPr>
        <p:spPr>
          <a:xfrm>
            <a:off x="4798419" y="5862473"/>
            <a:ext cx="578734" cy="55375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t>5</a:t>
            </a:r>
            <a:endParaRPr lang="zh-CN" altLang="en-US" sz="2800" b="1" dirty="0"/>
          </a:p>
        </p:txBody>
      </p:sp>
      <p:sp>
        <p:nvSpPr>
          <p:cNvPr id="37" name="文本框 36">
            <a:extLst>
              <a:ext uri="{FF2B5EF4-FFF2-40B4-BE49-F238E27FC236}">
                <a16:creationId xmlns:a16="http://schemas.microsoft.com/office/drawing/2014/main" id="{62305C70-E223-BD4B-4C06-415B3DD35137}"/>
              </a:ext>
            </a:extLst>
          </p:cNvPr>
          <p:cNvSpPr txBox="1"/>
          <p:nvPr/>
        </p:nvSpPr>
        <p:spPr>
          <a:xfrm>
            <a:off x="5671495" y="5901057"/>
            <a:ext cx="1620957" cy="523220"/>
          </a:xfrm>
          <a:prstGeom prst="rect">
            <a:avLst/>
          </a:prstGeom>
          <a:noFill/>
        </p:spPr>
        <p:txBody>
          <a:bodyPr wrap="none" rtlCol="0">
            <a:spAutoFit/>
          </a:bodyPr>
          <a:lstStyle/>
          <a:p>
            <a:r>
              <a:rPr lang="zh-CN" altLang="en-US" sz="2800" dirty="0" smtClean="0">
                <a:latin typeface="微软雅黑" panose="020B0503020204020204" pitchFamily="34" charset="-122"/>
                <a:ea typeface="微软雅黑" panose="020B0503020204020204" pitchFamily="34" charset="-122"/>
              </a:rPr>
              <a:t>讨论分析</a:t>
            </a:r>
            <a:endParaRPr lang="zh-CN" altLang="en-US" sz="2800" dirty="0">
              <a:latin typeface="微软雅黑" panose="020B0503020204020204" pitchFamily="34" charset="-122"/>
              <a:ea typeface="微软雅黑" panose="020B0503020204020204" pitchFamily="34" charset="-122"/>
            </a:endParaRPr>
          </a:p>
        </p:txBody>
      </p:sp>
      <p:cxnSp>
        <p:nvCxnSpPr>
          <p:cNvPr id="24" name="直接连接符 23">
            <a:extLst>
              <a:ext uri="{FF2B5EF4-FFF2-40B4-BE49-F238E27FC236}">
                <a16:creationId xmlns:a16="http://schemas.microsoft.com/office/drawing/2014/main" id="{4F92BFAA-C7E5-2F8B-D086-8E705CD594F6}"/>
              </a:ext>
            </a:extLst>
          </p:cNvPr>
          <p:cNvCxnSpPr>
            <a:cxnSpLocks/>
          </p:cNvCxnSpPr>
          <p:nvPr/>
        </p:nvCxnSpPr>
        <p:spPr>
          <a:xfrm>
            <a:off x="5241624" y="3552627"/>
            <a:ext cx="2480703" cy="0"/>
          </a:xfrm>
          <a:prstGeom prst="line">
            <a:avLst/>
          </a:prstGeom>
          <a:ln w="222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4F92BFAA-C7E5-2F8B-D086-8E705CD594F6}"/>
              </a:ext>
            </a:extLst>
          </p:cNvPr>
          <p:cNvCxnSpPr>
            <a:cxnSpLocks/>
          </p:cNvCxnSpPr>
          <p:nvPr/>
        </p:nvCxnSpPr>
        <p:spPr>
          <a:xfrm>
            <a:off x="5228555" y="4493144"/>
            <a:ext cx="2480703" cy="0"/>
          </a:xfrm>
          <a:prstGeom prst="line">
            <a:avLst/>
          </a:prstGeom>
          <a:ln w="222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4F92BFAA-C7E5-2F8B-D086-8E705CD594F6}"/>
              </a:ext>
            </a:extLst>
          </p:cNvPr>
          <p:cNvCxnSpPr>
            <a:cxnSpLocks/>
          </p:cNvCxnSpPr>
          <p:nvPr/>
        </p:nvCxnSpPr>
        <p:spPr>
          <a:xfrm>
            <a:off x="5250331" y="5468509"/>
            <a:ext cx="2480703" cy="0"/>
          </a:xfrm>
          <a:prstGeom prst="line">
            <a:avLst/>
          </a:prstGeom>
          <a:ln w="222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4F92BFAA-C7E5-2F8B-D086-8E705CD594F6}"/>
              </a:ext>
            </a:extLst>
          </p:cNvPr>
          <p:cNvCxnSpPr>
            <a:cxnSpLocks/>
          </p:cNvCxnSpPr>
          <p:nvPr/>
        </p:nvCxnSpPr>
        <p:spPr>
          <a:xfrm>
            <a:off x="5259043" y="6424277"/>
            <a:ext cx="2480703" cy="0"/>
          </a:xfrm>
          <a:prstGeom prst="line">
            <a:avLst/>
          </a:prstGeom>
          <a:ln w="222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37957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9C8679CB-CBDC-AC65-C0EA-8FA4AE30EA5F}"/>
                  </a:ext>
                </a:extLst>
              </p:cNvPr>
              <p:cNvSpPr txBox="1"/>
              <p:nvPr/>
            </p:nvSpPr>
            <p:spPr>
              <a:xfrm>
                <a:off x="700018" y="1351737"/>
                <a:ext cx="11097241" cy="5685274"/>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zh-CN" altLang="en-US" dirty="0" smtClean="0">
                    <a:latin typeface="微软雅黑" panose="020B0503020204020204" pitchFamily="34" charset="-122"/>
                    <a:ea typeface="微软雅黑" panose="020B0503020204020204" pitchFamily="34" charset="-122"/>
                  </a:rPr>
                  <a:t>所提出的</a:t>
                </a:r>
                <a:r>
                  <a:rPr lang="en-US" altLang="zh-CN" dirty="0" smtClean="0">
                    <a:latin typeface="微软雅黑" panose="020B0503020204020204" pitchFamily="34" charset="-122"/>
                    <a:ea typeface="微软雅黑" panose="020B0503020204020204" pitchFamily="34" charset="-122"/>
                  </a:rPr>
                  <a:t>FS</a:t>
                </a:r>
                <a:r>
                  <a:rPr lang="zh-CN" altLang="en-US" dirty="0" smtClean="0">
                    <a:latin typeface="微软雅黑" panose="020B0503020204020204" pitchFamily="34" charset="-122"/>
                    <a:ea typeface="微软雅黑" panose="020B0503020204020204" pitchFamily="34" charset="-122"/>
                  </a:rPr>
                  <a:t>框架满足以下条件时，未标签数据能够减少歧视：</a:t>
                </a:r>
                <a:endParaRPr lang="en-US" altLang="zh-CN" dirty="0" smtClean="0">
                  <a:latin typeface="微软雅黑" panose="020B0503020204020204" pitchFamily="34" charset="-122"/>
                  <a:ea typeface="微软雅黑" panose="020B0503020204020204" pitchFamily="34" charset="-122"/>
                </a:endParaRPr>
              </a:p>
              <a:p>
                <a:pPr>
                  <a:lnSpc>
                    <a:spcPct val="200000"/>
                  </a:lnSpc>
                </a:pPr>
                <a:endParaRPr lang="en-US" altLang="zh-CN" dirty="0" smtClean="0">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Ø"/>
                </a:pPr>
                <a:r>
                  <a:rPr lang="zh-CN" altLang="en-US" dirty="0" smtClean="0">
                    <a:latin typeface="微软雅黑" panose="020B0503020204020204" pitchFamily="34" charset="-122"/>
                    <a:ea typeface="微软雅黑" panose="020B0503020204020204" pitchFamily="34" charset="-122"/>
                  </a:rPr>
                  <a:t>证明（证明半监督学习（</a:t>
                </a:r>
                <a:r>
                  <a:rPr lang="en-US" altLang="zh-CN" dirty="0" smtClean="0">
                    <a:latin typeface="微软雅黑" panose="020B0503020204020204" pitchFamily="34" charset="-122"/>
                    <a:ea typeface="微软雅黑" panose="020B0503020204020204" pitchFamily="34" charset="-122"/>
                  </a:rPr>
                  <a:t>SSL</a:t>
                </a:r>
                <a:r>
                  <a:rPr lang="zh-CN" altLang="en-US" dirty="0" smtClean="0">
                    <a:latin typeface="微软雅黑" panose="020B0503020204020204" pitchFamily="34" charset="-122"/>
                    <a:ea typeface="微软雅黑" panose="020B0503020204020204" pitchFamily="34" charset="-122"/>
                  </a:rPr>
                  <a:t>）中的歧视水平低于监督学习（</a:t>
                </a:r>
                <a:r>
                  <a:rPr lang="en-US" altLang="zh-CN" dirty="0" smtClean="0">
                    <a:latin typeface="微软雅黑" panose="020B0503020204020204" pitchFamily="34" charset="-122"/>
                    <a:ea typeface="微软雅黑" panose="020B0503020204020204" pitchFamily="34" charset="-122"/>
                  </a:rPr>
                  <a:t>SL</a:t>
                </a:r>
                <a:r>
                  <a:rPr lang="zh-CN" altLang="en-US" dirty="0" smtClean="0">
                    <a:latin typeface="微软雅黑" panose="020B0503020204020204" pitchFamily="34" charset="-122"/>
                    <a:ea typeface="微软雅黑" panose="020B0503020204020204" pitchFamily="34" charset="-122"/>
                  </a:rPr>
                  <a:t>）中的歧视水平）：</a:t>
                </a:r>
              </a:p>
              <a:p>
                <a:pPr marL="742950" lvl="1" indent="-285750">
                  <a:lnSpc>
                    <a:spcPct val="200000"/>
                  </a:lnSpc>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由于伪标记标签包含来自训练模型的歧视，故未标记数据</a:t>
                </a:r>
                <a:r>
                  <a:rPr lang="zh-CN" altLang="en-US" dirty="0" smtClean="0">
                    <a:solidFill>
                      <a:srgbClr val="FF0000"/>
                    </a:solidFill>
                    <a:latin typeface="微软雅黑" panose="020B0503020204020204" pitchFamily="34" charset="-122"/>
                    <a:ea typeface="微软雅黑" panose="020B0503020204020204" pitchFamily="34" charset="-122"/>
                  </a:rPr>
                  <a:t>引入了更多的噪声</a:t>
                </a:r>
                <a:r>
                  <a:rPr lang="zh-CN" altLang="en-US" dirty="0" smtClean="0">
                    <a:latin typeface="微软雅黑" panose="020B0503020204020204" pitchFamily="34" charset="-122"/>
                    <a:ea typeface="微软雅黑" panose="020B0503020204020204" pitchFamily="34" charset="-122"/>
                  </a:rPr>
                  <a:t>。将</a:t>
                </a:r>
                <a:r>
                  <a:rPr lang="en-US" altLang="zh-CN" dirty="0" smtClean="0">
                    <a:latin typeface="微软雅黑" panose="020B0503020204020204" pitchFamily="34" charset="-122"/>
                    <a:ea typeface="微软雅黑" panose="020B0503020204020204" pitchFamily="34" charset="-122"/>
                  </a:rPr>
                  <a:t>SSL</a:t>
                </a:r>
                <a:r>
                  <a:rPr lang="zh-CN" altLang="en-US" dirty="0" smtClean="0">
                    <a:latin typeface="微软雅黑" panose="020B0503020204020204" pitchFamily="34" charset="-122"/>
                    <a:ea typeface="微软雅黑" panose="020B0503020204020204" pitchFamily="34" charset="-122"/>
                  </a:rPr>
                  <a:t>中的噪声歧视分为标记数据中的（</a:t>
                </a:r>
                <a14:m>
                  <m:oMath xmlns:m="http://schemas.openxmlformats.org/officeDocument/2006/math">
                    <m:sSub>
                      <m:sSubPr>
                        <m:ctrlPr>
                          <a:rPr lang="en-US" altLang="zh-CN" i="1" smtClean="0">
                            <a:latin typeface="Cambria Math" panose="02040503050406030204" pitchFamily="18" charset="0"/>
                            <a:ea typeface="微软雅黑" panose="020B0503020204020204" pitchFamily="34" charset="-122"/>
                          </a:rPr>
                        </m:ctrlPr>
                      </m:sSubPr>
                      <m:e>
                        <m:acc>
                          <m:accPr>
                            <m:chr m:val="̅"/>
                            <m:ctrlPr>
                              <a:rPr lang="en-US" altLang="zh-CN" i="1" smtClean="0">
                                <a:latin typeface="Cambria Math" panose="02040503050406030204" pitchFamily="18" charset="0"/>
                                <a:ea typeface="微软雅黑" panose="020B0503020204020204" pitchFamily="34" charset="-122"/>
                              </a:rPr>
                            </m:ctrlPr>
                          </m:accPr>
                          <m:e>
                            <m:r>
                              <a:rPr lang="en-US" altLang="zh-CN" b="0" i="1" smtClean="0">
                                <a:latin typeface="Cambria Math" panose="02040503050406030204" pitchFamily="18" charset="0"/>
                                <a:ea typeface="微软雅黑" panose="020B0503020204020204" pitchFamily="34" charset="-122"/>
                              </a:rPr>
                              <m:t>𝑁</m:t>
                            </m:r>
                          </m:e>
                        </m:acc>
                      </m:e>
                      <m:sub>
                        <m:r>
                          <a:rPr lang="en-US" altLang="zh-CN" b="0" i="1" smtClean="0">
                            <a:latin typeface="Cambria Math" panose="02040503050406030204" pitchFamily="18" charset="0"/>
                            <a:ea typeface="微软雅黑" panose="020B0503020204020204" pitchFamily="34" charset="-122"/>
                          </a:rPr>
                          <m:t>𝑎</m:t>
                        </m:r>
                        <m:r>
                          <a:rPr lang="en-US" altLang="zh-CN"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𝑙</m:t>
                        </m:r>
                      </m:sub>
                    </m:sSub>
                  </m:oMath>
                </a14:m>
                <a:r>
                  <a:rPr lang="zh-CN" altLang="en-US" dirty="0" smtClean="0">
                    <a:latin typeface="微软雅黑" panose="020B0503020204020204" pitchFamily="34" charset="-122"/>
                    <a:ea typeface="微软雅黑" panose="020B0503020204020204" pitchFamily="34" charset="-122"/>
                  </a:rPr>
                  <a:t>）和伪标记数据中的</a:t>
                </a:r>
                <a:r>
                  <a:rPr lang="zh-CN" altLang="en-US" dirty="0">
                    <a:latin typeface="微软雅黑" panose="020B0503020204020204" pitchFamily="34" charset="-122"/>
                    <a:ea typeface="微软雅黑" panose="020B0503020204020204" pitchFamily="34" charset="-122"/>
                  </a:rPr>
                  <a:t>（</a:t>
                </a:r>
                <a14:m>
                  <m:oMath xmlns:m="http://schemas.openxmlformats.org/officeDocument/2006/math">
                    <m:sSub>
                      <m:sSubPr>
                        <m:ctrlPr>
                          <a:rPr lang="en-US" altLang="zh-CN" i="1">
                            <a:latin typeface="Cambria Math" panose="02040503050406030204" pitchFamily="18" charset="0"/>
                            <a:ea typeface="微软雅黑" panose="020B0503020204020204" pitchFamily="34" charset="-122"/>
                          </a:rPr>
                        </m:ctrlPr>
                      </m:sSubPr>
                      <m:e>
                        <m:acc>
                          <m:accPr>
                            <m:chr m:val="̅"/>
                            <m:ctrlPr>
                              <a:rPr lang="en-US" altLang="zh-CN" i="1">
                                <a:latin typeface="Cambria Math" panose="02040503050406030204" pitchFamily="18" charset="0"/>
                                <a:ea typeface="微软雅黑" panose="020B0503020204020204" pitchFamily="34" charset="-122"/>
                              </a:rPr>
                            </m:ctrlPr>
                          </m:accPr>
                          <m:e>
                            <m:r>
                              <a:rPr lang="en-US" altLang="zh-CN" i="1">
                                <a:latin typeface="Cambria Math" panose="02040503050406030204" pitchFamily="18" charset="0"/>
                                <a:ea typeface="微软雅黑" panose="020B0503020204020204" pitchFamily="34" charset="-122"/>
                              </a:rPr>
                              <m:t>𝑁</m:t>
                            </m:r>
                          </m:e>
                        </m:acc>
                      </m:e>
                      <m:sub>
                        <m:r>
                          <a:rPr lang="en-US" altLang="zh-CN" i="1">
                            <a:latin typeface="Cambria Math" panose="02040503050406030204" pitchFamily="18" charset="0"/>
                            <a:ea typeface="微软雅黑" panose="020B0503020204020204" pitchFamily="34" charset="-122"/>
                          </a:rPr>
                          <m:t>𝑎</m:t>
                        </m:r>
                        <m:r>
                          <a:rPr lang="en-US" altLang="zh-CN" i="1">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𝑝</m:t>
                        </m:r>
                      </m:sub>
                    </m:sSub>
                  </m:oMath>
                </a14:m>
                <a:r>
                  <a:rPr lang="zh-CN" altLang="en-US" dirty="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，可以表示为：</a:t>
                </a:r>
                <a:endParaRPr lang="en-US" altLang="zh-CN" dirty="0" smtClean="0">
                  <a:latin typeface="微软雅黑" panose="020B0503020204020204" pitchFamily="34" charset="-122"/>
                  <a:ea typeface="微软雅黑" panose="020B0503020204020204" pitchFamily="34" charset="-122"/>
                </a:endParaRPr>
              </a:p>
              <a:p>
                <a:pPr marL="742950" lvl="1" indent="-285750">
                  <a:lnSpc>
                    <a:spcPct val="200000"/>
                  </a:lnSpc>
                  <a:buFont typeface="Arial" panose="020B0604020202020204" pitchFamily="34" charset="0"/>
                  <a:buChar char="•"/>
                </a:pPr>
                <a:endParaRPr lang="en-US" altLang="zh-CN" dirty="0" smtClean="0">
                  <a:latin typeface="微软雅黑" panose="020B0503020204020204" pitchFamily="34" charset="-122"/>
                  <a:ea typeface="微软雅黑" panose="020B0503020204020204" pitchFamily="34" charset="-122"/>
                </a:endParaRPr>
              </a:p>
              <a:p>
                <a:pPr lvl="1">
                  <a:lnSpc>
                    <a:spcPct val="200000"/>
                  </a:lnSpc>
                </a:pP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由于在</a:t>
                </a:r>
                <a:r>
                  <a:rPr lang="en-US" altLang="zh-CN" dirty="0" smtClean="0">
                    <a:latin typeface="微软雅黑" panose="020B0503020204020204" pitchFamily="34" charset="-122"/>
                    <a:ea typeface="微软雅黑" panose="020B0503020204020204" pitchFamily="34" charset="-122"/>
                  </a:rPr>
                  <a:t>SL</a:t>
                </a:r>
                <a:r>
                  <a:rPr lang="zh-CN" altLang="en-US" dirty="0" smtClean="0">
                    <a:latin typeface="微软雅黑" panose="020B0503020204020204" pitchFamily="34" charset="-122"/>
                    <a:ea typeface="微软雅黑" panose="020B0503020204020204" pitchFamily="34" charset="-122"/>
                  </a:rPr>
                  <a:t>中标签数据的噪声和在</a:t>
                </a:r>
                <a:r>
                  <a:rPr lang="en-US" altLang="zh-CN" dirty="0" smtClean="0">
                    <a:latin typeface="微软雅黑" panose="020B0503020204020204" pitchFamily="34" charset="-122"/>
                    <a:ea typeface="微软雅黑" panose="020B0503020204020204" pitchFamily="34" charset="-122"/>
                  </a:rPr>
                  <a:t>SSL</a:t>
                </a:r>
                <a:r>
                  <a:rPr lang="zh-CN" altLang="en-US" dirty="0" smtClean="0">
                    <a:latin typeface="微软雅黑" panose="020B0503020204020204" pitchFamily="34" charset="-122"/>
                    <a:ea typeface="微软雅黑" panose="020B0503020204020204" pitchFamily="34" charset="-122"/>
                  </a:rPr>
                  <a:t>中是一样的，只需分析在伪标签数据中的噪声：</a:t>
                </a:r>
                <a:endParaRPr lang="en-US" altLang="zh-CN" dirty="0" smtClean="0">
                  <a:latin typeface="微软雅黑" panose="020B0503020204020204" pitchFamily="34" charset="-122"/>
                  <a:ea typeface="微软雅黑" panose="020B0503020204020204" pitchFamily="34" charset="-122"/>
                </a:endParaRPr>
              </a:p>
              <a:p>
                <a:pPr lvl="1">
                  <a:lnSpc>
                    <a:spcPct val="200000"/>
                  </a:lnSpc>
                </a:pPr>
                <a:r>
                  <a:rPr lang="zh-CN" altLang="en-US" dirty="0" smtClean="0">
                    <a:latin typeface="微软雅黑" panose="020B0503020204020204" pitchFamily="34" charset="-122"/>
                    <a:ea typeface="微软雅黑" panose="020B0503020204020204" pitchFamily="34" charset="-122"/>
                  </a:rPr>
                  <a:t>   受</a:t>
                </a:r>
                <a:r>
                  <a:rPr lang="zh-CN" altLang="en-US" dirty="0">
                    <a:latin typeface="微软雅黑" panose="020B0503020204020204" pitchFamily="34" charset="-122"/>
                    <a:ea typeface="微软雅黑" panose="020B0503020204020204" pitchFamily="34" charset="-122"/>
                  </a:rPr>
                  <a:t>保护群组中的噪声表示为：</a:t>
                </a:r>
                <a:endParaRPr lang="en-US" altLang="zh-CN" dirty="0">
                  <a:latin typeface="微软雅黑" panose="020B0503020204020204" pitchFamily="34" charset="-122"/>
                  <a:ea typeface="微软雅黑" panose="020B0503020204020204" pitchFamily="34" charset="-122"/>
                </a:endParaRPr>
              </a:p>
              <a:p>
                <a:pPr lvl="1">
                  <a:lnSpc>
                    <a:spcPct val="200000"/>
                  </a:lnSpc>
                </a:pPr>
                <a:r>
                  <a:rPr lang="zh-CN" altLang="en-US" dirty="0" smtClean="0">
                    <a:latin typeface="微软雅黑" panose="020B0503020204020204" pitchFamily="34" charset="-122"/>
                    <a:ea typeface="微软雅黑" panose="020B0503020204020204" pitchFamily="34" charset="-122"/>
                  </a:rPr>
                  <a:t>   未</a:t>
                </a:r>
                <a:r>
                  <a:rPr lang="zh-CN" altLang="en-US" dirty="0">
                    <a:latin typeface="微软雅黑" panose="020B0503020204020204" pitchFamily="34" charset="-122"/>
                    <a:ea typeface="微软雅黑" panose="020B0503020204020204" pitchFamily="34" charset="-122"/>
                  </a:rPr>
                  <a:t>受保护群组中的噪声表示为：</a:t>
                </a:r>
                <a:endParaRPr lang="en-US" altLang="zh-CN" dirty="0">
                  <a:latin typeface="微软雅黑" panose="020B0503020204020204" pitchFamily="34" charset="-122"/>
                  <a:ea typeface="微软雅黑" panose="020B0503020204020204" pitchFamily="34" charset="-122"/>
                </a:endParaRPr>
              </a:p>
              <a:p>
                <a:pPr lvl="1">
                  <a:lnSpc>
                    <a:spcPct val="200000"/>
                  </a:lnSpc>
                </a:pPr>
                <a:endParaRPr lang="en-US" altLang="zh-CN" dirty="0" smtClean="0">
                  <a:latin typeface="微软雅黑" panose="020B0503020204020204" pitchFamily="34" charset="-122"/>
                  <a:ea typeface="微软雅黑" panose="020B0503020204020204" pitchFamily="34" charset="-122"/>
                </a:endParaRPr>
              </a:p>
            </p:txBody>
          </p:sp>
        </mc:Choice>
        <mc:Fallback xmlns="">
          <p:sp>
            <p:nvSpPr>
              <p:cNvPr id="2" name="文本框 1">
                <a:extLst>
                  <a:ext uri="{FF2B5EF4-FFF2-40B4-BE49-F238E27FC236}">
                    <a16:creationId xmlns:a16="http://schemas.microsoft.com/office/drawing/2014/main" id="{9C8679CB-CBDC-AC65-C0EA-8FA4AE30EA5F}"/>
                  </a:ext>
                </a:extLst>
              </p:cNvPr>
              <p:cNvSpPr txBox="1">
                <a:spLocks noRot="1" noChangeAspect="1" noMove="1" noResize="1" noEditPoints="1" noAdjustHandles="1" noChangeArrowheads="1" noChangeShapeType="1" noTextEdit="1"/>
              </p:cNvSpPr>
              <p:nvPr/>
            </p:nvSpPr>
            <p:spPr>
              <a:xfrm>
                <a:off x="700018" y="1351737"/>
                <a:ext cx="11097241" cy="5685274"/>
              </a:xfrm>
              <a:prstGeom prst="rect">
                <a:avLst/>
              </a:prstGeom>
              <a:blipFill>
                <a:blip r:embed="rId3"/>
                <a:stretch>
                  <a:fillRect l="-385"/>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215B2694-B70C-FEE1-7F1B-6394A3510116}"/>
              </a:ext>
            </a:extLst>
          </p:cNvPr>
          <p:cNvSpPr txBox="1"/>
          <p:nvPr/>
        </p:nvSpPr>
        <p:spPr>
          <a:xfrm>
            <a:off x="866967" y="887037"/>
            <a:ext cx="1005403" cy="584775"/>
          </a:xfrm>
          <a:prstGeom prst="rect">
            <a:avLst/>
          </a:prstGeom>
          <a:noFill/>
        </p:spPr>
        <p:txBody>
          <a:bodyPr wrap="none" rtlCol="0">
            <a:spAutoFit/>
          </a:bodyPr>
          <a:lstStyle/>
          <a:p>
            <a:r>
              <a:rPr lang="zh-CN" altLang="en-US" sz="3200" dirty="0">
                <a:latin typeface="Times New Roman" panose="02020603050405020304" pitchFamily="18" charset="0"/>
                <a:ea typeface="微软雅黑" panose="020B0503020204020204" pitchFamily="34" charset="-122"/>
                <a:cs typeface="Times New Roman" panose="02020603050405020304" pitchFamily="18" charset="0"/>
              </a:rPr>
              <a:t>定理</a:t>
            </a:r>
          </a:p>
        </p:txBody>
      </p:sp>
      <p:cxnSp>
        <p:nvCxnSpPr>
          <p:cNvPr id="7" name="直接连接符 6">
            <a:extLst>
              <a:ext uri="{FF2B5EF4-FFF2-40B4-BE49-F238E27FC236}">
                <a16:creationId xmlns:a16="http://schemas.microsoft.com/office/drawing/2014/main" id="{3D12DB39-D102-9445-7640-7A56D6B32841}"/>
              </a:ext>
            </a:extLst>
          </p:cNvPr>
          <p:cNvCxnSpPr>
            <a:cxnSpLocks/>
          </p:cNvCxnSpPr>
          <p:nvPr/>
        </p:nvCxnSpPr>
        <p:spPr>
          <a:xfrm>
            <a:off x="700018" y="1466138"/>
            <a:ext cx="1248703" cy="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5DD993C4-0517-EA6D-702A-E4F439BF0999}"/>
              </a:ext>
            </a:extLst>
          </p:cNvPr>
          <p:cNvSpPr/>
          <p:nvPr/>
        </p:nvSpPr>
        <p:spPr>
          <a:xfrm>
            <a:off x="330367" y="911461"/>
            <a:ext cx="326187" cy="384442"/>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F63573C7-537F-51E4-81E9-CB4BBEFBDE8D}"/>
              </a:ext>
            </a:extLst>
          </p:cNvPr>
          <p:cNvSpPr/>
          <p:nvPr/>
        </p:nvSpPr>
        <p:spPr>
          <a:xfrm>
            <a:off x="656554" y="1221327"/>
            <a:ext cx="169135" cy="152907"/>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6EC0A42C-AABB-D580-AB6C-4CB3B370E8D5}"/>
              </a:ext>
            </a:extLst>
          </p:cNvPr>
          <p:cNvSpPr/>
          <p:nvPr/>
        </p:nvSpPr>
        <p:spPr>
          <a:xfrm>
            <a:off x="439301" y="1373727"/>
            <a:ext cx="169135" cy="152907"/>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A5937001-8713-CA63-E568-6A4279ECC19C}"/>
              </a:ext>
            </a:extLst>
          </p:cNvPr>
          <p:cNvSpPr/>
          <p:nvPr/>
        </p:nvSpPr>
        <p:spPr>
          <a:xfrm>
            <a:off x="215563" y="1295903"/>
            <a:ext cx="169135" cy="152907"/>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B9F3431E-B00A-F9F3-AC6A-F78FD83AD1AC}"/>
              </a:ext>
            </a:extLst>
          </p:cNvPr>
          <p:cNvSpPr/>
          <p:nvPr/>
        </p:nvSpPr>
        <p:spPr>
          <a:xfrm>
            <a:off x="0" y="-18327"/>
            <a:ext cx="12192000" cy="7453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9DE9F287-C157-764E-01B9-81D7592120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97145" y="30595"/>
            <a:ext cx="2204089" cy="581409"/>
          </a:xfrm>
          <a:prstGeom prst="rect">
            <a:avLst/>
          </a:prstGeom>
        </p:spPr>
      </p:pic>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80874" y="2075045"/>
            <a:ext cx="2521744" cy="494833"/>
          </a:xfrm>
          <a:prstGeom prst="rect">
            <a:avLst/>
          </a:prstGeom>
        </p:spPr>
      </p:pic>
      <p:pic>
        <p:nvPicPr>
          <p:cNvPr id="6" name="图片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40159" y="2126994"/>
            <a:ext cx="1262222" cy="442884"/>
          </a:xfrm>
          <a:prstGeom prst="rect">
            <a:avLst/>
          </a:prstGeom>
        </p:spPr>
      </p:pic>
      <p:pic>
        <p:nvPicPr>
          <p:cNvPr id="11" name="图片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98338" y="4262240"/>
            <a:ext cx="2180279" cy="662028"/>
          </a:xfrm>
          <a:prstGeom prst="rect">
            <a:avLst/>
          </a:prstGeom>
        </p:spPr>
      </p:pic>
      <p:sp>
        <p:nvSpPr>
          <p:cNvPr id="14" name="椭圆形标注 13"/>
          <p:cNvSpPr/>
          <p:nvPr/>
        </p:nvSpPr>
        <p:spPr>
          <a:xfrm>
            <a:off x="9879098" y="2126994"/>
            <a:ext cx="1961625" cy="612648"/>
          </a:xfrm>
          <a:prstGeom prst="wedgeEllipseCallout">
            <a:avLst>
              <a:gd name="adj1" fmla="val -120833"/>
              <a:gd name="adj2" fmla="val 127340"/>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FF0000"/>
                </a:solidFill>
              </a:rPr>
              <a:t>噪声</a:t>
            </a:r>
            <a:r>
              <a:rPr lang="en-US" altLang="zh-CN" dirty="0" smtClean="0">
                <a:solidFill>
                  <a:srgbClr val="FF0000"/>
                </a:solidFill>
              </a:rPr>
              <a:t>noise</a:t>
            </a:r>
            <a:r>
              <a:rPr lang="zh-CN" altLang="en-US" dirty="0" smtClean="0">
                <a:solidFill>
                  <a:srgbClr val="FF0000"/>
                </a:solidFill>
              </a:rPr>
              <a:t>增加</a:t>
            </a:r>
            <a:endParaRPr lang="zh-CN" altLang="en-US" dirty="0">
              <a:solidFill>
                <a:srgbClr val="FF0000"/>
              </a:solidFill>
            </a:endParaRPr>
          </a:p>
        </p:txBody>
      </p:sp>
      <p:pic>
        <p:nvPicPr>
          <p:cNvPr id="20" name="图片 1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804148" y="4780618"/>
            <a:ext cx="2257148" cy="548295"/>
          </a:xfrm>
          <a:prstGeom prst="rect">
            <a:avLst/>
          </a:prstGeom>
        </p:spPr>
      </p:pic>
      <p:pic>
        <p:nvPicPr>
          <p:cNvPr id="21" name="图片 20"/>
          <p:cNvPicPr>
            <a:picLocks noChangeAspect="1"/>
          </p:cNvPicPr>
          <p:nvPr/>
        </p:nvPicPr>
        <p:blipFill rotWithShape="1">
          <a:blip r:embed="rId9">
            <a:extLst>
              <a:ext uri="{28A0092B-C50C-407E-A947-70E740481C1C}">
                <a14:useLocalDpi xmlns:a14="http://schemas.microsoft.com/office/drawing/2010/main" val="0"/>
              </a:ext>
            </a:extLst>
          </a:blip>
          <a:srcRect t="16410" r="3221" b="6430"/>
          <a:stretch/>
        </p:blipFill>
        <p:spPr>
          <a:xfrm>
            <a:off x="4451916" y="5480381"/>
            <a:ext cx="3350465" cy="359764"/>
          </a:xfrm>
          <a:prstGeom prst="rect">
            <a:avLst/>
          </a:prstGeom>
        </p:spPr>
      </p:pic>
      <p:pic>
        <p:nvPicPr>
          <p:cNvPr id="22" name="图片 21"/>
          <p:cNvPicPr>
            <a:picLocks noChangeAspect="1"/>
          </p:cNvPicPr>
          <p:nvPr/>
        </p:nvPicPr>
        <p:blipFill rotWithShape="1">
          <a:blip r:embed="rId10">
            <a:extLst>
              <a:ext uri="{28A0092B-C50C-407E-A947-70E740481C1C}">
                <a14:useLocalDpi xmlns:a14="http://schemas.microsoft.com/office/drawing/2010/main" val="0"/>
              </a:ext>
            </a:extLst>
          </a:blip>
          <a:srcRect t="-1" b="5344"/>
          <a:stretch/>
        </p:blipFill>
        <p:spPr>
          <a:xfrm>
            <a:off x="4620436" y="5981393"/>
            <a:ext cx="3664560" cy="414865"/>
          </a:xfrm>
          <a:prstGeom prst="rect">
            <a:avLst/>
          </a:prstGeom>
        </p:spPr>
      </p:pic>
      <p:sp>
        <p:nvSpPr>
          <p:cNvPr id="23" name="椭圆形标注 22"/>
          <p:cNvSpPr/>
          <p:nvPr/>
        </p:nvSpPr>
        <p:spPr>
          <a:xfrm>
            <a:off x="8634811" y="5660263"/>
            <a:ext cx="2843772" cy="906095"/>
          </a:xfrm>
          <a:prstGeom prst="wedgeEllipseCallout">
            <a:avLst>
              <a:gd name="adj1" fmla="val 34416"/>
              <a:gd name="adj2" fmla="val -91607"/>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应用</a:t>
            </a:r>
            <a:r>
              <a:rPr lang="en-US" altLang="zh-CN" dirty="0" smtClean="0">
                <a:solidFill>
                  <a:srgbClr val="FF0000"/>
                </a:solidFill>
              </a:rPr>
              <a:t>Bagging</a:t>
            </a:r>
            <a:r>
              <a:rPr lang="zh-CN" altLang="en-US" dirty="0" smtClean="0"/>
              <a:t>的方法来消除伪标记带来的噪声</a:t>
            </a:r>
            <a:endParaRPr lang="zh-CN" altLang="en-US" dirty="0"/>
          </a:p>
        </p:txBody>
      </p:sp>
      <p:sp>
        <p:nvSpPr>
          <p:cNvPr id="24" name="椭圆形标注 23"/>
          <p:cNvSpPr/>
          <p:nvPr/>
        </p:nvSpPr>
        <p:spPr>
          <a:xfrm>
            <a:off x="8634811" y="1048545"/>
            <a:ext cx="3117370" cy="909168"/>
          </a:xfrm>
          <a:prstGeom prst="wedgeEllipseCallout">
            <a:avLst>
              <a:gd name="adj1" fmla="val -80916"/>
              <a:gd name="adj2" fmla="val 78773"/>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减少的多于增加的，可以保证总体是减少的</a:t>
            </a:r>
            <a:endParaRPr lang="zh-CN" altLang="en-US" dirty="0"/>
          </a:p>
        </p:txBody>
      </p:sp>
    </p:spTree>
    <p:extLst>
      <p:ext uri="{BB962C8B-B14F-4D97-AF65-F5344CB8AC3E}">
        <p14:creationId xmlns:p14="http://schemas.microsoft.com/office/powerpoint/2010/main" val="4654773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9B4D1A69-14FF-DBC9-E38C-34F07ED07C8C}"/>
              </a:ext>
            </a:extLst>
          </p:cNvPr>
          <p:cNvSpPr/>
          <p:nvPr/>
        </p:nvSpPr>
        <p:spPr>
          <a:xfrm>
            <a:off x="0" y="-18327"/>
            <a:ext cx="12192000" cy="7453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084D080E-16BA-D6E9-F0E8-DBE257F19B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7145" y="30595"/>
            <a:ext cx="2204089" cy="581409"/>
          </a:xfrm>
          <a:prstGeom prst="rect">
            <a:avLst/>
          </a:prstGeom>
        </p:spPr>
      </p:pic>
      <p:sp>
        <p:nvSpPr>
          <p:cNvPr id="4" name="文本框 3">
            <a:extLst>
              <a:ext uri="{FF2B5EF4-FFF2-40B4-BE49-F238E27FC236}">
                <a16:creationId xmlns:a16="http://schemas.microsoft.com/office/drawing/2014/main" id="{E8C7A364-92E4-55D8-CAE0-C0C000743618}"/>
              </a:ext>
            </a:extLst>
          </p:cNvPr>
          <p:cNvSpPr txBox="1"/>
          <p:nvPr/>
        </p:nvSpPr>
        <p:spPr>
          <a:xfrm>
            <a:off x="5668414" y="3246047"/>
            <a:ext cx="2236510" cy="707886"/>
          </a:xfrm>
          <a:prstGeom prst="rect">
            <a:avLst/>
          </a:prstGeom>
          <a:noFill/>
        </p:spPr>
        <p:txBody>
          <a:bodyPr wrap="none" rtlCol="0">
            <a:spAutoFit/>
          </a:bodyPr>
          <a:lstStyle/>
          <a:p>
            <a:r>
              <a:rPr lang="zh-CN" altLang="en-US" sz="4000" dirty="0" smtClean="0">
                <a:latin typeface="微软雅黑" panose="020B0503020204020204" pitchFamily="34" charset="-122"/>
                <a:ea typeface="微软雅黑" panose="020B0503020204020204" pitchFamily="34" charset="-122"/>
              </a:rPr>
              <a:t>实验部分</a:t>
            </a:r>
            <a:endParaRPr lang="zh-CN" altLang="en-US" sz="4000" dirty="0">
              <a:latin typeface="微软雅黑" panose="020B0503020204020204" pitchFamily="34" charset="-122"/>
              <a:ea typeface="微软雅黑" panose="020B0503020204020204" pitchFamily="34" charset="-122"/>
            </a:endParaRPr>
          </a:p>
        </p:txBody>
      </p:sp>
      <p:sp>
        <p:nvSpPr>
          <p:cNvPr id="6" name="椭圆 5">
            <a:extLst>
              <a:ext uri="{FF2B5EF4-FFF2-40B4-BE49-F238E27FC236}">
                <a16:creationId xmlns:a16="http://schemas.microsoft.com/office/drawing/2014/main" id="{73711EAC-93A8-66D3-E931-E43545AD8A0D}"/>
              </a:ext>
            </a:extLst>
          </p:cNvPr>
          <p:cNvSpPr/>
          <p:nvPr/>
        </p:nvSpPr>
        <p:spPr>
          <a:xfrm>
            <a:off x="4917358" y="3246047"/>
            <a:ext cx="578734" cy="553755"/>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t>4</a:t>
            </a:r>
            <a:endParaRPr lang="zh-CN" altLang="en-US" sz="2800" b="1" dirty="0"/>
          </a:p>
        </p:txBody>
      </p:sp>
      <p:sp>
        <p:nvSpPr>
          <p:cNvPr id="17" name="矩形 16">
            <a:extLst>
              <a:ext uri="{FF2B5EF4-FFF2-40B4-BE49-F238E27FC236}">
                <a16:creationId xmlns:a16="http://schemas.microsoft.com/office/drawing/2014/main" id="{58564F62-0520-2830-31E3-25C58C213E6A}"/>
              </a:ext>
            </a:extLst>
          </p:cNvPr>
          <p:cNvSpPr/>
          <p:nvPr/>
        </p:nvSpPr>
        <p:spPr>
          <a:xfrm>
            <a:off x="3275051" y="2176034"/>
            <a:ext cx="1319513" cy="707886"/>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14D42A42-F756-909E-FD3F-195E0616A4F4}"/>
              </a:ext>
            </a:extLst>
          </p:cNvPr>
          <p:cNvSpPr/>
          <p:nvPr/>
        </p:nvSpPr>
        <p:spPr>
          <a:xfrm>
            <a:off x="3772763" y="2546424"/>
            <a:ext cx="972273" cy="490046"/>
          </a:xfrm>
          <a:prstGeom prst="rect">
            <a:avLst/>
          </a:prstGeom>
          <a:noFill/>
          <a:ln w="349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a:extLst>
              <a:ext uri="{FF2B5EF4-FFF2-40B4-BE49-F238E27FC236}">
                <a16:creationId xmlns:a16="http://schemas.microsoft.com/office/drawing/2014/main" id="{71C0B659-F826-B6B5-6281-65DEA6266D90}"/>
              </a:ext>
            </a:extLst>
          </p:cNvPr>
          <p:cNvCxnSpPr/>
          <p:nvPr/>
        </p:nvCxnSpPr>
        <p:spPr>
          <a:xfrm>
            <a:off x="4745036" y="3036470"/>
            <a:ext cx="0" cy="933644"/>
          </a:xfrm>
          <a:prstGeom prst="line">
            <a:avLst/>
          </a:prstGeom>
          <a:ln w="349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D6F7B921-25E5-08A1-9036-26E5F70ED6BB}"/>
              </a:ext>
            </a:extLst>
          </p:cNvPr>
          <p:cNvCxnSpPr>
            <a:cxnSpLocks/>
          </p:cNvCxnSpPr>
          <p:nvPr/>
        </p:nvCxnSpPr>
        <p:spPr>
          <a:xfrm>
            <a:off x="4745036" y="3953933"/>
            <a:ext cx="3523750" cy="0"/>
          </a:xfrm>
          <a:prstGeom prst="line">
            <a:avLst/>
          </a:prstGeom>
          <a:ln w="349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33825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15B2694-B70C-FEE1-7F1B-6394A3510116}"/>
              </a:ext>
            </a:extLst>
          </p:cNvPr>
          <p:cNvSpPr txBox="1"/>
          <p:nvPr/>
        </p:nvSpPr>
        <p:spPr>
          <a:xfrm>
            <a:off x="866967" y="887039"/>
            <a:ext cx="2236510" cy="584775"/>
          </a:xfrm>
          <a:prstGeom prst="rect">
            <a:avLst/>
          </a:prstGeom>
          <a:noFill/>
        </p:spPr>
        <p:txBody>
          <a:bodyPr wrap="none" rtlCol="0">
            <a:spAutoFit/>
          </a:bodyPr>
          <a:lstStyle/>
          <a:p>
            <a:r>
              <a:rPr lang="zh-CN" altLang="en-US" sz="3200" dirty="0" smtClean="0">
                <a:latin typeface="Times New Roman" panose="02020603050405020304" pitchFamily="18" charset="0"/>
                <a:ea typeface="微软雅黑" panose="020B0503020204020204" pitchFamily="34" charset="-122"/>
                <a:cs typeface="Times New Roman" panose="02020603050405020304" pitchFamily="18" charset="0"/>
              </a:rPr>
              <a:t>实验框架图</a:t>
            </a:r>
            <a:endParaRPr lang="zh-CN" altLang="en-US" sz="3200" dirty="0">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7" name="直接连接符 6">
            <a:extLst>
              <a:ext uri="{FF2B5EF4-FFF2-40B4-BE49-F238E27FC236}">
                <a16:creationId xmlns:a16="http://schemas.microsoft.com/office/drawing/2014/main" id="{3D12DB39-D102-9445-7640-7A56D6B32841}"/>
              </a:ext>
            </a:extLst>
          </p:cNvPr>
          <p:cNvCxnSpPr>
            <a:cxnSpLocks/>
          </p:cNvCxnSpPr>
          <p:nvPr/>
        </p:nvCxnSpPr>
        <p:spPr>
          <a:xfrm>
            <a:off x="700018" y="1466140"/>
            <a:ext cx="2709388" cy="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5DD993C4-0517-EA6D-702A-E4F439BF0999}"/>
              </a:ext>
            </a:extLst>
          </p:cNvPr>
          <p:cNvSpPr/>
          <p:nvPr/>
        </p:nvSpPr>
        <p:spPr>
          <a:xfrm>
            <a:off x="330367" y="911463"/>
            <a:ext cx="326187" cy="384442"/>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F63573C7-537F-51E4-81E9-CB4BBEFBDE8D}"/>
              </a:ext>
            </a:extLst>
          </p:cNvPr>
          <p:cNvSpPr/>
          <p:nvPr/>
        </p:nvSpPr>
        <p:spPr>
          <a:xfrm>
            <a:off x="656554" y="1221329"/>
            <a:ext cx="169135" cy="152907"/>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6EC0A42C-AABB-D580-AB6C-4CB3B370E8D5}"/>
              </a:ext>
            </a:extLst>
          </p:cNvPr>
          <p:cNvSpPr/>
          <p:nvPr/>
        </p:nvSpPr>
        <p:spPr>
          <a:xfrm>
            <a:off x="439301" y="1373729"/>
            <a:ext cx="169135" cy="152907"/>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A5937001-8713-CA63-E568-6A4279ECC19C}"/>
              </a:ext>
            </a:extLst>
          </p:cNvPr>
          <p:cNvSpPr/>
          <p:nvPr/>
        </p:nvSpPr>
        <p:spPr>
          <a:xfrm>
            <a:off x="215563" y="1295905"/>
            <a:ext cx="169135" cy="152907"/>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3756E809-B183-676E-05B4-4CD63B4D26B1}"/>
              </a:ext>
            </a:extLst>
          </p:cNvPr>
          <p:cNvSpPr txBox="1"/>
          <p:nvPr/>
        </p:nvSpPr>
        <p:spPr>
          <a:xfrm>
            <a:off x="5759168" y="2595423"/>
            <a:ext cx="65" cy="276999"/>
          </a:xfrm>
          <a:prstGeom prst="rect">
            <a:avLst/>
          </a:prstGeom>
          <a:noFill/>
        </p:spPr>
        <p:txBody>
          <a:bodyPr wrap="none" lIns="0" tIns="0" rIns="0" bIns="0" rtlCol="0">
            <a:spAutoFit/>
          </a:bodyPr>
          <a:lstStyle/>
          <a:p>
            <a:endParaRPr lang="zh-CN" altLang="en-US" dirty="0"/>
          </a:p>
        </p:txBody>
      </p:sp>
      <p:sp>
        <p:nvSpPr>
          <p:cNvPr id="11" name="矩形 10">
            <a:extLst>
              <a:ext uri="{FF2B5EF4-FFF2-40B4-BE49-F238E27FC236}">
                <a16:creationId xmlns:a16="http://schemas.microsoft.com/office/drawing/2014/main" id="{1FBCA472-1246-55C3-D906-971A8B347045}"/>
              </a:ext>
            </a:extLst>
          </p:cNvPr>
          <p:cNvSpPr/>
          <p:nvPr/>
        </p:nvSpPr>
        <p:spPr>
          <a:xfrm>
            <a:off x="0" y="-18327"/>
            <a:ext cx="12192000" cy="7453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a:extLst>
              <a:ext uri="{FF2B5EF4-FFF2-40B4-BE49-F238E27FC236}">
                <a16:creationId xmlns:a16="http://schemas.microsoft.com/office/drawing/2014/main" id="{C901AC54-FBDC-4400-2CFC-2FC136A380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97145" y="30595"/>
            <a:ext cx="2204089" cy="581409"/>
          </a:xfrm>
          <a:prstGeom prst="rect">
            <a:avLst/>
          </a:prstGeom>
        </p:spPr>
      </p:pic>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6554" y="1781680"/>
            <a:ext cx="11513518" cy="3587154"/>
          </a:xfrm>
          <a:prstGeom prst="rect">
            <a:avLst/>
          </a:prstGeom>
        </p:spPr>
      </p:pic>
      <p:sp>
        <p:nvSpPr>
          <p:cNvPr id="4" name="椭圆形标注 3"/>
          <p:cNvSpPr/>
          <p:nvPr/>
        </p:nvSpPr>
        <p:spPr>
          <a:xfrm>
            <a:off x="1378132" y="5478812"/>
            <a:ext cx="2626683" cy="704631"/>
          </a:xfrm>
          <a:prstGeom prst="wedgeEllipseCallout">
            <a:avLst>
              <a:gd name="adj1" fmla="val 45309"/>
              <a:gd name="adj2" fmla="val -78220"/>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验证提出的</a:t>
            </a:r>
            <a:r>
              <a:rPr lang="en-US" altLang="zh-CN" dirty="0" smtClean="0"/>
              <a:t>FS</a:t>
            </a:r>
            <a:r>
              <a:rPr lang="zh-CN" altLang="en-US" dirty="0" smtClean="0"/>
              <a:t>框架的有效性</a:t>
            </a:r>
            <a:endParaRPr lang="zh-CN" altLang="en-US" dirty="0"/>
          </a:p>
        </p:txBody>
      </p:sp>
      <p:sp>
        <p:nvSpPr>
          <p:cNvPr id="5" name="椭圆形标注 4"/>
          <p:cNvSpPr/>
          <p:nvPr/>
        </p:nvSpPr>
        <p:spPr>
          <a:xfrm>
            <a:off x="1034321" y="2158584"/>
            <a:ext cx="2435902" cy="575338"/>
          </a:xfrm>
          <a:prstGeom prst="wedgeEllipseCallout">
            <a:avLst>
              <a:gd name="adj1" fmla="val 37629"/>
              <a:gd name="adj2" fmla="val 82041"/>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说明</a:t>
            </a:r>
            <a:r>
              <a:rPr lang="en-US" altLang="zh-CN" dirty="0" smtClean="0"/>
              <a:t>FS</a:t>
            </a:r>
            <a:r>
              <a:rPr lang="zh-CN" altLang="en-US" dirty="0" smtClean="0"/>
              <a:t>框架可以实现公平</a:t>
            </a:r>
            <a:r>
              <a:rPr lang="en-US" altLang="zh-CN" dirty="0" smtClean="0"/>
              <a:t>SSL</a:t>
            </a:r>
            <a:endParaRPr lang="zh-CN" altLang="en-US" dirty="0"/>
          </a:p>
        </p:txBody>
      </p:sp>
    </p:spTree>
    <p:extLst>
      <p:ext uri="{BB962C8B-B14F-4D97-AF65-F5344CB8AC3E}">
        <p14:creationId xmlns:p14="http://schemas.microsoft.com/office/powerpoint/2010/main" val="17089351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15B2694-B70C-FEE1-7F1B-6394A3510116}"/>
              </a:ext>
            </a:extLst>
          </p:cNvPr>
          <p:cNvSpPr txBox="1"/>
          <p:nvPr/>
        </p:nvSpPr>
        <p:spPr>
          <a:xfrm>
            <a:off x="866967" y="887039"/>
            <a:ext cx="4288353" cy="584775"/>
          </a:xfrm>
          <a:prstGeom prst="rect">
            <a:avLst/>
          </a:prstGeom>
          <a:noFill/>
        </p:spPr>
        <p:txBody>
          <a:bodyPr wrap="none" rtlCol="0">
            <a:spAutoFit/>
          </a:bodyPr>
          <a:lstStyle/>
          <a:p>
            <a:r>
              <a:rPr lang="zh-CN" altLang="en-US" sz="3200" dirty="0" smtClean="0">
                <a:latin typeface="Times New Roman" panose="02020603050405020304" pitchFamily="18" charset="0"/>
                <a:ea typeface="微软雅黑" panose="020B0503020204020204" pitchFamily="34" charset="-122"/>
                <a:cs typeface="Times New Roman" panose="02020603050405020304" pitchFamily="18" charset="0"/>
              </a:rPr>
              <a:t>真实数据上的实验设置</a:t>
            </a:r>
            <a:endParaRPr lang="zh-CN" altLang="en-US" sz="3200" dirty="0">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7" name="直接连接符 6">
            <a:extLst>
              <a:ext uri="{FF2B5EF4-FFF2-40B4-BE49-F238E27FC236}">
                <a16:creationId xmlns:a16="http://schemas.microsoft.com/office/drawing/2014/main" id="{3D12DB39-D102-9445-7640-7A56D6B32841}"/>
              </a:ext>
            </a:extLst>
          </p:cNvPr>
          <p:cNvCxnSpPr>
            <a:cxnSpLocks/>
          </p:cNvCxnSpPr>
          <p:nvPr/>
        </p:nvCxnSpPr>
        <p:spPr>
          <a:xfrm>
            <a:off x="700018" y="1466140"/>
            <a:ext cx="4591510" cy="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5DD993C4-0517-EA6D-702A-E4F439BF0999}"/>
              </a:ext>
            </a:extLst>
          </p:cNvPr>
          <p:cNvSpPr/>
          <p:nvPr/>
        </p:nvSpPr>
        <p:spPr>
          <a:xfrm>
            <a:off x="330367" y="911463"/>
            <a:ext cx="326187" cy="384442"/>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F63573C7-537F-51E4-81E9-CB4BBEFBDE8D}"/>
              </a:ext>
            </a:extLst>
          </p:cNvPr>
          <p:cNvSpPr/>
          <p:nvPr/>
        </p:nvSpPr>
        <p:spPr>
          <a:xfrm>
            <a:off x="656554" y="1221329"/>
            <a:ext cx="169135" cy="152907"/>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6EC0A42C-AABB-D580-AB6C-4CB3B370E8D5}"/>
              </a:ext>
            </a:extLst>
          </p:cNvPr>
          <p:cNvSpPr/>
          <p:nvPr/>
        </p:nvSpPr>
        <p:spPr>
          <a:xfrm>
            <a:off x="439301" y="1373729"/>
            <a:ext cx="169135" cy="152907"/>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A5937001-8713-CA63-E568-6A4279ECC19C}"/>
              </a:ext>
            </a:extLst>
          </p:cNvPr>
          <p:cNvSpPr/>
          <p:nvPr/>
        </p:nvSpPr>
        <p:spPr>
          <a:xfrm>
            <a:off x="215563" y="1295905"/>
            <a:ext cx="169135" cy="152907"/>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3756E809-B183-676E-05B4-4CD63B4D26B1}"/>
              </a:ext>
            </a:extLst>
          </p:cNvPr>
          <p:cNvSpPr txBox="1"/>
          <p:nvPr/>
        </p:nvSpPr>
        <p:spPr>
          <a:xfrm>
            <a:off x="5759168" y="2595423"/>
            <a:ext cx="65" cy="276999"/>
          </a:xfrm>
          <a:prstGeom prst="rect">
            <a:avLst/>
          </a:prstGeom>
          <a:noFill/>
        </p:spPr>
        <p:txBody>
          <a:bodyPr wrap="none" lIns="0" tIns="0" rIns="0" bIns="0" rtlCol="0">
            <a:spAutoFit/>
          </a:bodyPr>
          <a:lstStyle/>
          <a:p>
            <a:endParaRPr lang="zh-CN" altLang="en-US" dirty="0"/>
          </a:p>
        </p:txBody>
      </p:sp>
      <p:sp>
        <p:nvSpPr>
          <p:cNvPr id="11" name="矩形 10">
            <a:extLst>
              <a:ext uri="{FF2B5EF4-FFF2-40B4-BE49-F238E27FC236}">
                <a16:creationId xmlns:a16="http://schemas.microsoft.com/office/drawing/2014/main" id="{1FBCA472-1246-55C3-D906-971A8B347045}"/>
              </a:ext>
            </a:extLst>
          </p:cNvPr>
          <p:cNvSpPr/>
          <p:nvPr/>
        </p:nvSpPr>
        <p:spPr>
          <a:xfrm>
            <a:off x="0" y="-18327"/>
            <a:ext cx="12192000" cy="7453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a:extLst>
              <a:ext uri="{FF2B5EF4-FFF2-40B4-BE49-F238E27FC236}">
                <a16:creationId xmlns:a16="http://schemas.microsoft.com/office/drawing/2014/main" id="{C901AC54-FBDC-4400-2CFC-2FC136A380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97145" y="30595"/>
            <a:ext cx="2204089" cy="581409"/>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6549" y="1535419"/>
            <a:ext cx="10213999" cy="4998555"/>
          </a:xfrm>
          <a:prstGeom prst="rect">
            <a:avLst/>
          </a:prstGeom>
        </p:spPr>
      </p:pic>
    </p:spTree>
    <p:extLst>
      <p:ext uri="{BB962C8B-B14F-4D97-AF65-F5344CB8AC3E}">
        <p14:creationId xmlns:p14="http://schemas.microsoft.com/office/powerpoint/2010/main" val="19764878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15B2694-B70C-FEE1-7F1B-6394A3510116}"/>
              </a:ext>
            </a:extLst>
          </p:cNvPr>
          <p:cNvSpPr txBox="1"/>
          <p:nvPr/>
        </p:nvSpPr>
        <p:spPr>
          <a:xfrm>
            <a:off x="866967" y="887039"/>
            <a:ext cx="5519460" cy="584775"/>
          </a:xfrm>
          <a:prstGeom prst="rect">
            <a:avLst/>
          </a:prstGeom>
          <a:noFill/>
        </p:spPr>
        <p:txBody>
          <a:bodyPr wrap="none" rtlCol="0">
            <a:spAutoFit/>
          </a:bodyPr>
          <a:lstStyle/>
          <a:p>
            <a:r>
              <a:rPr lang="zh-CN" altLang="en-US" sz="3200" dirty="0" smtClean="0">
                <a:latin typeface="Times New Roman" panose="02020603050405020304" pitchFamily="18" charset="0"/>
                <a:ea typeface="微软雅黑" panose="020B0503020204020204" pitchFamily="34" charset="-122"/>
                <a:cs typeface="Times New Roman" panose="02020603050405020304" pitchFamily="18" charset="0"/>
              </a:rPr>
              <a:t>准确度和歧视程度之间的平衡</a:t>
            </a:r>
            <a:endParaRPr lang="zh-CN" altLang="en-US" sz="3200" dirty="0">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7" name="直接连接符 6">
            <a:extLst>
              <a:ext uri="{FF2B5EF4-FFF2-40B4-BE49-F238E27FC236}">
                <a16:creationId xmlns:a16="http://schemas.microsoft.com/office/drawing/2014/main" id="{3D12DB39-D102-9445-7640-7A56D6B32841}"/>
              </a:ext>
            </a:extLst>
          </p:cNvPr>
          <p:cNvCxnSpPr>
            <a:cxnSpLocks/>
          </p:cNvCxnSpPr>
          <p:nvPr/>
        </p:nvCxnSpPr>
        <p:spPr>
          <a:xfrm>
            <a:off x="700018" y="1466140"/>
            <a:ext cx="5798753" cy="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5DD993C4-0517-EA6D-702A-E4F439BF0999}"/>
              </a:ext>
            </a:extLst>
          </p:cNvPr>
          <p:cNvSpPr/>
          <p:nvPr/>
        </p:nvSpPr>
        <p:spPr>
          <a:xfrm>
            <a:off x="330367" y="911463"/>
            <a:ext cx="326187" cy="384442"/>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F63573C7-537F-51E4-81E9-CB4BBEFBDE8D}"/>
              </a:ext>
            </a:extLst>
          </p:cNvPr>
          <p:cNvSpPr/>
          <p:nvPr/>
        </p:nvSpPr>
        <p:spPr>
          <a:xfrm>
            <a:off x="656554" y="1221329"/>
            <a:ext cx="169135" cy="152907"/>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6EC0A42C-AABB-D580-AB6C-4CB3B370E8D5}"/>
              </a:ext>
            </a:extLst>
          </p:cNvPr>
          <p:cNvSpPr/>
          <p:nvPr/>
        </p:nvSpPr>
        <p:spPr>
          <a:xfrm>
            <a:off x="439301" y="1373729"/>
            <a:ext cx="169135" cy="152907"/>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A5937001-8713-CA63-E568-6A4279ECC19C}"/>
              </a:ext>
            </a:extLst>
          </p:cNvPr>
          <p:cNvSpPr/>
          <p:nvPr/>
        </p:nvSpPr>
        <p:spPr>
          <a:xfrm>
            <a:off x="215563" y="1295905"/>
            <a:ext cx="169135" cy="152907"/>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3756E809-B183-676E-05B4-4CD63B4D26B1}"/>
              </a:ext>
            </a:extLst>
          </p:cNvPr>
          <p:cNvSpPr txBox="1"/>
          <p:nvPr/>
        </p:nvSpPr>
        <p:spPr>
          <a:xfrm>
            <a:off x="5759168" y="2595423"/>
            <a:ext cx="65" cy="276999"/>
          </a:xfrm>
          <a:prstGeom prst="rect">
            <a:avLst/>
          </a:prstGeom>
          <a:noFill/>
        </p:spPr>
        <p:txBody>
          <a:bodyPr wrap="none" lIns="0" tIns="0" rIns="0" bIns="0" rtlCol="0">
            <a:spAutoFit/>
          </a:bodyPr>
          <a:lstStyle/>
          <a:p>
            <a:endParaRPr lang="zh-CN" altLang="en-US" dirty="0"/>
          </a:p>
        </p:txBody>
      </p:sp>
      <p:sp>
        <p:nvSpPr>
          <p:cNvPr id="11" name="矩形 10">
            <a:extLst>
              <a:ext uri="{FF2B5EF4-FFF2-40B4-BE49-F238E27FC236}">
                <a16:creationId xmlns:a16="http://schemas.microsoft.com/office/drawing/2014/main" id="{1FBCA472-1246-55C3-D906-971A8B347045}"/>
              </a:ext>
            </a:extLst>
          </p:cNvPr>
          <p:cNvSpPr/>
          <p:nvPr/>
        </p:nvSpPr>
        <p:spPr>
          <a:xfrm>
            <a:off x="0" y="-18327"/>
            <a:ext cx="12192000" cy="7453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a:extLst>
              <a:ext uri="{FF2B5EF4-FFF2-40B4-BE49-F238E27FC236}">
                <a16:creationId xmlns:a16="http://schemas.microsoft.com/office/drawing/2014/main" id="{C901AC54-FBDC-4400-2CFC-2FC136A380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97145" y="30595"/>
            <a:ext cx="2204089" cy="581409"/>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92649" y="749850"/>
            <a:ext cx="4240270" cy="6108149"/>
          </a:xfrm>
          <a:prstGeom prst="rect">
            <a:avLst/>
          </a:prstGeom>
        </p:spPr>
      </p:pic>
      <p:sp>
        <p:nvSpPr>
          <p:cNvPr id="2" name="文本框 1"/>
          <p:cNvSpPr txBox="1"/>
          <p:nvPr/>
        </p:nvSpPr>
        <p:spPr>
          <a:xfrm>
            <a:off x="608436" y="1966090"/>
            <a:ext cx="6946607" cy="2169825"/>
          </a:xfrm>
          <a:prstGeom prst="rect">
            <a:avLst/>
          </a:prstGeom>
          <a:noFill/>
        </p:spPr>
        <p:txBody>
          <a:bodyPr wrap="square" rtlCol="0">
            <a:spAutoFit/>
          </a:bodyPr>
          <a:lstStyle/>
          <a:p>
            <a:pPr>
              <a:lnSpc>
                <a:spcPct val="150000"/>
              </a:lnSpc>
            </a:pPr>
            <a:r>
              <a:rPr lang="zh-CN" altLang="en-US" dirty="0" smtClean="0">
                <a:latin typeface="微软雅黑" panose="020B0503020204020204" pitchFamily="34" charset="-122"/>
                <a:ea typeface="微软雅黑" panose="020B0503020204020204" pitchFamily="34" charset="-122"/>
              </a:rPr>
              <a:t>结论：</a:t>
            </a:r>
            <a:endParaRPr lang="en-US" altLang="zh-CN"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dirty="0" smtClean="0">
                <a:latin typeface="微软雅黑" panose="020B0503020204020204" pitchFamily="34" charset="-122"/>
                <a:ea typeface="微软雅黑" panose="020B0503020204020204" pitchFamily="34" charset="-122"/>
              </a:rPr>
              <a:t>未标记数据在一定程度上</a:t>
            </a:r>
            <a:r>
              <a:rPr lang="zh-CN" altLang="en-US" dirty="0" smtClean="0">
                <a:solidFill>
                  <a:srgbClr val="FF0000"/>
                </a:solidFill>
                <a:latin typeface="微软雅黑" panose="020B0503020204020204" pitchFamily="34" charset="-122"/>
                <a:ea typeface="微软雅黑" panose="020B0503020204020204" pitchFamily="34" charset="-122"/>
              </a:rPr>
              <a:t>有助于提高准确性</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dirty="0" smtClean="0">
                <a:latin typeface="微软雅黑" panose="020B0503020204020204" pitchFamily="34" charset="-122"/>
                <a:ea typeface="微软雅黑" panose="020B0503020204020204" pitchFamily="34" charset="-122"/>
              </a:rPr>
              <a:t>在不同的训练模型下，歧视水平表现不同。未标记数据有助于</a:t>
            </a:r>
            <a:r>
              <a:rPr lang="zh-CN" altLang="en-US" dirty="0" smtClean="0">
                <a:solidFill>
                  <a:srgbClr val="FF0000"/>
                </a:solidFill>
                <a:latin typeface="微软雅黑" panose="020B0503020204020204" pitchFamily="34" charset="-122"/>
                <a:ea typeface="微软雅黑" panose="020B0503020204020204" pitchFamily="34" charset="-122"/>
              </a:rPr>
              <a:t>减少</a:t>
            </a:r>
            <a:r>
              <a:rPr lang="zh-CN" altLang="en-US" dirty="0" smtClean="0">
                <a:latin typeface="微软雅黑" panose="020B0503020204020204" pitchFamily="34" charset="-122"/>
                <a:ea typeface="微软雅黑" panose="020B0503020204020204" pitchFamily="34" charset="-122"/>
              </a:rPr>
              <a:t>对</a:t>
            </a:r>
            <a:r>
              <a:rPr lang="zh-CN" altLang="en-US" dirty="0" smtClean="0">
                <a:solidFill>
                  <a:srgbClr val="FF0000"/>
                </a:solidFill>
                <a:latin typeface="微软雅黑" panose="020B0503020204020204" pitchFamily="34" charset="-122"/>
                <a:ea typeface="微软雅黑" panose="020B0503020204020204" pitchFamily="34" charset="-122"/>
              </a:rPr>
              <a:t>某些</a:t>
            </a:r>
            <a:r>
              <a:rPr lang="zh-CN" altLang="en-US" dirty="0" smtClean="0">
                <a:latin typeface="微软雅黑" panose="020B0503020204020204" pitchFamily="34" charset="-122"/>
                <a:ea typeface="微软雅黑" panose="020B0503020204020204" pitchFamily="34" charset="-122"/>
              </a:rPr>
              <a:t>模型（例如</a:t>
            </a:r>
            <a:r>
              <a:rPr lang="en-US" altLang="zh-CN" dirty="0" smtClean="0">
                <a:latin typeface="微软雅黑" panose="020B0503020204020204" pitchFamily="34" charset="-122"/>
                <a:ea typeface="微软雅黑" panose="020B0503020204020204" pitchFamily="34" charset="-122"/>
              </a:rPr>
              <a:t>LR</a:t>
            </a:r>
            <a:r>
              <a:rPr lang="zh-CN" altLang="en-US" dirty="0" smtClean="0">
                <a:latin typeface="微软雅黑" panose="020B0503020204020204" pitchFamily="34" charset="-122"/>
                <a:ea typeface="微软雅黑" panose="020B0503020204020204" pitchFamily="34" charset="-122"/>
              </a:rPr>
              <a:t>）的歧视水平；</a:t>
            </a:r>
            <a:endParaRPr lang="en-US" altLang="zh-CN"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dirty="0" smtClean="0">
                <a:latin typeface="微软雅黑" panose="020B0503020204020204" pitchFamily="34" charset="-122"/>
                <a:ea typeface="微软雅黑" panose="020B0503020204020204" pitchFamily="34" charset="-122"/>
              </a:rPr>
              <a:t>实验表明，</a:t>
            </a:r>
            <a:r>
              <a:rPr lang="en-US" altLang="zh-CN" dirty="0" smtClean="0">
                <a:latin typeface="微软雅黑" panose="020B0503020204020204" pitchFamily="34" charset="-122"/>
                <a:ea typeface="微软雅黑" panose="020B0503020204020204" pitchFamily="34" charset="-122"/>
              </a:rPr>
              <a:t>LR</a:t>
            </a:r>
            <a:r>
              <a:rPr lang="zh-CN" altLang="en-US" dirty="0" smtClean="0">
                <a:latin typeface="微软雅黑" panose="020B0503020204020204" pitchFamily="34" charset="-122"/>
                <a:ea typeface="微软雅黑" panose="020B0503020204020204" pitchFamily="34" charset="-122"/>
              </a:rPr>
              <a:t>比</a:t>
            </a:r>
            <a:r>
              <a:rPr lang="en-US" altLang="zh-CN" dirty="0" smtClean="0">
                <a:latin typeface="微软雅黑" panose="020B0503020204020204" pitchFamily="34" charset="-122"/>
                <a:ea typeface="微软雅黑" panose="020B0503020204020204" pitchFamily="34" charset="-122"/>
              </a:rPr>
              <a:t>SVM</a:t>
            </a:r>
            <a:r>
              <a:rPr lang="zh-CN" altLang="en-US" dirty="0" smtClean="0">
                <a:latin typeface="微软雅黑" panose="020B0503020204020204" pitchFamily="34" charset="-122"/>
                <a:ea typeface="微软雅黑" panose="020B0503020204020204" pitchFamily="34" charset="-122"/>
              </a:rPr>
              <a:t>在歧视水平方面更友好。</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208530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15B2694-B70C-FEE1-7F1B-6394A3510116}"/>
              </a:ext>
            </a:extLst>
          </p:cNvPr>
          <p:cNvSpPr txBox="1"/>
          <p:nvPr/>
        </p:nvSpPr>
        <p:spPr>
          <a:xfrm>
            <a:off x="866967" y="887039"/>
            <a:ext cx="3057247" cy="584775"/>
          </a:xfrm>
          <a:prstGeom prst="rect">
            <a:avLst/>
          </a:prstGeom>
          <a:noFill/>
        </p:spPr>
        <p:txBody>
          <a:bodyPr wrap="none" rtlCol="0">
            <a:spAutoFit/>
          </a:bodyPr>
          <a:lstStyle/>
          <a:p>
            <a:r>
              <a:rPr lang="zh-CN" altLang="en-US" sz="3200" dirty="0" smtClean="0">
                <a:latin typeface="Times New Roman" panose="02020603050405020304" pitchFamily="18" charset="0"/>
                <a:ea typeface="微软雅黑" panose="020B0503020204020204" pitchFamily="34" charset="-122"/>
                <a:cs typeface="Times New Roman" panose="02020603050405020304" pitchFamily="18" charset="0"/>
              </a:rPr>
              <a:t>集成学习的影响</a:t>
            </a:r>
            <a:endParaRPr lang="zh-CN" altLang="en-US" sz="3200" dirty="0">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7" name="直接连接符 6">
            <a:extLst>
              <a:ext uri="{FF2B5EF4-FFF2-40B4-BE49-F238E27FC236}">
                <a16:creationId xmlns:a16="http://schemas.microsoft.com/office/drawing/2014/main" id="{3D12DB39-D102-9445-7640-7A56D6B32841}"/>
              </a:ext>
            </a:extLst>
          </p:cNvPr>
          <p:cNvCxnSpPr>
            <a:cxnSpLocks/>
          </p:cNvCxnSpPr>
          <p:nvPr/>
        </p:nvCxnSpPr>
        <p:spPr>
          <a:xfrm>
            <a:off x="700018" y="1466140"/>
            <a:ext cx="3323342" cy="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5DD993C4-0517-EA6D-702A-E4F439BF0999}"/>
              </a:ext>
            </a:extLst>
          </p:cNvPr>
          <p:cNvSpPr/>
          <p:nvPr/>
        </p:nvSpPr>
        <p:spPr>
          <a:xfrm>
            <a:off x="330367" y="911463"/>
            <a:ext cx="326187" cy="384442"/>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F63573C7-537F-51E4-81E9-CB4BBEFBDE8D}"/>
              </a:ext>
            </a:extLst>
          </p:cNvPr>
          <p:cNvSpPr/>
          <p:nvPr/>
        </p:nvSpPr>
        <p:spPr>
          <a:xfrm>
            <a:off x="656554" y="1221329"/>
            <a:ext cx="169135" cy="152907"/>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6EC0A42C-AABB-D580-AB6C-4CB3B370E8D5}"/>
              </a:ext>
            </a:extLst>
          </p:cNvPr>
          <p:cNvSpPr/>
          <p:nvPr/>
        </p:nvSpPr>
        <p:spPr>
          <a:xfrm>
            <a:off x="439301" y="1373729"/>
            <a:ext cx="169135" cy="152907"/>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A5937001-8713-CA63-E568-6A4279ECC19C}"/>
              </a:ext>
            </a:extLst>
          </p:cNvPr>
          <p:cNvSpPr/>
          <p:nvPr/>
        </p:nvSpPr>
        <p:spPr>
          <a:xfrm>
            <a:off x="215563" y="1295905"/>
            <a:ext cx="169135" cy="152907"/>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3756E809-B183-676E-05B4-4CD63B4D26B1}"/>
              </a:ext>
            </a:extLst>
          </p:cNvPr>
          <p:cNvSpPr txBox="1"/>
          <p:nvPr/>
        </p:nvSpPr>
        <p:spPr>
          <a:xfrm>
            <a:off x="5759168" y="2595423"/>
            <a:ext cx="65" cy="276999"/>
          </a:xfrm>
          <a:prstGeom prst="rect">
            <a:avLst/>
          </a:prstGeom>
          <a:noFill/>
        </p:spPr>
        <p:txBody>
          <a:bodyPr wrap="none" lIns="0" tIns="0" rIns="0" bIns="0" rtlCol="0">
            <a:spAutoFit/>
          </a:bodyPr>
          <a:lstStyle/>
          <a:p>
            <a:endParaRPr lang="zh-CN" altLang="en-US" dirty="0"/>
          </a:p>
        </p:txBody>
      </p:sp>
      <p:sp>
        <p:nvSpPr>
          <p:cNvPr id="11" name="矩形 10">
            <a:extLst>
              <a:ext uri="{FF2B5EF4-FFF2-40B4-BE49-F238E27FC236}">
                <a16:creationId xmlns:a16="http://schemas.microsoft.com/office/drawing/2014/main" id="{1FBCA472-1246-55C3-D906-971A8B347045}"/>
              </a:ext>
            </a:extLst>
          </p:cNvPr>
          <p:cNvSpPr/>
          <p:nvPr/>
        </p:nvSpPr>
        <p:spPr>
          <a:xfrm>
            <a:off x="0" y="-18327"/>
            <a:ext cx="12192000" cy="7453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a:extLst>
              <a:ext uri="{FF2B5EF4-FFF2-40B4-BE49-F238E27FC236}">
                <a16:creationId xmlns:a16="http://schemas.microsoft.com/office/drawing/2014/main" id="{C901AC54-FBDC-4400-2CFC-2FC136A380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97145" y="30595"/>
            <a:ext cx="2204089" cy="581409"/>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44659" y="733585"/>
            <a:ext cx="4124008" cy="6124416"/>
          </a:xfrm>
          <a:prstGeom prst="rect">
            <a:avLst/>
          </a:prstGeom>
        </p:spPr>
      </p:pic>
      <p:sp>
        <p:nvSpPr>
          <p:cNvPr id="2" name="文本框 1"/>
          <p:cNvSpPr txBox="1"/>
          <p:nvPr/>
        </p:nvSpPr>
        <p:spPr>
          <a:xfrm>
            <a:off x="608436" y="1856759"/>
            <a:ext cx="6410758" cy="923330"/>
          </a:xfrm>
          <a:prstGeom prst="rect">
            <a:avLst/>
          </a:prstGeom>
          <a:noFill/>
        </p:spPr>
        <p:txBody>
          <a:bodyPr wrap="square" rtlCol="0">
            <a:spAutoFit/>
          </a:bodyPr>
          <a:lstStyle/>
          <a:p>
            <a:pPr>
              <a:lnSpc>
                <a:spcPct val="150000"/>
              </a:lnSpc>
            </a:pPr>
            <a:r>
              <a:rPr lang="zh-CN" altLang="en-US" dirty="0" smtClean="0">
                <a:latin typeface="微软雅黑" panose="020B0503020204020204" pitchFamily="34" charset="-122"/>
                <a:ea typeface="微软雅黑" panose="020B0503020204020204" pitchFamily="34" charset="-122"/>
              </a:rPr>
              <a:t>结论：</a:t>
            </a:r>
            <a:endParaRPr lang="en-US" altLang="zh-CN"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dirty="0" smtClean="0">
                <a:solidFill>
                  <a:srgbClr val="FF0000"/>
                </a:solidFill>
                <a:latin typeface="微软雅黑" panose="020B0503020204020204" pitchFamily="34" charset="-122"/>
                <a:ea typeface="微软雅黑" panose="020B0503020204020204" pitchFamily="34" charset="-122"/>
              </a:rPr>
              <a:t>充足</a:t>
            </a:r>
            <a:r>
              <a:rPr lang="zh-CN" altLang="en-US" dirty="0" smtClean="0">
                <a:latin typeface="微软雅黑" panose="020B0503020204020204" pitchFamily="34" charset="-122"/>
                <a:ea typeface="微软雅黑" panose="020B0503020204020204" pitchFamily="34" charset="-122"/>
              </a:rPr>
              <a:t>的集合大小有助于</a:t>
            </a:r>
            <a:r>
              <a:rPr lang="zh-CN" altLang="en-US" dirty="0" smtClean="0">
                <a:solidFill>
                  <a:srgbClr val="FF0000"/>
                </a:solidFill>
                <a:latin typeface="微软雅黑" panose="020B0503020204020204" pitchFamily="34" charset="-122"/>
                <a:ea typeface="微软雅黑" panose="020B0503020204020204" pitchFamily="34" charset="-122"/>
              </a:rPr>
              <a:t>提高准确性</a:t>
            </a:r>
            <a:r>
              <a:rPr lang="zh-CN" altLang="en-US" dirty="0" smtClean="0">
                <a:latin typeface="微软雅黑" panose="020B0503020204020204" pitchFamily="34" charset="-122"/>
                <a:ea typeface="微软雅黑" panose="020B0503020204020204" pitchFamily="34" charset="-122"/>
              </a:rPr>
              <a:t>和</a:t>
            </a:r>
            <a:r>
              <a:rPr lang="zh-CN" altLang="en-US" dirty="0" smtClean="0">
                <a:solidFill>
                  <a:srgbClr val="FF0000"/>
                </a:solidFill>
                <a:latin typeface="微软雅黑" panose="020B0503020204020204" pitchFamily="34" charset="-122"/>
                <a:ea typeface="微软雅黑" panose="020B0503020204020204" pitchFamily="34" charset="-122"/>
              </a:rPr>
              <a:t>减少歧视</a:t>
            </a:r>
            <a:r>
              <a:rPr lang="zh-CN" altLang="en-US"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33574784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15B2694-B70C-FEE1-7F1B-6394A3510116}"/>
              </a:ext>
            </a:extLst>
          </p:cNvPr>
          <p:cNvSpPr txBox="1"/>
          <p:nvPr/>
        </p:nvSpPr>
        <p:spPr>
          <a:xfrm>
            <a:off x="866967" y="887039"/>
            <a:ext cx="3057247" cy="584775"/>
          </a:xfrm>
          <a:prstGeom prst="rect">
            <a:avLst/>
          </a:prstGeom>
          <a:noFill/>
        </p:spPr>
        <p:txBody>
          <a:bodyPr wrap="none" rtlCol="0">
            <a:spAutoFit/>
          </a:bodyPr>
          <a:lstStyle/>
          <a:p>
            <a:r>
              <a:rPr lang="zh-CN" altLang="en-US" sz="3200" dirty="0" smtClean="0">
                <a:latin typeface="Times New Roman" panose="02020603050405020304" pitchFamily="18" charset="0"/>
                <a:ea typeface="微软雅黑" panose="020B0503020204020204" pitchFamily="34" charset="-122"/>
                <a:cs typeface="Times New Roman" panose="02020603050405020304" pitchFamily="18" charset="0"/>
              </a:rPr>
              <a:t>样本大小的影响</a:t>
            </a:r>
            <a:endParaRPr lang="zh-CN" altLang="en-US" sz="3200" dirty="0">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7" name="直接连接符 6">
            <a:extLst>
              <a:ext uri="{FF2B5EF4-FFF2-40B4-BE49-F238E27FC236}">
                <a16:creationId xmlns:a16="http://schemas.microsoft.com/office/drawing/2014/main" id="{3D12DB39-D102-9445-7640-7A56D6B32841}"/>
              </a:ext>
            </a:extLst>
          </p:cNvPr>
          <p:cNvCxnSpPr>
            <a:cxnSpLocks/>
          </p:cNvCxnSpPr>
          <p:nvPr/>
        </p:nvCxnSpPr>
        <p:spPr>
          <a:xfrm>
            <a:off x="700018" y="1466140"/>
            <a:ext cx="3323342" cy="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5DD993C4-0517-EA6D-702A-E4F439BF0999}"/>
              </a:ext>
            </a:extLst>
          </p:cNvPr>
          <p:cNvSpPr/>
          <p:nvPr/>
        </p:nvSpPr>
        <p:spPr>
          <a:xfrm>
            <a:off x="330367" y="911463"/>
            <a:ext cx="326187" cy="384442"/>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F63573C7-537F-51E4-81E9-CB4BBEFBDE8D}"/>
              </a:ext>
            </a:extLst>
          </p:cNvPr>
          <p:cNvSpPr/>
          <p:nvPr/>
        </p:nvSpPr>
        <p:spPr>
          <a:xfrm>
            <a:off x="656554" y="1221329"/>
            <a:ext cx="169135" cy="152907"/>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6EC0A42C-AABB-D580-AB6C-4CB3B370E8D5}"/>
              </a:ext>
            </a:extLst>
          </p:cNvPr>
          <p:cNvSpPr/>
          <p:nvPr/>
        </p:nvSpPr>
        <p:spPr>
          <a:xfrm>
            <a:off x="439301" y="1373729"/>
            <a:ext cx="169135" cy="152907"/>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A5937001-8713-CA63-E568-6A4279ECC19C}"/>
              </a:ext>
            </a:extLst>
          </p:cNvPr>
          <p:cNvSpPr/>
          <p:nvPr/>
        </p:nvSpPr>
        <p:spPr>
          <a:xfrm>
            <a:off x="215563" y="1295905"/>
            <a:ext cx="169135" cy="152907"/>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3756E809-B183-676E-05B4-4CD63B4D26B1}"/>
              </a:ext>
            </a:extLst>
          </p:cNvPr>
          <p:cNvSpPr txBox="1"/>
          <p:nvPr/>
        </p:nvSpPr>
        <p:spPr>
          <a:xfrm>
            <a:off x="5759168" y="2595423"/>
            <a:ext cx="65" cy="276999"/>
          </a:xfrm>
          <a:prstGeom prst="rect">
            <a:avLst/>
          </a:prstGeom>
          <a:noFill/>
        </p:spPr>
        <p:txBody>
          <a:bodyPr wrap="none" lIns="0" tIns="0" rIns="0" bIns="0" rtlCol="0">
            <a:spAutoFit/>
          </a:bodyPr>
          <a:lstStyle/>
          <a:p>
            <a:endParaRPr lang="zh-CN" altLang="en-US" dirty="0"/>
          </a:p>
        </p:txBody>
      </p:sp>
      <p:sp>
        <p:nvSpPr>
          <p:cNvPr id="11" name="矩形 10">
            <a:extLst>
              <a:ext uri="{FF2B5EF4-FFF2-40B4-BE49-F238E27FC236}">
                <a16:creationId xmlns:a16="http://schemas.microsoft.com/office/drawing/2014/main" id="{1FBCA472-1246-55C3-D906-971A8B347045}"/>
              </a:ext>
            </a:extLst>
          </p:cNvPr>
          <p:cNvSpPr/>
          <p:nvPr/>
        </p:nvSpPr>
        <p:spPr>
          <a:xfrm>
            <a:off x="0" y="-18327"/>
            <a:ext cx="12192000" cy="7453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a:extLst>
              <a:ext uri="{FF2B5EF4-FFF2-40B4-BE49-F238E27FC236}">
                <a16:creationId xmlns:a16="http://schemas.microsoft.com/office/drawing/2014/main" id="{C901AC54-FBDC-4400-2CFC-2FC136A380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97145" y="30595"/>
            <a:ext cx="2204089" cy="581409"/>
          </a:xfrm>
          <a:prstGeom prst="rect">
            <a:avLst/>
          </a:prstGeom>
        </p:spPr>
      </p:pic>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16123" y="733584"/>
            <a:ext cx="4371030" cy="6124416"/>
          </a:xfrm>
          <a:prstGeom prst="rect">
            <a:avLst/>
          </a:prstGeom>
        </p:spPr>
      </p:pic>
      <p:sp>
        <p:nvSpPr>
          <p:cNvPr id="4" name="文本框 3"/>
          <p:cNvSpPr txBox="1"/>
          <p:nvPr/>
        </p:nvSpPr>
        <p:spPr>
          <a:xfrm>
            <a:off x="700018" y="1986197"/>
            <a:ext cx="6637667" cy="2169825"/>
          </a:xfrm>
          <a:prstGeom prst="rect">
            <a:avLst/>
          </a:prstGeom>
          <a:noFill/>
        </p:spPr>
        <p:txBody>
          <a:bodyPr wrap="square" rtlCol="0">
            <a:spAutoFit/>
          </a:bodyPr>
          <a:lstStyle/>
          <a:p>
            <a:pPr>
              <a:lnSpc>
                <a:spcPct val="150000"/>
              </a:lnSpc>
            </a:pPr>
            <a:r>
              <a:rPr lang="zh-CN" altLang="en-US" dirty="0" smtClean="0">
                <a:latin typeface="微软雅黑" panose="020B0503020204020204" pitchFamily="34" charset="-122"/>
                <a:ea typeface="微软雅黑" panose="020B0503020204020204" pitchFamily="34" charset="-122"/>
              </a:rPr>
              <a:t>结论：</a:t>
            </a:r>
            <a:endParaRPr lang="en-US" altLang="zh-CN"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dirty="0" smtClean="0">
                <a:latin typeface="微软雅黑" panose="020B0503020204020204" pitchFamily="34" charset="-122"/>
                <a:ea typeface="微软雅黑" panose="020B0503020204020204" pitchFamily="34" charset="-122"/>
              </a:rPr>
              <a:t>一般来说，</a:t>
            </a:r>
            <a:r>
              <a:rPr lang="zh-CN" altLang="en-US" dirty="0" smtClean="0">
                <a:solidFill>
                  <a:srgbClr val="FF0000"/>
                </a:solidFill>
                <a:latin typeface="微软雅黑" panose="020B0503020204020204" pitchFamily="34" charset="-122"/>
                <a:ea typeface="微软雅黑" panose="020B0503020204020204" pitchFamily="34" charset="-122"/>
              </a:rPr>
              <a:t>较大的样本量</a:t>
            </a:r>
            <a:r>
              <a:rPr lang="zh-CN" altLang="en-US" dirty="0" smtClean="0">
                <a:latin typeface="微软雅黑" panose="020B0503020204020204" pitchFamily="34" charset="-122"/>
                <a:ea typeface="微软雅黑" panose="020B0503020204020204" pitchFamily="34" charset="-122"/>
              </a:rPr>
              <a:t>可以</a:t>
            </a:r>
            <a:r>
              <a:rPr lang="zh-CN" altLang="en-US" dirty="0" smtClean="0">
                <a:solidFill>
                  <a:srgbClr val="FF0000"/>
                </a:solidFill>
                <a:latin typeface="微软雅黑" panose="020B0503020204020204" pitchFamily="34" charset="-122"/>
                <a:ea typeface="微软雅黑" panose="020B0503020204020204" pitchFamily="34" charset="-122"/>
              </a:rPr>
              <a:t>提高</a:t>
            </a:r>
            <a:r>
              <a:rPr lang="zh-CN" altLang="en-US" dirty="0" smtClean="0">
                <a:latin typeface="微软雅黑" panose="020B0503020204020204" pitchFamily="34" charset="-122"/>
                <a:ea typeface="微软雅黑" panose="020B0503020204020204" pitchFamily="34" charset="-122"/>
              </a:rPr>
              <a:t>准确性，但当数据量达到一定程度后，多于的数据就无济于事；</a:t>
            </a:r>
            <a:endParaRPr lang="en-US" altLang="zh-CN"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dirty="0" smtClean="0">
                <a:solidFill>
                  <a:srgbClr val="FF0000"/>
                </a:solidFill>
                <a:latin typeface="微软雅黑" panose="020B0503020204020204" pitchFamily="34" charset="-122"/>
                <a:ea typeface="微软雅黑" panose="020B0503020204020204" pitchFamily="34" charset="-122"/>
              </a:rPr>
              <a:t>较大的样本量可以减少偏差</a:t>
            </a:r>
            <a:r>
              <a:rPr lang="zh-CN" altLang="en-US" dirty="0" smtClean="0">
                <a:latin typeface="微软雅黑" panose="020B0503020204020204" pitchFamily="34" charset="-122"/>
                <a:ea typeface="微软雅黑" panose="020B0503020204020204" pitchFamily="34" charset="-122"/>
              </a:rPr>
              <a:t>歧视程度，</a:t>
            </a:r>
            <a:r>
              <a:rPr lang="zh-CN" altLang="en-US" dirty="0" smtClean="0">
                <a:solidFill>
                  <a:srgbClr val="FF0000"/>
                </a:solidFill>
                <a:latin typeface="微软雅黑" panose="020B0503020204020204" pitchFamily="34" charset="-122"/>
                <a:ea typeface="微软雅黑" panose="020B0503020204020204" pitchFamily="34" charset="-122"/>
              </a:rPr>
              <a:t>增加噪声</a:t>
            </a:r>
            <a:r>
              <a:rPr lang="zh-CN" altLang="en-US" dirty="0" smtClean="0">
                <a:latin typeface="微软雅黑" panose="020B0503020204020204" pitchFamily="34" charset="-122"/>
                <a:ea typeface="微软雅黑" panose="020B0503020204020204" pitchFamily="34" charset="-122"/>
              </a:rPr>
              <a:t>歧视程度；</a:t>
            </a:r>
            <a:endParaRPr lang="en-US" altLang="zh-CN"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en-US" altLang="zh-CN" dirty="0" smtClean="0">
                <a:latin typeface="微软雅黑" panose="020B0503020204020204" pitchFamily="34" charset="-122"/>
                <a:ea typeface="微软雅黑" panose="020B0503020204020204" pitchFamily="34" charset="-122"/>
              </a:rPr>
              <a:t>LR</a:t>
            </a:r>
            <a:r>
              <a:rPr lang="zh-CN" altLang="en-US" dirty="0" smtClean="0">
                <a:latin typeface="微软雅黑" panose="020B0503020204020204" pitchFamily="34" charset="-122"/>
                <a:ea typeface="微软雅黑" panose="020B0503020204020204" pitchFamily="34" charset="-122"/>
              </a:rPr>
              <a:t>比</a:t>
            </a:r>
            <a:r>
              <a:rPr lang="en-US" altLang="zh-CN" dirty="0" smtClean="0">
                <a:latin typeface="微软雅黑" panose="020B0503020204020204" pitchFamily="34" charset="-122"/>
                <a:ea typeface="微软雅黑" panose="020B0503020204020204" pitchFamily="34" charset="-122"/>
              </a:rPr>
              <a:t>SVM</a:t>
            </a:r>
            <a:r>
              <a:rPr lang="zh-CN" altLang="en-US" dirty="0" smtClean="0">
                <a:latin typeface="微软雅黑" panose="020B0503020204020204" pitchFamily="34" charset="-122"/>
                <a:ea typeface="微软雅黑" panose="020B0503020204020204" pitchFamily="34" charset="-122"/>
              </a:rPr>
              <a:t>对样本大小敏感</a:t>
            </a:r>
            <a:r>
              <a:rPr lang="zh-CN" altLang="en-US" dirty="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078877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15B2694-B70C-FEE1-7F1B-6394A3510116}"/>
              </a:ext>
            </a:extLst>
          </p:cNvPr>
          <p:cNvSpPr txBox="1"/>
          <p:nvPr/>
        </p:nvSpPr>
        <p:spPr>
          <a:xfrm>
            <a:off x="866967" y="887039"/>
            <a:ext cx="3057247" cy="584775"/>
          </a:xfrm>
          <a:prstGeom prst="rect">
            <a:avLst/>
          </a:prstGeom>
          <a:noFill/>
        </p:spPr>
        <p:txBody>
          <a:bodyPr wrap="none" rtlCol="0">
            <a:spAutoFit/>
          </a:bodyPr>
          <a:lstStyle/>
          <a:p>
            <a:r>
              <a:rPr lang="zh-CN" altLang="en-US" sz="3200" dirty="0" smtClean="0">
                <a:latin typeface="Times New Roman" panose="02020603050405020304" pitchFamily="18" charset="0"/>
                <a:ea typeface="微软雅黑" panose="020B0503020204020204" pitchFamily="34" charset="-122"/>
                <a:cs typeface="Times New Roman" panose="02020603050405020304" pitchFamily="18" charset="0"/>
              </a:rPr>
              <a:t>模型方法的影响</a:t>
            </a:r>
            <a:endParaRPr lang="zh-CN" altLang="en-US" sz="3200" dirty="0">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7" name="直接连接符 6">
            <a:extLst>
              <a:ext uri="{FF2B5EF4-FFF2-40B4-BE49-F238E27FC236}">
                <a16:creationId xmlns:a16="http://schemas.microsoft.com/office/drawing/2014/main" id="{3D12DB39-D102-9445-7640-7A56D6B32841}"/>
              </a:ext>
            </a:extLst>
          </p:cNvPr>
          <p:cNvCxnSpPr>
            <a:cxnSpLocks/>
          </p:cNvCxnSpPr>
          <p:nvPr/>
        </p:nvCxnSpPr>
        <p:spPr>
          <a:xfrm>
            <a:off x="700018" y="1466140"/>
            <a:ext cx="3323342" cy="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5DD993C4-0517-EA6D-702A-E4F439BF0999}"/>
              </a:ext>
            </a:extLst>
          </p:cNvPr>
          <p:cNvSpPr/>
          <p:nvPr/>
        </p:nvSpPr>
        <p:spPr>
          <a:xfrm>
            <a:off x="330367" y="911463"/>
            <a:ext cx="326187" cy="384442"/>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F63573C7-537F-51E4-81E9-CB4BBEFBDE8D}"/>
              </a:ext>
            </a:extLst>
          </p:cNvPr>
          <p:cNvSpPr/>
          <p:nvPr/>
        </p:nvSpPr>
        <p:spPr>
          <a:xfrm>
            <a:off x="656554" y="1221329"/>
            <a:ext cx="169135" cy="152907"/>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6EC0A42C-AABB-D580-AB6C-4CB3B370E8D5}"/>
              </a:ext>
            </a:extLst>
          </p:cNvPr>
          <p:cNvSpPr/>
          <p:nvPr/>
        </p:nvSpPr>
        <p:spPr>
          <a:xfrm>
            <a:off x="439301" y="1373729"/>
            <a:ext cx="169135" cy="152907"/>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A5937001-8713-CA63-E568-6A4279ECC19C}"/>
              </a:ext>
            </a:extLst>
          </p:cNvPr>
          <p:cNvSpPr/>
          <p:nvPr/>
        </p:nvSpPr>
        <p:spPr>
          <a:xfrm>
            <a:off x="215563" y="1295905"/>
            <a:ext cx="169135" cy="152907"/>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3756E809-B183-676E-05B4-4CD63B4D26B1}"/>
              </a:ext>
            </a:extLst>
          </p:cNvPr>
          <p:cNvSpPr txBox="1"/>
          <p:nvPr/>
        </p:nvSpPr>
        <p:spPr>
          <a:xfrm>
            <a:off x="5759168" y="2595423"/>
            <a:ext cx="65" cy="276999"/>
          </a:xfrm>
          <a:prstGeom prst="rect">
            <a:avLst/>
          </a:prstGeom>
          <a:noFill/>
        </p:spPr>
        <p:txBody>
          <a:bodyPr wrap="none" lIns="0" tIns="0" rIns="0" bIns="0" rtlCol="0">
            <a:spAutoFit/>
          </a:bodyPr>
          <a:lstStyle/>
          <a:p>
            <a:endParaRPr lang="zh-CN" altLang="en-US" dirty="0"/>
          </a:p>
        </p:txBody>
      </p:sp>
      <p:sp>
        <p:nvSpPr>
          <p:cNvPr id="11" name="矩形 10">
            <a:extLst>
              <a:ext uri="{FF2B5EF4-FFF2-40B4-BE49-F238E27FC236}">
                <a16:creationId xmlns:a16="http://schemas.microsoft.com/office/drawing/2014/main" id="{1FBCA472-1246-55C3-D906-971A8B347045}"/>
              </a:ext>
            </a:extLst>
          </p:cNvPr>
          <p:cNvSpPr/>
          <p:nvPr/>
        </p:nvSpPr>
        <p:spPr>
          <a:xfrm>
            <a:off x="0" y="-18327"/>
            <a:ext cx="12192000" cy="7453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a:extLst>
              <a:ext uri="{FF2B5EF4-FFF2-40B4-BE49-F238E27FC236}">
                <a16:creationId xmlns:a16="http://schemas.microsoft.com/office/drawing/2014/main" id="{C901AC54-FBDC-4400-2CFC-2FC136A380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97145" y="30595"/>
            <a:ext cx="2204089" cy="581409"/>
          </a:xfrm>
          <a:prstGeom prst="rect">
            <a:avLst/>
          </a:prstGeom>
        </p:spPr>
      </p:pic>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32766" y="740115"/>
            <a:ext cx="4484871" cy="6097408"/>
          </a:xfrm>
          <a:prstGeom prst="rect">
            <a:avLst/>
          </a:prstGeom>
        </p:spPr>
      </p:pic>
      <p:sp>
        <p:nvSpPr>
          <p:cNvPr id="4" name="文本框 3"/>
          <p:cNvSpPr txBox="1"/>
          <p:nvPr/>
        </p:nvSpPr>
        <p:spPr>
          <a:xfrm>
            <a:off x="608436" y="2034992"/>
            <a:ext cx="6035563" cy="784830"/>
          </a:xfrm>
          <a:prstGeom prst="rect">
            <a:avLst/>
          </a:prstGeom>
          <a:noFill/>
        </p:spPr>
        <p:txBody>
          <a:bodyPr wrap="none" rtlCol="0">
            <a:spAutoFit/>
          </a:bodyPr>
          <a:lstStyle/>
          <a:p>
            <a:r>
              <a:rPr lang="zh-CN" altLang="en-US" dirty="0" smtClean="0">
                <a:latin typeface="微软雅黑" panose="020B0503020204020204" pitchFamily="34" charset="-122"/>
                <a:ea typeface="微软雅黑" panose="020B0503020204020204" pitchFamily="34" charset="-122"/>
              </a:rPr>
              <a:t>结论：</a:t>
            </a:r>
            <a:endParaRPr lang="en-US" altLang="zh-CN"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所</a:t>
            </a:r>
            <a:r>
              <a:rPr lang="zh-CN" altLang="en-US" dirty="0" smtClean="0">
                <a:latin typeface="微软雅黑" panose="020B0503020204020204" pitchFamily="34" charset="-122"/>
                <a:ea typeface="微软雅黑" panose="020B0503020204020204" pitchFamily="34" charset="-122"/>
              </a:rPr>
              <a:t>提出的</a:t>
            </a:r>
            <a:r>
              <a:rPr lang="en-US" altLang="zh-CN" dirty="0" smtClean="0">
                <a:latin typeface="微软雅黑" panose="020B0503020204020204" pitchFamily="34" charset="-122"/>
                <a:ea typeface="微软雅黑" panose="020B0503020204020204" pitchFamily="34" charset="-122"/>
              </a:rPr>
              <a:t>FS</a:t>
            </a:r>
            <a:r>
              <a:rPr lang="zh-CN" altLang="en-US" dirty="0" smtClean="0">
                <a:latin typeface="微软雅黑" panose="020B0503020204020204" pitchFamily="34" charset="-122"/>
                <a:ea typeface="微软雅黑" panose="020B0503020204020204" pitchFamily="34" charset="-122"/>
              </a:rPr>
              <a:t>方法能够比其他方法更好地减少歧视程度。</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786690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15B2694-B70C-FEE1-7F1B-6394A3510116}"/>
              </a:ext>
            </a:extLst>
          </p:cNvPr>
          <p:cNvSpPr txBox="1"/>
          <p:nvPr/>
        </p:nvSpPr>
        <p:spPr>
          <a:xfrm>
            <a:off x="866967" y="887039"/>
            <a:ext cx="4288353" cy="584775"/>
          </a:xfrm>
          <a:prstGeom prst="rect">
            <a:avLst/>
          </a:prstGeom>
          <a:noFill/>
        </p:spPr>
        <p:txBody>
          <a:bodyPr wrap="none" rtlCol="0">
            <a:spAutoFit/>
          </a:bodyPr>
          <a:lstStyle/>
          <a:p>
            <a:r>
              <a:rPr lang="zh-CN" altLang="en-US" sz="3200" dirty="0" smtClean="0">
                <a:latin typeface="Times New Roman" panose="02020603050405020304" pitchFamily="18" charset="0"/>
                <a:ea typeface="微软雅黑" panose="020B0503020204020204" pitchFamily="34" charset="-122"/>
                <a:cs typeface="Times New Roman" panose="02020603050405020304" pitchFamily="18" charset="0"/>
              </a:rPr>
              <a:t>合成数据上的实验设置</a:t>
            </a:r>
            <a:endParaRPr lang="zh-CN" altLang="en-US" sz="3200" dirty="0">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7" name="直接连接符 6">
            <a:extLst>
              <a:ext uri="{FF2B5EF4-FFF2-40B4-BE49-F238E27FC236}">
                <a16:creationId xmlns:a16="http://schemas.microsoft.com/office/drawing/2014/main" id="{3D12DB39-D102-9445-7640-7A56D6B32841}"/>
              </a:ext>
            </a:extLst>
          </p:cNvPr>
          <p:cNvCxnSpPr>
            <a:cxnSpLocks/>
          </p:cNvCxnSpPr>
          <p:nvPr/>
        </p:nvCxnSpPr>
        <p:spPr>
          <a:xfrm>
            <a:off x="700018" y="1466140"/>
            <a:ext cx="4584015" cy="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5DD993C4-0517-EA6D-702A-E4F439BF0999}"/>
              </a:ext>
            </a:extLst>
          </p:cNvPr>
          <p:cNvSpPr/>
          <p:nvPr/>
        </p:nvSpPr>
        <p:spPr>
          <a:xfrm>
            <a:off x="330367" y="911463"/>
            <a:ext cx="326187" cy="384442"/>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F63573C7-537F-51E4-81E9-CB4BBEFBDE8D}"/>
              </a:ext>
            </a:extLst>
          </p:cNvPr>
          <p:cNvSpPr/>
          <p:nvPr/>
        </p:nvSpPr>
        <p:spPr>
          <a:xfrm>
            <a:off x="656554" y="1221329"/>
            <a:ext cx="169135" cy="152907"/>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6EC0A42C-AABB-D580-AB6C-4CB3B370E8D5}"/>
              </a:ext>
            </a:extLst>
          </p:cNvPr>
          <p:cNvSpPr/>
          <p:nvPr/>
        </p:nvSpPr>
        <p:spPr>
          <a:xfrm>
            <a:off x="439301" y="1373729"/>
            <a:ext cx="169135" cy="152907"/>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A5937001-8713-CA63-E568-6A4279ECC19C}"/>
              </a:ext>
            </a:extLst>
          </p:cNvPr>
          <p:cNvSpPr/>
          <p:nvPr/>
        </p:nvSpPr>
        <p:spPr>
          <a:xfrm>
            <a:off x="215563" y="1295905"/>
            <a:ext cx="169135" cy="152907"/>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3756E809-B183-676E-05B4-4CD63B4D26B1}"/>
              </a:ext>
            </a:extLst>
          </p:cNvPr>
          <p:cNvSpPr txBox="1"/>
          <p:nvPr/>
        </p:nvSpPr>
        <p:spPr>
          <a:xfrm>
            <a:off x="5759168" y="2595423"/>
            <a:ext cx="65" cy="276999"/>
          </a:xfrm>
          <a:prstGeom prst="rect">
            <a:avLst/>
          </a:prstGeom>
          <a:noFill/>
        </p:spPr>
        <p:txBody>
          <a:bodyPr wrap="none" lIns="0" tIns="0" rIns="0" bIns="0" rtlCol="0">
            <a:spAutoFit/>
          </a:bodyPr>
          <a:lstStyle/>
          <a:p>
            <a:endParaRPr lang="zh-CN" altLang="en-US" dirty="0"/>
          </a:p>
        </p:txBody>
      </p:sp>
      <p:sp>
        <p:nvSpPr>
          <p:cNvPr id="11" name="矩形 10">
            <a:extLst>
              <a:ext uri="{FF2B5EF4-FFF2-40B4-BE49-F238E27FC236}">
                <a16:creationId xmlns:a16="http://schemas.microsoft.com/office/drawing/2014/main" id="{1FBCA472-1246-55C3-D906-971A8B347045}"/>
              </a:ext>
            </a:extLst>
          </p:cNvPr>
          <p:cNvSpPr/>
          <p:nvPr/>
        </p:nvSpPr>
        <p:spPr>
          <a:xfrm>
            <a:off x="0" y="-18327"/>
            <a:ext cx="12192000" cy="7453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a:extLst>
              <a:ext uri="{FF2B5EF4-FFF2-40B4-BE49-F238E27FC236}">
                <a16:creationId xmlns:a16="http://schemas.microsoft.com/office/drawing/2014/main" id="{C901AC54-FBDC-4400-2CFC-2FC136A380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97145" y="30595"/>
            <a:ext cx="2204089" cy="581409"/>
          </a:xfrm>
          <a:prstGeom prst="rect">
            <a:avLst/>
          </a:prstGeom>
        </p:spPr>
      </p:pic>
      <mc:AlternateContent xmlns:mc="http://schemas.openxmlformats.org/markup-compatibility/2006" xmlns:a14="http://schemas.microsoft.com/office/drawing/2010/main">
        <mc:Choice Requires="a14">
          <p:sp>
            <p:nvSpPr>
              <p:cNvPr id="2" name="文本框 1"/>
              <p:cNvSpPr txBox="1"/>
              <p:nvPr/>
            </p:nvSpPr>
            <p:spPr>
              <a:xfrm>
                <a:off x="608436" y="1624142"/>
                <a:ext cx="11076397" cy="5185009"/>
              </a:xfrm>
              <a:prstGeom prst="rect">
                <a:avLst/>
              </a:prstGeom>
              <a:noFill/>
            </p:spPr>
            <p:txBody>
              <a:bodyPr wrap="square" rtlCol="0">
                <a:spAutoFit/>
              </a:bodyPr>
              <a:lstStyle/>
              <a:p>
                <a:pPr>
                  <a:lnSpc>
                    <a:spcPct val="150000"/>
                  </a:lnSpc>
                </a:pPr>
                <a:r>
                  <a:rPr lang="zh-CN" altLang="en-US" dirty="0" smtClean="0">
                    <a:latin typeface="微软雅黑" panose="020B0503020204020204" pitchFamily="34" charset="-122"/>
                    <a:ea typeface="微软雅黑" panose="020B0503020204020204" pitchFamily="34" charset="-122"/>
                  </a:rPr>
                  <a:t>歧视数据集和公平数据集的定义：</a:t>
                </a:r>
                <a:endParaRPr lang="en-US" altLang="zh-CN"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dirty="0" smtClean="0">
                    <a:solidFill>
                      <a:srgbClr val="FF0000"/>
                    </a:solidFill>
                    <a:latin typeface="微软雅黑" panose="020B0503020204020204" pitchFamily="34" charset="-122"/>
                    <a:ea typeface="微软雅黑" panose="020B0503020204020204" pitchFamily="34" charset="-122"/>
                  </a:rPr>
                  <a:t>歧视数据集</a:t>
                </a:r>
                <a:r>
                  <a:rPr lang="zh-CN" altLang="en-US" dirty="0" smtClean="0">
                    <a:latin typeface="微软雅黑" panose="020B0503020204020204" pitchFamily="34" charset="-122"/>
                    <a:ea typeface="微软雅黑" panose="020B0503020204020204" pitchFamily="34" charset="-122"/>
                  </a:rPr>
                  <a:t>是指其数据点在每个群组中呈现</a:t>
                </a:r>
                <a:r>
                  <a:rPr lang="zh-CN" altLang="en-US" dirty="0" smtClean="0">
                    <a:solidFill>
                      <a:srgbClr val="FF0000"/>
                    </a:solidFill>
                    <a:latin typeface="微软雅黑" panose="020B0503020204020204" pitchFamily="34" charset="-122"/>
                    <a:ea typeface="微软雅黑" panose="020B0503020204020204" pitchFamily="34" charset="-122"/>
                  </a:rPr>
                  <a:t>不均等</a:t>
                </a:r>
                <a:r>
                  <a:rPr lang="zh-CN" altLang="en-US" dirty="0" smtClean="0">
                    <a:latin typeface="微软雅黑" panose="020B0503020204020204" pitchFamily="34" charset="-122"/>
                    <a:ea typeface="微软雅黑" panose="020B0503020204020204" pitchFamily="34" charset="-122"/>
                  </a:rPr>
                  <a:t>的测试数据集；</a:t>
                </a:r>
                <a:endParaRPr lang="en-US" altLang="zh-CN"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dirty="0" smtClean="0">
                    <a:solidFill>
                      <a:srgbClr val="FF0000"/>
                    </a:solidFill>
                    <a:latin typeface="微软雅黑" panose="020B0503020204020204" pitchFamily="34" charset="-122"/>
                    <a:ea typeface="微软雅黑" panose="020B0503020204020204" pitchFamily="34" charset="-122"/>
                  </a:rPr>
                  <a:t>公平数据集</a:t>
                </a:r>
                <a:r>
                  <a:rPr lang="zh-CN" altLang="en-US" dirty="0" smtClean="0">
                    <a:latin typeface="微软雅黑" panose="020B0503020204020204" pitchFamily="34" charset="-122"/>
                    <a:ea typeface="微软雅黑" panose="020B0503020204020204" pitchFamily="34" charset="-122"/>
                  </a:rPr>
                  <a:t>是指在各群组中呈现</a:t>
                </a:r>
                <a:r>
                  <a:rPr lang="zh-CN" altLang="en-US" dirty="0" smtClean="0">
                    <a:solidFill>
                      <a:srgbClr val="FF0000"/>
                    </a:solidFill>
                    <a:latin typeface="微软雅黑" panose="020B0503020204020204" pitchFamily="34" charset="-122"/>
                    <a:ea typeface="微软雅黑" panose="020B0503020204020204" pitchFamily="34" charset="-122"/>
                  </a:rPr>
                  <a:t>均匀</a:t>
                </a:r>
                <a:r>
                  <a:rPr lang="zh-CN" altLang="en-US" dirty="0" smtClean="0">
                    <a:latin typeface="微软雅黑" panose="020B0503020204020204" pitchFamily="34" charset="-122"/>
                    <a:ea typeface="微软雅黑" panose="020B0503020204020204" pitchFamily="34" charset="-122"/>
                  </a:rPr>
                  <a:t>的测试数据集。</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zh-CN" altLang="en-US" dirty="0" smtClean="0">
                    <a:latin typeface="微软雅黑" panose="020B0503020204020204" pitchFamily="34" charset="-122"/>
                    <a:ea typeface="微软雅黑" panose="020B0503020204020204" pitchFamily="34" charset="-122"/>
                  </a:rPr>
                  <a:t>实验设置：</a:t>
                </a:r>
                <a:endParaRPr lang="en-US" altLang="zh-CN"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合成数据集是一个</a:t>
                </a:r>
                <a:r>
                  <a:rPr lang="zh-CN" altLang="en-US" dirty="0">
                    <a:solidFill>
                      <a:srgbClr val="FF0000"/>
                    </a:solidFill>
                    <a:latin typeface="微软雅黑" panose="020B0503020204020204" pitchFamily="34" charset="-122"/>
                    <a:ea typeface="微软雅黑" panose="020B0503020204020204" pitchFamily="34" charset="-122"/>
                  </a:rPr>
                  <a:t>公平数据集</a:t>
                </a:r>
                <a:r>
                  <a:rPr lang="zh-CN" altLang="en-US" dirty="0">
                    <a:latin typeface="微软雅黑" panose="020B0503020204020204" pitchFamily="34" charset="-122"/>
                    <a:ea typeface="微软雅黑" panose="020B0503020204020204" pitchFamily="34" charset="-122"/>
                  </a:rPr>
                  <a:t>，且其中每个群组</a:t>
                </a:r>
                <a:r>
                  <a:rPr lang="zh-CN" altLang="en-US" dirty="0">
                    <a:solidFill>
                      <a:srgbClr val="FF0000"/>
                    </a:solidFill>
                    <a:latin typeface="微软雅黑" panose="020B0503020204020204" pitchFamily="34" charset="-122"/>
                    <a:ea typeface="微软雅黑" panose="020B0503020204020204" pitchFamily="34" charset="-122"/>
                  </a:rPr>
                  <a:t>大小是相等</a:t>
                </a:r>
                <a:r>
                  <a:rPr lang="zh-CN" altLang="en-US" dirty="0">
                    <a:latin typeface="微软雅黑" panose="020B0503020204020204" pitchFamily="34" charset="-122"/>
                    <a:ea typeface="微软雅黑" panose="020B0503020204020204" pitchFamily="34" charset="-122"/>
                  </a:rPr>
                  <a:t>的；</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dirty="0" smtClean="0">
                    <a:latin typeface="微软雅黑" panose="020B0503020204020204" pitchFamily="34" charset="-122"/>
                    <a:ea typeface="微软雅黑" panose="020B0503020204020204" pitchFamily="34" charset="-122"/>
                  </a:rPr>
                  <a:t>生成</a:t>
                </a:r>
                <a:r>
                  <a:rPr lang="en-US" altLang="zh-CN" dirty="0" smtClean="0">
                    <a:latin typeface="微软雅黑" panose="020B0503020204020204" pitchFamily="34" charset="-122"/>
                    <a:ea typeface="微软雅黑" panose="020B0503020204020204" pitchFamily="34" charset="-122"/>
                  </a:rPr>
                  <a:t>22000</a:t>
                </a:r>
                <a:r>
                  <a:rPr lang="zh-CN" altLang="en-US" dirty="0" smtClean="0">
                    <a:latin typeface="微软雅黑" panose="020B0503020204020204" pitchFamily="34" charset="-122"/>
                    <a:ea typeface="微软雅黑" panose="020B0503020204020204" pitchFamily="34" charset="-122"/>
                  </a:rPr>
                  <a:t>个二进制标签和一个具有</a:t>
                </a:r>
                <a:r>
                  <a:rPr lang="zh-CN" altLang="en-US" dirty="0" smtClean="0">
                    <a:solidFill>
                      <a:srgbClr val="FF0000"/>
                    </a:solidFill>
                    <a:latin typeface="微软雅黑" panose="020B0503020204020204" pitchFamily="34" charset="-122"/>
                    <a:ea typeface="微软雅黑" panose="020B0503020204020204" pitchFamily="34" charset="-122"/>
                  </a:rPr>
                  <a:t>均匀随机分布</a:t>
                </a:r>
                <a:r>
                  <a:rPr lang="zh-CN" altLang="en-US" dirty="0" smtClean="0">
                    <a:latin typeface="微软雅黑" panose="020B0503020204020204" pitchFamily="34" charset="-122"/>
                    <a:ea typeface="微软雅黑" panose="020B0503020204020204" pitchFamily="34" charset="-122"/>
                  </a:rPr>
                  <a:t>的受保护属性</a:t>
                </a:r>
                <a:r>
                  <a:rPr lang="en-US" altLang="zh-CN" dirty="0" smtClean="0">
                    <a:latin typeface="微软雅黑" panose="020B0503020204020204" pitchFamily="34" charset="-122"/>
                    <a:ea typeface="微软雅黑" panose="020B0503020204020204" pitchFamily="34" charset="-122"/>
                  </a:rPr>
                  <a:t>a</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dirty="0" smtClean="0">
                    <a:latin typeface="微软雅黑" panose="020B0503020204020204" pitchFamily="34" charset="-122"/>
                    <a:ea typeface="微软雅黑" panose="020B0503020204020204" pitchFamily="34" charset="-122"/>
                  </a:rPr>
                  <a:t>从合成数据集中随机抽样</a:t>
                </a:r>
                <a:r>
                  <a:rPr lang="en-US" altLang="zh-CN" dirty="0" smtClean="0">
                    <a:solidFill>
                      <a:srgbClr val="FF0000"/>
                    </a:solidFill>
                    <a:latin typeface="微软雅黑" panose="020B0503020204020204" pitchFamily="34" charset="-122"/>
                    <a:ea typeface="微软雅黑" panose="020B0503020204020204" pitchFamily="34" charset="-122"/>
                  </a:rPr>
                  <a:t>2000</a:t>
                </a:r>
                <a:r>
                  <a:rPr lang="zh-CN" altLang="en-US" dirty="0" smtClean="0">
                    <a:latin typeface="微软雅黑" panose="020B0503020204020204" pitchFamily="34" charset="-122"/>
                    <a:ea typeface="微软雅黑" panose="020B0503020204020204" pitchFamily="34" charset="-122"/>
                  </a:rPr>
                  <a:t>个数据点作为</a:t>
                </a:r>
                <a:r>
                  <a:rPr lang="zh-CN" altLang="en-US" dirty="0" smtClean="0">
                    <a:solidFill>
                      <a:srgbClr val="FF0000"/>
                    </a:solidFill>
                    <a:latin typeface="微软雅黑" panose="020B0503020204020204" pitchFamily="34" charset="-122"/>
                    <a:ea typeface="微软雅黑" panose="020B0503020204020204" pitchFamily="34" charset="-122"/>
                  </a:rPr>
                  <a:t>公平测试集</a:t>
                </a:r>
                <a:r>
                  <a:rPr lang="zh-CN" altLang="en-US" dirty="0" smtClean="0">
                    <a:latin typeface="微软雅黑" panose="020B0503020204020204" pitchFamily="34" charset="-122"/>
                    <a:ea typeface="微软雅黑" panose="020B0503020204020204" pitchFamily="34" charset="-122"/>
                  </a:rPr>
                  <a:t>，剩余的数据分为</a:t>
                </a:r>
                <a:r>
                  <a:rPr lang="zh-CN" altLang="en-US" dirty="0" smtClean="0">
                    <a:solidFill>
                      <a:srgbClr val="FF0000"/>
                    </a:solidFill>
                    <a:latin typeface="微软雅黑" panose="020B0503020204020204" pitchFamily="34" charset="-122"/>
                    <a:ea typeface="微软雅黑" panose="020B0503020204020204" pitchFamily="34" charset="-122"/>
                  </a:rPr>
                  <a:t>两部分</a:t>
                </a:r>
                <a:r>
                  <a:rPr lang="zh-CN" altLang="en-US" dirty="0" smtClean="0">
                    <a:latin typeface="微软雅黑" panose="020B0503020204020204" pitchFamily="34" charset="-122"/>
                    <a:ea typeface="微软雅黑" panose="020B0503020204020204" pitchFamily="34" charset="-122"/>
                  </a:rPr>
                  <a:t>（一半用作标记数据集，移除另一半的标签并将其作为未标记数据集）；</a:t>
                </a:r>
                <a:endParaRPr lang="en-US" altLang="zh-CN"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dirty="0" smtClean="0">
                    <a:latin typeface="微软雅黑" panose="020B0503020204020204" pitchFamily="34" charset="-122"/>
                    <a:ea typeface="微软雅黑" panose="020B0503020204020204" pitchFamily="34" charset="-122"/>
                  </a:rPr>
                  <a:t>通过基于合成数据集校准组</a:t>
                </a:r>
                <a14:m>
                  <m:oMath xmlns:m="http://schemas.openxmlformats.org/officeDocument/2006/math">
                    <m:sSub>
                      <m:sSubPr>
                        <m:ctrlPr>
                          <a:rPr lang="en-US" altLang="zh-CN" i="1" smtClean="0">
                            <a:solidFill>
                              <a:srgbClr val="FF0000"/>
                            </a:solidFill>
                            <a:latin typeface="Cambria Math" panose="02040503050406030204" pitchFamily="18" charset="0"/>
                            <a:ea typeface="微软雅黑" panose="020B0503020204020204" pitchFamily="34" charset="-122"/>
                          </a:rPr>
                        </m:ctrlPr>
                      </m:sSubPr>
                      <m:e>
                        <m:r>
                          <a:rPr lang="en-US" altLang="zh-CN" b="0" i="1" smtClean="0">
                            <a:solidFill>
                              <a:srgbClr val="FF0000"/>
                            </a:solidFill>
                            <a:latin typeface="Cambria Math" panose="02040503050406030204" pitchFamily="18" charset="0"/>
                            <a:ea typeface="微软雅黑" panose="020B0503020204020204" pitchFamily="34" charset="-122"/>
                          </a:rPr>
                          <m:t>𝐺</m:t>
                        </m:r>
                      </m:e>
                      <m:sub>
                        <m:r>
                          <a:rPr lang="en-US" altLang="zh-CN" b="0" i="1" smtClean="0">
                            <a:solidFill>
                              <a:srgbClr val="FF0000"/>
                            </a:solidFill>
                            <a:latin typeface="Cambria Math" panose="02040503050406030204" pitchFamily="18" charset="0"/>
                            <a:ea typeface="微软雅黑" panose="020B0503020204020204" pitchFamily="34" charset="-122"/>
                          </a:rPr>
                          <m:t>𝑝𝑝</m:t>
                        </m:r>
                      </m:sub>
                    </m:sSub>
                    <m:r>
                      <a:rPr lang="zh-CN" altLang="en-US" i="1">
                        <a:latin typeface="Cambria Math" panose="02040503050406030204" pitchFamily="18" charset="0"/>
                        <a:ea typeface="微软雅黑" panose="020B0503020204020204" pitchFamily="34" charset="-122"/>
                      </a:rPr>
                      <m:t>中</m:t>
                    </m:r>
                  </m:oMath>
                </a14:m>
                <a:r>
                  <a:rPr lang="zh-CN" altLang="en-US" dirty="0" smtClean="0">
                    <a:latin typeface="微软雅黑" panose="020B0503020204020204" pitchFamily="34" charset="-122"/>
                    <a:ea typeface="微软雅黑" panose="020B0503020204020204" pitchFamily="34" charset="-122"/>
                  </a:rPr>
                  <a:t>的数据点生成两个歧视性数据集：</a:t>
                </a:r>
                <a:endParaRPr lang="en-US" altLang="zh-CN" dirty="0" smtClean="0">
                  <a:latin typeface="微软雅黑" panose="020B0503020204020204" pitchFamily="34" charset="-122"/>
                  <a:ea typeface="微软雅黑" panose="020B0503020204020204" pitchFamily="34" charset="-122"/>
                </a:endParaRPr>
              </a:p>
              <a:p>
                <a:pPr marL="285750">
                  <a:lnSpc>
                    <a:spcPct val="150000"/>
                  </a:lnSpc>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歧视数据集</a:t>
                </a:r>
                <a:r>
                  <a:rPr lang="en-US" altLang="zh-CN" dirty="0" smtClean="0">
                    <a:latin typeface="微软雅黑" panose="020B0503020204020204" pitchFamily="34" charset="-122"/>
                    <a:ea typeface="微软雅黑" panose="020B0503020204020204" pitchFamily="34" charset="-122"/>
                  </a:rPr>
                  <a:t>DA1</a:t>
                </a:r>
                <a:r>
                  <a:rPr lang="zh-CN" altLang="en-US" dirty="0" smtClean="0">
                    <a:latin typeface="微软雅黑" panose="020B0503020204020204" pitchFamily="34" charset="-122"/>
                    <a:ea typeface="微软雅黑" panose="020B0503020204020204" pitchFamily="34" charset="-122"/>
                  </a:rPr>
                  <a:t>通过随机采样</a:t>
                </a:r>
                <a14:m>
                  <m:oMath xmlns:m="http://schemas.openxmlformats.org/officeDocument/2006/math">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𝐺</m:t>
                        </m:r>
                      </m:e>
                      <m:sub>
                        <m:r>
                          <a:rPr lang="en-US" altLang="zh-CN" i="1">
                            <a:latin typeface="Cambria Math" panose="02040503050406030204" pitchFamily="18" charset="0"/>
                            <a:ea typeface="微软雅黑" panose="020B0503020204020204" pitchFamily="34" charset="-122"/>
                          </a:rPr>
                          <m:t>𝑝𝑝</m:t>
                        </m:r>
                      </m:sub>
                    </m:sSub>
                  </m:oMath>
                </a14:m>
                <a:r>
                  <a:rPr lang="zh-CN" altLang="en-US" dirty="0" smtClean="0">
                    <a:latin typeface="微软雅黑" panose="020B0503020204020204" pitchFamily="34" charset="-122"/>
                    <a:ea typeface="微软雅黑" panose="020B0503020204020204" pitchFamily="34" charset="-122"/>
                  </a:rPr>
                  <a:t>中</a:t>
                </a:r>
                <a:r>
                  <a:rPr lang="en-US" altLang="zh-CN" dirty="0" smtClean="0">
                    <a:solidFill>
                      <a:srgbClr val="FF0000"/>
                    </a:solidFill>
                    <a:latin typeface="微软雅黑" panose="020B0503020204020204" pitchFamily="34" charset="-122"/>
                    <a:ea typeface="微软雅黑" panose="020B0503020204020204" pitchFamily="34" charset="-122"/>
                  </a:rPr>
                  <a:t>2000</a:t>
                </a:r>
                <a:r>
                  <a:rPr lang="zh-CN" altLang="en-US" dirty="0" smtClean="0">
                    <a:latin typeface="微软雅黑" panose="020B0503020204020204" pitchFamily="34" charset="-122"/>
                    <a:ea typeface="微软雅黑" panose="020B0503020204020204" pitchFamily="34" charset="-122"/>
                  </a:rPr>
                  <a:t>个数据点，其他群组保持不变产生；</a:t>
                </a:r>
                <a:endParaRPr lang="en-US" altLang="zh-CN" dirty="0" smtClean="0">
                  <a:latin typeface="微软雅黑" panose="020B0503020204020204" pitchFamily="34" charset="-122"/>
                  <a:ea typeface="微软雅黑" panose="020B0503020204020204" pitchFamily="34" charset="-122"/>
                </a:endParaRPr>
              </a:p>
              <a:p>
                <a:pPr marL="285750">
                  <a:lnSpc>
                    <a:spcPct val="150000"/>
                  </a:lnSpc>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歧视数据集</a:t>
                </a:r>
                <a:r>
                  <a:rPr lang="en-US" altLang="zh-CN" dirty="0" smtClean="0">
                    <a:latin typeface="微软雅黑" panose="020B0503020204020204" pitchFamily="34" charset="-122"/>
                    <a:ea typeface="微软雅黑" panose="020B0503020204020204" pitchFamily="34" charset="-122"/>
                  </a:rPr>
                  <a:t>DA2</a:t>
                </a:r>
                <a:r>
                  <a:rPr lang="zh-CN" altLang="en-US" dirty="0" smtClean="0">
                    <a:latin typeface="微软雅黑" panose="020B0503020204020204" pitchFamily="34" charset="-122"/>
                    <a:ea typeface="微软雅黑" panose="020B0503020204020204" pitchFamily="34" charset="-122"/>
                  </a:rPr>
                  <a:t>通过随机采样</a:t>
                </a:r>
                <a14:m>
                  <m:oMath xmlns:m="http://schemas.openxmlformats.org/officeDocument/2006/math">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𝐺</m:t>
                        </m:r>
                      </m:e>
                      <m:sub>
                        <m:r>
                          <a:rPr lang="en-US" altLang="zh-CN" i="1">
                            <a:latin typeface="Cambria Math" panose="02040503050406030204" pitchFamily="18" charset="0"/>
                            <a:ea typeface="微软雅黑" panose="020B0503020204020204" pitchFamily="34" charset="-122"/>
                          </a:rPr>
                          <m:t>𝑝𝑝</m:t>
                        </m:r>
                      </m:sub>
                    </m:sSub>
                  </m:oMath>
                </a14:m>
                <a:r>
                  <a:rPr lang="zh-CN" altLang="en-US" dirty="0" smtClean="0">
                    <a:latin typeface="微软雅黑" panose="020B0503020204020204" pitchFamily="34" charset="-122"/>
                    <a:ea typeface="微软雅黑" panose="020B0503020204020204" pitchFamily="34" charset="-122"/>
                  </a:rPr>
                  <a:t>中</a:t>
                </a:r>
                <a:r>
                  <a:rPr lang="en-US" altLang="zh-CN" dirty="0" smtClean="0">
                    <a:solidFill>
                      <a:srgbClr val="FF0000"/>
                    </a:solidFill>
                    <a:latin typeface="微软雅黑" panose="020B0503020204020204" pitchFamily="34" charset="-122"/>
                    <a:ea typeface="微软雅黑" panose="020B0503020204020204" pitchFamily="34" charset="-122"/>
                  </a:rPr>
                  <a:t>3000</a:t>
                </a:r>
                <a:r>
                  <a:rPr lang="zh-CN" altLang="en-US" dirty="0" smtClean="0">
                    <a:latin typeface="微软雅黑" panose="020B0503020204020204" pitchFamily="34" charset="-122"/>
                    <a:ea typeface="微软雅黑" panose="020B0503020204020204" pitchFamily="34" charset="-122"/>
                  </a:rPr>
                  <a:t>个数据点，其他群组保持不变产生。</a:t>
                </a:r>
                <a:endParaRPr lang="en-US" altLang="zh-CN" dirty="0" smtClean="0">
                  <a:latin typeface="微软雅黑" panose="020B0503020204020204" pitchFamily="34" charset="-122"/>
                  <a:ea typeface="微软雅黑" panose="020B0503020204020204" pitchFamily="34" charset="-122"/>
                </a:endParaRPr>
              </a:p>
              <a:p>
                <a:pPr marL="285750">
                  <a:lnSpc>
                    <a:spcPct val="150000"/>
                  </a:lnSpc>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对于每个歧视数据集，抽取</a:t>
                </a:r>
                <a:r>
                  <a:rPr lang="en-US" altLang="zh-CN" dirty="0" smtClean="0">
                    <a:solidFill>
                      <a:srgbClr val="FF0000"/>
                    </a:solidFill>
                    <a:latin typeface="微软雅黑" panose="020B0503020204020204" pitchFamily="34" charset="-122"/>
                    <a:ea typeface="微软雅黑" panose="020B0503020204020204" pitchFamily="34" charset="-122"/>
                  </a:rPr>
                  <a:t>2000</a:t>
                </a:r>
                <a:r>
                  <a:rPr lang="zh-CN" altLang="en-US" dirty="0" smtClean="0">
                    <a:latin typeface="微软雅黑" panose="020B0503020204020204" pitchFamily="34" charset="-122"/>
                    <a:ea typeface="微软雅黑" panose="020B0503020204020204" pitchFamily="34" charset="-122"/>
                  </a:rPr>
                  <a:t>个数据点作为</a:t>
                </a:r>
                <a:r>
                  <a:rPr lang="zh-CN" altLang="en-US" dirty="0" smtClean="0">
                    <a:solidFill>
                      <a:srgbClr val="FF0000"/>
                    </a:solidFill>
                    <a:latin typeface="微软雅黑" panose="020B0503020204020204" pitchFamily="34" charset="-122"/>
                    <a:ea typeface="微软雅黑" panose="020B0503020204020204" pitchFamily="34" charset="-122"/>
                  </a:rPr>
                  <a:t>歧视测试集</a:t>
                </a:r>
                <a:r>
                  <a:rPr lang="zh-CN" altLang="en-US" dirty="0" smtClean="0">
                    <a:latin typeface="微软雅黑" panose="020B0503020204020204" pitchFamily="34" charset="-122"/>
                    <a:ea typeface="微软雅黑" panose="020B0503020204020204" pitchFamily="34" charset="-122"/>
                  </a:rPr>
                  <a:t>，其他数据作为训练数据集。</a:t>
                </a:r>
                <a:endParaRPr lang="en-US" altLang="zh-CN" dirty="0" smtClean="0">
                  <a:latin typeface="微软雅黑" panose="020B0503020204020204" pitchFamily="34" charset="-122"/>
                  <a:ea typeface="微软雅黑" panose="020B0503020204020204" pitchFamily="34" charset="-122"/>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608436" y="1624142"/>
                <a:ext cx="11076397" cy="5185009"/>
              </a:xfrm>
              <a:prstGeom prst="rect">
                <a:avLst/>
              </a:prstGeom>
              <a:blipFill>
                <a:blip r:embed="rId4"/>
                <a:stretch>
                  <a:fillRect l="-495" r="-44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582783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15B2694-B70C-FEE1-7F1B-6394A3510116}"/>
              </a:ext>
            </a:extLst>
          </p:cNvPr>
          <p:cNvSpPr txBox="1"/>
          <p:nvPr/>
        </p:nvSpPr>
        <p:spPr>
          <a:xfrm>
            <a:off x="866967" y="887039"/>
            <a:ext cx="5109091" cy="584775"/>
          </a:xfrm>
          <a:prstGeom prst="rect">
            <a:avLst/>
          </a:prstGeom>
          <a:noFill/>
        </p:spPr>
        <p:txBody>
          <a:bodyPr wrap="none" rtlCol="0">
            <a:spAutoFit/>
          </a:bodyPr>
          <a:lstStyle/>
          <a:p>
            <a:r>
              <a:rPr lang="zh-CN" altLang="en-US" sz="3200" dirty="0" smtClean="0">
                <a:latin typeface="Times New Roman" panose="02020603050405020304" pitchFamily="18" charset="0"/>
                <a:ea typeface="微软雅黑" panose="020B0503020204020204" pitchFamily="34" charset="-122"/>
                <a:cs typeface="Times New Roman" panose="02020603050405020304" pitchFamily="18" charset="0"/>
              </a:rPr>
              <a:t>用歧视测试数据集进行实验</a:t>
            </a:r>
            <a:endParaRPr lang="zh-CN" altLang="en-US" sz="3200" dirty="0">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7" name="直接连接符 6">
            <a:extLst>
              <a:ext uri="{FF2B5EF4-FFF2-40B4-BE49-F238E27FC236}">
                <a16:creationId xmlns:a16="http://schemas.microsoft.com/office/drawing/2014/main" id="{3D12DB39-D102-9445-7640-7A56D6B32841}"/>
              </a:ext>
            </a:extLst>
          </p:cNvPr>
          <p:cNvCxnSpPr>
            <a:cxnSpLocks/>
          </p:cNvCxnSpPr>
          <p:nvPr/>
        </p:nvCxnSpPr>
        <p:spPr>
          <a:xfrm>
            <a:off x="700018" y="1466140"/>
            <a:ext cx="5393805" cy="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5DD993C4-0517-EA6D-702A-E4F439BF0999}"/>
              </a:ext>
            </a:extLst>
          </p:cNvPr>
          <p:cNvSpPr/>
          <p:nvPr/>
        </p:nvSpPr>
        <p:spPr>
          <a:xfrm>
            <a:off x="330367" y="911463"/>
            <a:ext cx="326187" cy="384442"/>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F63573C7-537F-51E4-81E9-CB4BBEFBDE8D}"/>
              </a:ext>
            </a:extLst>
          </p:cNvPr>
          <p:cNvSpPr/>
          <p:nvPr/>
        </p:nvSpPr>
        <p:spPr>
          <a:xfrm>
            <a:off x="656554" y="1221329"/>
            <a:ext cx="169135" cy="152907"/>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6EC0A42C-AABB-D580-AB6C-4CB3B370E8D5}"/>
              </a:ext>
            </a:extLst>
          </p:cNvPr>
          <p:cNvSpPr/>
          <p:nvPr/>
        </p:nvSpPr>
        <p:spPr>
          <a:xfrm>
            <a:off x="439301" y="1373729"/>
            <a:ext cx="169135" cy="152907"/>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A5937001-8713-CA63-E568-6A4279ECC19C}"/>
              </a:ext>
            </a:extLst>
          </p:cNvPr>
          <p:cNvSpPr/>
          <p:nvPr/>
        </p:nvSpPr>
        <p:spPr>
          <a:xfrm>
            <a:off x="215563" y="1295905"/>
            <a:ext cx="169135" cy="152907"/>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3756E809-B183-676E-05B4-4CD63B4D26B1}"/>
              </a:ext>
            </a:extLst>
          </p:cNvPr>
          <p:cNvSpPr txBox="1"/>
          <p:nvPr/>
        </p:nvSpPr>
        <p:spPr>
          <a:xfrm>
            <a:off x="5759168" y="2595423"/>
            <a:ext cx="65" cy="276999"/>
          </a:xfrm>
          <a:prstGeom prst="rect">
            <a:avLst/>
          </a:prstGeom>
          <a:noFill/>
        </p:spPr>
        <p:txBody>
          <a:bodyPr wrap="none" lIns="0" tIns="0" rIns="0" bIns="0" rtlCol="0">
            <a:spAutoFit/>
          </a:bodyPr>
          <a:lstStyle/>
          <a:p>
            <a:endParaRPr lang="zh-CN" altLang="en-US" dirty="0"/>
          </a:p>
        </p:txBody>
      </p:sp>
      <p:sp>
        <p:nvSpPr>
          <p:cNvPr id="11" name="矩形 10">
            <a:extLst>
              <a:ext uri="{FF2B5EF4-FFF2-40B4-BE49-F238E27FC236}">
                <a16:creationId xmlns:a16="http://schemas.microsoft.com/office/drawing/2014/main" id="{1FBCA472-1246-55C3-D906-971A8B347045}"/>
              </a:ext>
            </a:extLst>
          </p:cNvPr>
          <p:cNvSpPr/>
          <p:nvPr/>
        </p:nvSpPr>
        <p:spPr>
          <a:xfrm>
            <a:off x="0" y="-18327"/>
            <a:ext cx="12192000" cy="7453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a:extLst>
              <a:ext uri="{FF2B5EF4-FFF2-40B4-BE49-F238E27FC236}">
                <a16:creationId xmlns:a16="http://schemas.microsoft.com/office/drawing/2014/main" id="{C901AC54-FBDC-4400-2CFC-2FC136A380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97145" y="30595"/>
            <a:ext cx="2204089" cy="581409"/>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0018" y="1500512"/>
            <a:ext cx="6090753" cy="4839349"/>
          </a:xfrm>
          <a:prstGeom prst="rect">
            <a:avLst/>
          </a:prstGeom>
        </p:spPr>
      </p:pic>
      <p:sp>
        <p:nvSpPr>
          <p:cNvPr id="2" name="文本框 1"/>
          <p:cNvSpPr txBox="1"/>
          <p:nvPr/>
        </p:nvSpPr>
        <p:spPr>
          <a:xfrm>
            <a:off x="7225259" y="1858780"/>
            <a:ext cx="4624662" cy="2169825"/>
          </a:xfrm>
          <a:prstGeom prst="rect">
            <a:avLst/>
          </a:prstGeom>
          <a:noFill/>
        </p:spPr>
        <p:txBody>
          <a:bodyPr wrap="square" rtlCol="0">
            <a:spAutoFit/>
          </a:bodyPr>
          <a:lstStyle/>
          <a:p>
            <a:pPr>
              <a:lnSpc>
                <a:spcPct val="150000"/>
              </a:lnSpc>
            </a:pPr>
            <a:r>
              <a:rPr lang="zh-CN" altLang="en-US" dirty="0" smtClean="0">
                <a:latin typeface="微软雅黑" panose="020B0503020204020204" pitchFamily="34" charset="-122"/>
                <a:ea typeface="微软雅黑" panose="020B0503020204020204" pitchFamily="34" charset="-122"/>
              </a:rPr>
              <a:t>结论：</a:t>
            </a:r>
            <a:endParaRPr lang="en-US" altLang="zh-CN"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dirty="0" smtClean="0">
                <a:latin typeface="微软雅黑" panose="020B0503020204020204" pitchFamily="34" charset="-122"/>
                <a:ea typeface="微软雅黑" panose="020B0503020204020204" pitchFamily="34" charset="-122"/>
              </a:rPr>
              <a:t>当训练数据集具有</a:t>
            </a:r>
            <a:r>
              <a:rPr lang="zh-CN" altLang="en-US" dirty="0" smtClean="0">
                <a:solidFill>
                  <a:srgbClr val="FF0000"/>
                </a:solidFill>
                <a:latin typeface="微软雅黑" panose="020B0503020204020204" pitchFamily="34" charset="-122"/>
                <a:ea typeface="微软雅黑" panose="020B0503020204020204" pitchFamily="34" charset="-122"/>
              </a:rPr>
              <a:t>不同</a:t>
            </a:r>
            <a:r>
              <a:rPr lang="zh-CN" altLang="en-US" dirty="0" smtClean="0">
                <a:latin typeface="微软雅黑" panose="020B0503020204020204" pitchFamily="34" charset="-122"/>
                <a:ea typeface="微软雅黑" panose="020B0503020204020204" pitchFamily="34" charset="-122"/>
              </a:rPr>
              <a:t>的歧视水平时，本文所提出的方法能够</a:t>
            </a:r>
            <a:r>
              <a:rPr lang="zh-CN" altLang="en-US" dirty="0" smtClean="0">
                <a:solidFill>
                  <a:srgbClr val="FF0000"/>
                </a:solidFill>
                <a:latin typeface="微软雅黑" panose="020B0503020204020204" pitchFamily="34" charset="-122"/>
                <a:ea typeface="微软雅黑" panose="020B0503020204020204" pitchFamily="34" charset="-122"/>
              </a:rPr>
              <a:t>降低</a:t>
            </a:r>
            <a:r>
              <a:rPr lang="zh-CN" altLang="en-US" dirty="0" smtClean="0">
                <a:latin typeface="微软雅黑" panose="020B0503020204020204" pitchFamily="34" charset="-122"/>
                <a:ea typeface="微软雅黑" panose="020B0503020204020204" pitchFamily="34" charset="-122"/>
              </a:rPr>
              <a:t>歧视水平；</a:t>
            </a:r>
            <a:endParaRPr lang="en-US" altLang="zh-CN"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dirty="0" smtClean="0">
                <a:latin typeface="微软雅黑" panose="020B0503020204020204" pitchFamily="34" charset="-122"/>
                <a:ea typeface="微软雅黑" panose="020B0503020204020204" pitchFamily="34" charset="-122"/>
              </a:rPr>
              <a:t>且使用提出的</a:t>
            </a:r>
            <a:r>
              <a:rPr lang="en-US" altLang="zh-CN" dirty="0" smtClean="0">
                <a:latin typeface="微软雅黑" panose="020B0503020204020204" pitchFamily="34" charset="-122"/>
                <a:ea typeface="微软雅黑" panose="020B0503020204020204" pitchFamily="34" charset="-122"/>
              </a:rPr>
              <a:t>FS</a:t>
            </a:r>
            <a:r>
              <a:rPr lang="zh-CN" altLang="en-US" dirty="0" smtClean="0">
                <a:latin typeface="微软雅黑" panose="020B0503020204020204" pitchFamily="34" charset="-122"/>
                <a:ea typeface="微软雅黑" panose="020B0503020204020204" pitchFamily="34" charset="-122"/>
              </a:rPr>
              <a:t>框架，并</a:t>
            </a:r>
            <a:r>
              <a:rPr lang="zh-CN" altLang="en-US" dirty="0" smtClean="0">
                <a:solidFill>
                  <a:srgbClr val="FF0000"/>
                </a:solidFill>
                <a:latin typeface="微软雅黑" panose="020B0503020204020204" pitchFamily="34" charset="-122"/>
                <a:ea typeface="微软雅黑" panose="020B0503020204020204" pitchFamily="34" charset="-122"/>
              </a:rPr>
              <a:t>不会</a:t>
            </a:r>
            <a:r>
              <a:rPr lang="zh-CN" altLang="en-US" dirty="0" smtClean="0">
                <a:latin typeface="微软雅黑" panose="020B0503020204020204" pitchFamily="34" charset="-122"/>
                <a:ea typeface="微软雅黑" panose="020B0503020204020204" pitchFamily="34" charset="-122"/>
              </a:rPr>
              <a:t>使得准确度降低太多。</a:t>
            </a:r>
            <a:endParaRPr lang="zh-CN" altLang="en-US" dirty="0">
              <a:latin typeface="微软雅黑" panose="020B0503020204020204" pitchFamily="34" charset="-122"/>
              <a:ea typeface="微软雅黑" panose="020B0503020204020204" pitchFamily="34" charset="-122"/>
            </a:endParaRPr>
          </a:p>
        </p:txBody>
      </p:sp>
      <p:sp>
        <p:nvSpPr>
          <p:cNvPr id="4" name="椭圆形标注 3"/>
          <p:cNvSpPr/>
          <p:nvPr/>
        </p:nvSpPr>
        <p:spPr>
          <a:xfrm>
            <a:off x="8971613" y="1120170"/>
            <a:ext cx="2346157" cy="1072166"/>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两个歧视数据集的作用</a:t>
            </a:r>
            <a:endParaRPr lang="zh-CN" altLang="en-US" dirty="0"/>
          </a:p>
        </p:txBody>
      </p:sp>
    </p:spTree>
    <p:extLst>
      <p:ext uri="{BB962C8B-B14F-4D97-AF65-F5344CB8AC3E}">
        <p14:creationId xmlns:p14="http://schemas.microsoft.com/office/powerpoint/2010/main" val="9879352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9B4D1A69-14FF-DBC9-E38C-34F07ED07C8C}"/>
              </a:ext>
            </a:extLst>
          </p:cNvPr>
          <p:cNvSpPr/>
          <p:nvPr/>
        </p:nvSpPr>
        <p:spPr>
          <a:xfrm>
            <a:off x="0" y="-18327"/>
            <a:ext cx="12192000" cy="7453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084D080E-16BA-D6E9-F0E8-DBE257F19B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7145" y="30595"/>
            <a:ext cx="2204089" cy="581409"/>
          </a:xfrm>
          <a:prstGeom prst="rect">
            <a:avLst/>
          </a:prstGeom>
        </p:spPr>
      </p:pic>
      <p:sp>
        <p:nvSpPr>
          <p:cNvPr id="4" name="文本框 3">
            <a:extLst>
              <a:ext uri="{FF2B5EF4-FFF2-40B4-BE49-F238E27FC236}">
                <a16:creationId xmlns:a16="http://schemas.microsoft.com/office/drawing/2014/main" id="{E8C7A364-92E4-55D8-CAE0-C0C000743618}"/>
              </a:ext>
            </a:extLst>
          </p:cNvPr>
          <p:cNvSpPr txBox="1"/>
          <p:nvPr/>
        </p:nvSpPr>
        <p:spPr>
          <a:xfrm>
            <a:off x="5761594" y="3246047"/>
            <a:ext cx="2236510" cy="707886"/>
          </a:xfrm>
          <a:prstGeom prst="rect">
            <a:avLst/>
          </a:prstGeom>
          <a:noFill/>
        </p:spPr>
        <p:txBody>
          <a:bodyPr wrap="none" rtlCol="0">
            <a:spAutoFit/>
          </a:bodyPr>
          <a:lstStyle/>
          <a:p>
            <a:r>
              <a:rPr lang="zh-CN" altLang="en-US" sz="4000" dirty="0" smtClean="0">
                <a:latin typeface="微软雅黑" panose="020B0503020204020204" pitchFamily="34" charset="-122"/>
                <a:ea typeface="微软雅黑" panose="020B0503020204020204" pitchFamily="34" charset="-122"/>
              </a:rPr>
              <a:t>理论介绍</a:t>
            </a:r>
            <a:endParaRPr lang="zh-CN" altLang="en-US" sz="4000" dirty="0">
              <a:latin typeface="微软雅黑" panose="020B0503020204020204" pitchFamily="34" charset="-122"/>
              <a:ea typeface="微软雅黑" panose="020B0503020204020204" pitchFamily="34" charset="-122"/>
            </a:endParaRPr>
          </a:p>
        </p:txBody>
      </p:sp>
      <p:sp>
        <p:nvSpPr>
          <p:cNvPr id="6" name="椭圆 5">
            <a:extLst>
              <a:ext uri="{FF2B5EF4-FFF2-40B4-BE49-F238E27FC236}">
                <a16:creationId xmlns:a16="http://schemas.microsoft.com/office/drawing/2014/main" id="{73711EAC-93A8-66D3-E931-E43545AD8A0D}"/>
              </a:ext>
            </a:extLst>
          </p:cNvPr>
          <p:cNvSpPr/>
          <p:nvPr/>
        </p:nvSpPr>
        <p:spPr>
          <a:xfrm>
            <a:off x="5010538" y="3246047"/>
            <a:ext cx="578734" cy="55375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t>1</a:t>
            </a:r>
            <a:endParaRPr lang="zh-CN" altLang="en-US" sz="2800" b="1" dirty="0"/>
          </a:p>
        </p:txBody>
      </p:sp>
      <p:sp>
        <p:nvSpPr>
          <p:cNvPr id="17" name="矩形 16">
            <a:extLst>
              <a:ext uri="{FF2B5EF4-FFF2-40B4-BE49-F238E27FC236}">
                <a16:creationId xmlns:a16="http://schemas.microsoft.com/office/drawing/2014/main" id="{58564F62-0520-2830-31E3-25C58C213E6A}"/>
              </a:ext>
            </a:extLst>
          </p:cNvPr>
          <p:cNvSpPr/>
          <p:nvPr/>
        </p:nvSpPr>
        <p:spPr>
          <a:xfrm>
            <a:off x="3368231" y="2176034"/>
            <a:ext cx="1319513" cy="707886"/>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14D42A42-F756-909E-FD3F-195E0616A4F4}"/>
              </a:ext>
            </a:extLst>
          </p:cNvPr>
          <p:cNvSpPr/>
          <p:nvPr/>
        </p:nvSpPr>
        <p:spPr>
          <a:xfrm>
            <a:off x="3865943" y="2546424"/>
            <a:ext cx="972273" cy="490046"/>
          </a:xfrm>
          <a:prstGeom prst="rect">
            <a:avLst/>
          </a:prstGeom>
          <a:noFill/>
          <a:ln w="349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a:extLst>
              <a:ext uri="{FF2B5EF4-FFF2-40B4-BE49-F238E27FC236}">
                <a16:creationId xmlns:a16="http://schemas.microsoft.com/office/drawing/2014/main" id="{71C0B659-F826-B6B5-6281-65DEA6266D90}"/>
              </a:ext>
            </a:extLst>
          </p:cNvPr>
          <p:cNvCxnSpPr/>
          <p:nvPr/>
        </p:nvCxnSpPr>
        <p:spPr>
          <a:xfrm>
            <a:off x="4838216" y="3036470"/>
            <a:ext cx="0" cy="933644"/>
          </a:xfrm>
          <a:prstGeom prst="line">
            <a:avLst/>
          </a:prstGeom>
          <a:ln w="349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D6F7B921-25E5-08A1-9036-26E5F70ED6BB}"/>
              </a:ext>
            </a:extLst>
          </p:cNvPr>
          <p:cNvCxnSpPr/>
          <p:nvPr/>
        </p:nvCxnSpPr>
        <p:spPr>
          <a:xfrm>
            <a:off x="4838216" y="3953933"/>
            <a:ext cx="3275637" cy="0"/>
          </a:xfrm>
          <a:prstGeom prst="line">
            <a:avLst/>
          </a:prstGeom>
          <a:ln w="349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81355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15B2694-B70C-FEE1-7F1B-6394A3510116}"/>
              </a:ext>
            </a:extLst>
          </p:cNvPr>
          <p:cNvSpPr txBox="1"/>
          <p:nvPr/>
        </p:nvSpPr>
        <p:spPr>
          <a:xfrm>
            <a:off x="866967" y="887039"/>
            <a:ext cx="5109091" cy="584775"/>
          </a:xfrm>
          <a:prstGeom prst="rect">
            <a:avLst/>
          </a:prstGeom>
          <a:noFill/>
        </p:spPr>
        <p:txBody>
          <a:bodyPr wrap="none" rtlCol="0">
            <a:spAutoFit/>
          </a:bodyPr>
          <a:lstStyle/>
          <a:p>
            <a:r>
              <a:rPr lang="zh-CN" altLang="en-US" sz="3200" dirty="0" smtClean="0">
                <a:latin typeface="Times New Roman" panose="02020603050405020304" pitchFamily="18" charset="0"/>
                <a:ea typeface="微软雅黑" panose="020B0503020204020204" pitchFamily="34" charset="-122"/>
                <a:cs typeface="Times New Roman" panose="02020603050405020304" pitchFamily="18" charset="0"/>
              </a:rPr>
              <a:t>用</a:t>
            </a:r>
            <a:r>
              <a:rPr lang="zh-CN" altLang="en-US" sz="3200" dirty="0">
                <a:latin typeface="Times New Roman" panose="02020603050405020304" pitchFamily="18" charset="0"/>
                <a:ea typeface="微软雅黑" panose="020B0503020204020204" pitchFamily="34" charset="-122"/>
                <a:cs typeface="Times New Roman" panose="02020603050405020304" pitchFamily="18" charset="0"/>
              </a:rPr>
              <a:t>公平</a:t>
            </a:r>
            <a:r>
              <a:rPr lang="zh-CN" altLang="en-US" sz="3200" dirty="0" smtClean="0">
                <a:latin typeface="Times New Roman" panose="02020603050405020304" pitchFamily="18" charset="0"/>
                <a:ea typeface="微软雅黑" panose="020B0503020204020204" pitchFamily="34" charset="-122"/>
                <a:cs typeface="Times New Roman" panose="02020603050405020304" pitchFamily="18" charset="0"/>
              </a:rPr>
              <a:t>测试数据集进行实验</a:t>
            </a:r>
            <a:endParaRPr lang="zh-CN" altLang="en-US" sz="3200" dirty="0">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7" name="直接连接符 6">
            <a:extLst>
              <a:ext uri="{FF2B5EF4-FFF2-40B4-BE49-F238E27FC236}">
                <a16:creationId xmlns:a16="http://schemas.microsoft.com/office/drawing/2014/main" id="{3D12DB39-D102-9445-7640-7A56D6B32841}"/>
              </a:ext>
            </a:extLst>
          </p:cNvPr>
          <p:cNvCxnSpPr>
            <a:cxnSpLocks/>
          </p:cNvCxnSpPr>
          <p:nvPr/>
        </p:nvCxnSpPr>
        <p:spPr>
          <a:xfrm>
            <a:off x="700018" y="1466140"/>
            <a:ext cx="5393805" cy="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5DD993C4-0517-EA6D-702A-E4F439BF0999}"/>
              </a:ext>
            </a:extLst>
          </p:cNvPr>
          <p:cNvSpPr/>
          <p:nvPr/>
        </p:nvSpPr>
        <p:spPr>
          <a:xfrm>
            <a:off x="330367" y="911463"/>
            <a:ext cx="326187" cy="384442"/>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F63573C7-537F-51E4-81E9-CB4BBEFBDE8D}"/>
              </a:ext>
            </a:extLst>
          </p:cNvPr>
          <p:cNvSpPr/>
          <p:nvPr/>
        </p:nvSpPr>
        <p:spPr>
          <a:xfrm>
            <a:off x="656554" y="1221329"/>
            <a:ext cx="169135" cy="152907"/>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6EC0A42C-AABB-D580-AB6C-4CB3B370E8D5}"/>
              </a:ext>
            </a:extLst>
          </p:cNvPr>
          <p:cNvSpPr/>
          <p:nvPr/>
        </p:nvSpPr>
        <p:spPr>
          <a:xfrm>
            <a:off x="439301" y="1373729"/>
            <a:ext cx="169135" cy="152907"/>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A5937001-8713-CA63-E568-6A4279ECC19C}"/>
              </a:ext>
            </a:extLst>
          </p:cNvPr>
          <p:cNvSpPr/>
          <p:nvPr/>
        </p:nvSpPr>
        <p:spPr>
          <a:xfrm>
            <a:off x="215563" y="1295905"/>
            <a:ext cx="169135" cy="152907"/>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3756E809-B183-676E-05B4-4CD63B4D26B1}"/>
              </a:ext>
            </a:extLst>
          </p:cNvPr>
          <p:cNvSpPr txBox="1"/>
          <p:nvPr/>
        </p:nvSpPr>
        <p:spPr>
          <a:xfrm>
            <a:off x="5759168" y="2595423"/>
            <a:ext cx="65" cy="276999"/>
          </a:xfrm>
          <a:prstGeom prst="rect">
            <a:avLst/>
          </a:prstGeom>
          <a:noFill/>
        </p:spPr>
        <p:txBody>
          <a:bodyPr wrap="none" lIns="0" tIns="0" rIns="0" bIns="0" rtlCol="0">
            <a:spAutoFit/>
          </a:bodyPr>
          <a:lstStyle/>
          <a:p>
            <a:endParaRPr lang="zh-CN" altLang="en-US" dirty="0"/>
          </a:p>
        </p:txBody>
      </p:sp>
      <p:sp>
        <p:nvSpPr>
          <p:cNvPr id="11" name="矩形 10">
            <a:extLst>
              <a:ext uri="{FF2B5EF4-FFF2-40B4-BE49-F238E27FC236}">
                <a16:creationId xmlns:a16="http://schemas.microsoft.com/office/drawing/2014/main" id="{1FBCA472-1246-55C3-D906-971A8B347045}"/>
              </a:ext>
            </a:extLst>
          </p:cNvPr>
          <p:cNvSpPr/>
          <p:nvPr/>
        </p:nvSpPr>
        <p:spPr>
          <a:xfrm>
            <a:off x="0" y="-18327"/>
            <a:ext cx="12192000" cy="7453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a:extLst>
              <a:ext uri="{FF2B5EF4-FFF2-40B4-BE49-F238E27FC236}">
                <a16:creationId xmlns:a16="http://schemas.microsoft.com/office/drawing/2014/main" id="{C901AC54-FBDC-4400-2CFC-2FC136A380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97145" y="30595"/>
            <a:ext cx="2204089" cy="581409"/>
          </a:xfrm>
          <a:prstGeom prst="rect">
            <a:avLst/>
          </a:prstGeom>
        </p:spPr>
      </p:pic>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6554" y="1526636"/>
            <a:ext cx="6319012" cy="4814067"/>
          </a:xfrm>
          <a:prstGeom prst="rect">
            <a:avLst/>
          </a:prstGeom>
        </p:spPr>
      </p:pic>
      <p:sp>
        <p:nvSpPr>
          <p:cNvPr id="4" name="文本框 3"/>
          <p:cNvSpPr txBox="1"/>
          <p:nvPr/>
        </p:nvSpPr>
        <p:spPr>
          <a:xfrm>
            <a:off x="7315200" y="1881266"/>
            <a:ext cx="4429593" cy="2446824"/>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结论：</a:t>
            </a:r>
            <a:endParaRPr lang="en-US" altLang="zh-CN"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dirty="0" smtClean="0">
                <a:latin typeface="微软雅黑" panose="020B0503020204020204" pitchFamily="34" charset="-122"/>
                <a:ea typeface="微软雅黑" panose="020B0503020204020204" pitchFamily="34" charset="-122"/>
              </a:rPr>
              <a:t>使用所提出的</a:t>
            </a:r>
            <a:r>
              <a:rPr lang="en-US" altLang="zh-CN" dirty="0" smtClean="0">
                <a:latin typeface="微软雅黑" panose="020B0503020204020204" pitchFamily="34" charset="-122"/>
                <a:ea typeface="微软雅黑" panose="020B0503020204020204" pitchFamily="34" charset="-122"/>
              </a:rPr>
              <a:t>FS</a:t>
            </a:r>
            <a:r>
              <a:rPr lang="zh-CN" altLang="en-US" dirty="0" smtClean="0">
                <a:latin typeface="微软雅黑" panose="020B0503020204020204" pitchFamily="34" charset="-122"/>
                <a:ea typeface="微软雅黑" panose="020B0503020204020204" pitchFamily="34" charset="-122"/>
              </a:rPr>
              <a:t>方法，歧视水平</a:t>
            </a:r>
            <a:r>
              <a:rPr lang="zh-CN" altLang="en-US" dirty="0" smtClean="0">
                <a:solidFill>
                  <a:srgbClr val="FF0000"/>
                </a:solidFill>
                <a:latin typeface="微软雅黑" panose="020B0503020204020204" pitchFamily="34" charset="-122"/>
                <a:ea typeface="微软雅黑" panose="020B0503020204020204" pitchFamily="34" charset="-122"/>
              </a:rPr>
              <a:t>降低</a:t>
            </a:r>
            <a:r>
              <a:rPr lang="zh-CN" altLang="en-US" dirty="0" smtClean="0">
                <a:latin typeface="微软雅黑" panose="020B0503020204020204" pitchFamily="34" charset="-122"/>
                <a:ea typeface="微软雅黑" panose="020B0503020204020204" pitchFamily="34" charset="-122"/>
              </a:rPr>
              <a:t>，准确率提高；</a:t>
            </a:r>
            <a:endParaRPr lang="en-US" altLang="zh-CN"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dirty="0" smtClean="0">
                <a:latin typeface="微软雅黑" panose="020B0503020204020204" pitchFamily="34" charset="-122"/>
                <a:ea typeface="微软雅黑" panose="020B0503020204020204" pitchFamily="34" charset="-122"/>
              </a:rPr>
              <a:t>歧视测试数据集的歧视水平</a:t>
            </a:r>
            <a:r>
              <a:rPr lang="zh-CN" altLang="en-US" dirty="0" smtClean="0">
                <a:solidFill>
                  <a:srgbClr val="FF0000"/>
                </a:solidFill>
                <a:latin typeface="微软雅黑" panose="020B0503020204020204" pitchFamily="34" charset="-122"/>
                <a:ea typeface="微软雅黑" panose="020B0503020204020204" pitchFamily="34" charset="-122"/>
              </a:rPr>
              <a:t>远高于</a:t>
            </a:r>
            <a:r>
              <a:rPr lang="zh-CN" altLang="en-US" dirty="0" smtClean="0">
                <a:latin typeface="微软雅黑" panose="020B0503020204020204" pitchFamily="34" charset="-122"/>
                <a:ea typeface="微软雅黑" panose="020B0503020204020204" pitchFamily="34" charset="-122"/>
              </a:rPr>
              <a:t>公平测试数据集。</a:t>
            </a:r>
            <a:endParaRPr lang="en-US" altLang="zh-CN" dirty="0" smtClean="0">
              <a:latin typeface="微软雅黑" panose="020B0503020204020204" pitchFamily="34" charset="-122"/>
              <a:ea typeface="微软雅黑" panose="020B0503020204020204" pitchFamily="34" charset="-122"/>
            </a:endParaRPr>
          </a:p>
          <a:p>
            <a:pPr>
              <a:lnSpc>
                <a:spcPct val="150000"/>
              </a:lnSpc>
            </a:pP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993710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9B4D1A69-14FF-DBC9-E38C-34F07ED07C8C}"/>
              </a:ext>
            </a:extLst>
          </p:cNvPr>
          <p:cNvSpPr/>
          <p:nvPr/>
        </p:nvSpPr>
        <p:spPr>
          <a:xfrm>
            <a:off x="0" y="-18327"/>
            <a:ext cx="12192000" cy="7453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084D080E-16BA-D6E9-F0E8-DBE257F19B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7145" y="30595"/>
            <a:ext cx="2204089" cy="581409"/>
          </a:xfrm>
          <a:prstGeom prst="rect">
            <a:avLst/>
          </a:prstGeom>
        </p:spPr>
      </p:pic>
      <p:sp>
        <p:nvSpPr>
          <p:cNvPr id="4" name="文本框 3">
            <a:extLst>
              <a:ext uri="{FF2B5EF4-FFF2-40B4-BE49-F238E27FC236}">
                <a16:creationId xmlns:a16="http://schemas.microsoft.com/office/drawing/2014/main" id="{E8C7A364-92E4-55D8-CAE0-C0C000743618}"/>
              </a:ext>
            </a:extLst>
          </p:cNvPr>
          <p:cNvSpPr txBox="1"/>
          <p:nvPr/>
        </p:nvSpPr>
        <p:spPr>
          <a:xfrm>
            <a:off x="5831044" y="3246047"/>
            <a:ext cx="2236510" cy="707886"/>
          </a:xfrm>
          <a:prstGeom prst="rect">
            <a:avLst/>
          </a:prstGeom>
          <a:noFill/>
        </p:spPr>
        <p:txBody>
          <a:bodyPr wrap="none" rtlCol="0">
            <a:spAutoFit/>
          </a:bodyPr>
          <a:lstStyle/>
          <a:p>
            <a:r>
              <a:rPr lang="zh-CN" altLang="en-US" sz="4000" dirty="0" smtClean="0">
                <a:latin typeface="微软雅黑" panose="020B0503020204020204" pitchFamily="34" charset="-122"/>
                <a:ea typeface="微软雅黑" panose="020B0503020204020204" pitchFamily="34" charset="-122"/>
              </a:rPr>
              <a:t>讨论分析</a:t>
            </a:r>
            <a:endParaRPr lang="zh-CN" altLang="en-US" sz="4000" dirty="0">
              <a:latin typeface="微软雅黑" panose="020B0503020204020204" pitchFamily="34" charset="-122"/>
              <a:ea typeface="微软雅黑" panose="020B0503020204020204" pitchFamily="34" charset="-122"/>
            </a:endParaRPr>
          </a:p>
        </p:txBody>
      </p:sp>
      <p:sp>
        <p:nvSpPr>
          <p:cNvPr id="6" name="椭圆 5">
            <a:extLst>
              <a:ext uri="{FF2B5EF4-FFF2-40B4-BE49-F238E27FC236}">
                <a16:creationId xmlns:a16="http://schemas.microsoft.com/office/drawing/2014/main" id="{73711EAC-93A8-66D3-E931-E43545AD8A0D}"/>
              </a:ext>
            </a:extLst>
          </p:cNvPr>
          <p:cNvSpPr/>
          <p:nvPr/>
        </p:nvSpPr>
        <p:spPr>
          <a:xfrm>
            <a:off x="5079988" y="3246047"/>
            <a:ext cx="578734" cy="55375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t>5</a:t>
            </a:r>
            <a:endParaRPr lang="zh-CN" altLang="en-US" sz="2800" b="1" dirty="0"/>
          </a:p>
        </p:txBody>
      </p:sp>
      <p:sp>
        <p:nvSpPr>
          <p:cNvPr id="17" name="矩形 16">
            <a:extLst>
              <a:ext uri="{FF2B5EF4-FFF2-40B4-BE49-F238E27FC236}">
                <a16:creationId xmlns:a16="http://schemas.microsoft.com/office/drawing/2014/main" id="{58564F62-0520-2830-31E3-25C58C213E6A}"/>
              </a:ext>
            </a:extLst>
          </p:cNvPr>
          <p:cNvSpPr/>
          <p:nvPr/>
        </p:nvSpPr>
        <p:spPr>
          <a:xfrm>
            <a:off x="3437681" y="2176034"/>
            <a:ext cx="1319513" cy="707886"/>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14D42A42-F756-909E-FD3F-195E0616A4F4}"/>
              </a:ext>
            </a:extLst>
          </p:cNvPr>
          <p:cNvSpPr/>
          <p:nvPr/>
        </p:nvSpPr>
        <p:spPr>
          <a:xfrm>
            <a:off x="3935393" y="2546424"/>
            <a:ext cx="972273" cy="490046"/>
          </a:xfrm>
          <a:prstGeom prst="rect">
            <a:avLst/>
          </a:prstGeom>
          <a:noFill/>
          <a:ln w="349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a:extLst>
              <a:ext uri="{FF2B5EF4-FFF2-40B4-BE49-F238E27FC236}">
                <a16:creationId xmlns:a16="http://schemas.microsoft.com/office/drawing/2014/main" id="{71C0B659-F826-B6B5-6281-65DEA6266D90}"/>
              </a:ext>
            </a:extLst>
          </p:cNvPr>
          <p:cNvCxnSpPr/>
          <p:nvPr/>
        </p:nvCxnSpPr>
        <p:spPr>
          <a:xfrm>
            <a:off x="4907666" y="3036470"/>
            <a:ext cx="0" cy="933644"/>
          </a:xfrm>
          <a:prstGeom prst="line">
            <a:avLst/>
          </a:prstGeom>
          <a:ln w="349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D6F7B921-25E5-08A1-9036-26E5F70ED6BB}"/>
              </a:ext>
            </a:extLst>
          </p:cNvPr>
          <p:cNvCxnSpPr>
            <a:cxnSpLocks/>
          </p:cNvCxnSpPr>
          <p:nvPr/>
        </p:nvCxnSpPr>
        <p:spPr>
          <a:xfrm>
            <a:off x="4907666" y="3953933"/>
            <a:ext cx="3400311" cy="0"/>
          </a:xfrm>
          <a:prstGeom prst="line">
            <a:avLst/>
          </a:prstGeom>
          <a:ln w="349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61861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15B2694-B70C-FEE1-7F1B-6394A3510116}"/>
              </a:ext>
            </a:extLst>
          </p:cNvPr>
          <p:cNvSpPr txBox="1"/>
          <p:nvPr/>
        </p:nvSpPr>
        <p:spPr>
          <a:xfrm>
            <a:off x="866967" y="887039"/>
            <a:ext cx="2236510" cy="584775"/>
          </a:xfrm>
          <a:prstGeom prst="rect">
            <a:avLst/>
          </a:prstGeom>
          <a:noFill/>
        </p:spPr>
        <p:txBody>
          <a:bodyPr wrap="none" rtlCol="0">
            <a:spAutoFit/>
          </a:bodyPr>
          <a:lstStyle/>
          <a:p>
            <a:r>
              <a:rPr lang="zh-CN" altLang="en-US" sz="3200" dirty="0" smtClean="0">
                <a:latin typeface="Times New Roman" panose="02020603050405020304" pitchFamily="18" charset="0"/>
                <a:ea typeface="微软雅黑" panose="020B0503020204020204" pitchFamily="34" charset="-122"/>
                <a:cs typeface="Times New Roman" panose="02020603050405020304" pitchFamily="18" charset="0"/>
              </a:rPr>
              <a:t>讨论与总结</a:t>
            </a:r>
            <a:endParaRPr lang="zh-CN" altLang="en-US" sz="3200" dirty="0">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7" name="直接连接符 6">
            <a:extLst>
              <a:ext uri="{FF2B5EF4-FFF2-40B4-BE49-F238E27FC236}">
                <a16:creationId xmlns:a16="http://schemas.microsoft.com/office/drawing/2014/main" id="{3D12DB39-D102-9445-7640-7A56D6B32841}"/>
              </a:ext>
            </a:extLst>
          </p:cNvPr>
          <p:cNvCxnSpPr>
            <a:cxnSpLocks/>
          </p:cNvCxnSpPr>
          <p:nvPr/>
        </p:nvCxnSpPr>
        <p:spPr>
          <a:xfrm>
            <a:off x="700018" y="1466140"/>
            <a:ext cx="2506913" cy="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5DD993C4-0517-EA6D-702A-E4F439BF0999}"/>
              </a:ext>
            </a:extLst>
          </p:cNvPr>
          <p:cNvSpPr/>
          <p:nvPr/>
        </p:nvSpPr>
        <p:spPr>
          <a:xfrm>
            <a:off x="330367" y="911463"/>
            <a:ext cx="326187" cy="384442"/>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F63573C7-537F-51E4-81E9-CB4BBEFBDE8D}"/>
              </a:ext>
            </a:extLst>
          </p:cNvPr>
          <p:cNvSpPr/>
          <p:nvPr/>
        </p:nvSpPr>
        <p:spPr>
          <a:xfrm>
            <a:off x="656554" y="1221329"/>
            <a:ext cx="169135" cy="152907"/>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6EC0A42C-AABB-D580-AB6C-4CB3B370E8D5}"/>
              </a:ext>
            </a:extLst>
          </p:cNvPr>
          <p:cNvSpPr/>
          <p:nvPr/>
        </p:nvSpPr>
        <p:spPr>
          <a:xfrm>
            <a:off x="439301" y="1373729"/>
            <a:ext cx="169135" cy="152907"/>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A5937001-8713-CA63-E568-6A4279ECC19C}"/>
              </a:ext>
            </a:extLst>
          </p:cNvPr>
          <p:cNvSpPr/>
          <p:nvPr/>
        </p:nvSpPr>
        <p:spPr>
          <a:xfrm>
            <a:off x="215563" y="1295905"/>
            <a:ext cx="169135" cy="152907"/>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3756E809-B183-676E-05B4-4CD63B4D26B1}"/>
              </a:ext>
            </a:extLst>
          </p:cNvPr>
          <p:cNvSpPr txBox="1"/>
          <p:nvPr/>
        </p:nvSpPr>
        <p:spPr>
          <a:xfrm>
            <a:off x="5759168" y="2595423"/>
            <a:ext cx="65" cy="276999"/>
          </a:xfrm>
          <a:prstGeom prst="rect">
            <a:avLst/>
          </a:prstGeom>
          <a:noFill/>
        </p:spPr>
        <p:txBody>
          <a:bodyPr wrap="none" lIns="0" tIns="0" rIns="0" bIns="0" rtlCol="0">
            <a:spAutoFit/>
          </a:bodyPr>
          <a:lstStyle/>
          <a:p>
            <a:endParaRPr lang="zh-CN" altLang="en-US" dirty="0"/>
          </a:p>
        </p:txBody>
      </p:sp>
      <p:sp>
        <p:nvSpPr>
          <p:cNvPr id="11" name="矩形 10">
            <a:extLst>
              <a:ext uri="{FF2B5EF4-FFF2-40B4-BE49-F238E27FC236}">
                <a16:creationId xmlns:a16="http://schemas.microsoft.com/office/drawing/2014/main" id="{1FBCA472-1246-55C3-D906-971A8B347045}"/>
              </a:ext>
            </a:extLst>
          </p:cNvPr>
          <p:cNvSpPr/>
          <p:nvPr/>
        </p:nvSpPr>
        <p:spPr>
          <a:xfrm>
            <a:off x="0" y="-18327"/>
            <a:ext cx="12192000" cy="7453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a:extLst>
              <a:ext uri="{FF2B5EF4-FFF2-40B4-BE49-F238E27FC236}">
                <a16:creationId xmlns:a16="http://schemas.microsoft.com/office/drawing/2014/main" id="{C901AC54-FBDC-4400-2CFC-2FC136A380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97145" y="30595"/>
            <a:ext cx="2204089" cy="581409"/>
          </a:xfrm>
          <a:prstGeom prst="rect">
            <a:avLst/>
          </a:prstGeom>
        </p:spPr>
      </p:pic>
      <p:sp>
        <p:nvSpPr>
          <p:cNvPr id="2" name="文本框 1"/>
          <p:cNvSpPr txBox="1"/>
          <p:nvPr/>
        </p:nvSpPr>
        <p:spPr>
          <a:xfrm>
            <a:off x="608436" y="1625291"/>
            <a:ext cx="11127221" cy="4662815"/>
          </a:xfrm>
          <a:prstGeom prst="rect">
            <a:avLst/>
          </a:prstGeom>
          <a:noFill/>
        </p:spPr>
        <p:txBody>
          <a:bodyPr wrap="square" rtlCol="0">
            <a:spAutoFit/>
          </a:bodyPr>
          <a:lstStyle/>
          <a:p>
            <a:pPr>
              <a:lnSpc>
                <a:spcPct val="150000"/>
              </a:lnSpc>
            </a:pPr>
            <a:r>
              <a:rPr lang="zh-CN" altLang="en-US" dirty="0" smtClean="0">
                <a:latin typeface="微软雅黑" panose="020B0503020204020204" pitchFamily="34" charset="-122"/>
                <a:ea typeface="微软雅黑" panose="020B0503020204020204" pitchFamily="34" charset="-122"/>
              </a:rPr>
              <a:t>结论：</a:t>
            </a:r>
            <a:endParaRPr lang="en-US" altLang="zh-CN"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从</a:t>
            </a:r>
            <a:r>
              <a:rPr lang="zh-CN" altLang="en-US" dirty="0" smtClean="0">
                <a:latin typeface="微软雅黑" panose="020B0503020204020204" pitchFamily="34" charset="-122"/>
                <a:ea typeface="微软雅黑" panose="020B0503020204020204" pitchFamily="34" charset="-122"/>
              </a:rPr>
              <a:t>实验中可以观察到，</a:t>
            </a:r>
            <a:r>
              <a:rPr lang="en-US" altLang="zh-CN" dirty="0" smtClean="0">
                <a:latin typeface="微软雅黑" panose="020B0503020204020204" pitchFamily="34" charset="-122"/>
                <a:ea typeface="微软雅黑" panose="020B0503020204020204" pitchFamily="34" charset="-122"/>
              </a:rPr>
              <a:t>LR</a:t>
            </a:r>
            <a:r>
              <a:rPr lang="zh-CN" altLang="en-US" dirty="0" smtClean="0">
                <a:latin typeface="微软雅黑" panose="020B0503020204020204" pitchFamily="34" charset="-122"/>
                <a:ea typeface="微软雅黑" panose="020B0503020204020204" pitchFamily="34" charset="-122"/>
              </a:rPr>
              <a:t>可以实现比</a:t>
            </a:r>
            <a:r>
              <a:rPr lang="en-US" altLang="zh-CN" dirty="0" smtClean="0">
                <a:latin typeface="微软雅黑" panose="020B0503020204020204" pitchFamily="34" charset="-122"/>
                <a:ea typeface="微软雅黑" panose="020B0503020204020204" pitchFamily="34" charset="-122"/>
              </a:rPr>
              <a:t>SVM</a:t>
            </a:r>
            <a:r>
              <a:rPr lang="zh-CN" altLang="en-US" dirty="0" smtClean="0">
                <a:solidFill>
                  <a:srgbClr val="FF0000"/>
                </a:solidFill>
                <a:latin typeface="微软雅黑" panose="020B0503020204020204" pitchFamily="34" charset="-122"/>
                <a:ea typeface="微软雅黑" panose="020B0503020204020204" pitchFamily="34" charset="-122"/>
              </a:rPr>
              <a:t>更低</a:t>
            </a:r>
            <a:r>
              <a:rPr lang="zh-CN" altLang="en-US" dirty="0" smtClean="0">
                <a:latin typeface="微软雅黑" panose="020B0503020204020204" pitchFamily="34" charset="-122"/>
                <a:ea typeface="微软雅黑" panose="020B0503020204020204" pitchFamily="34" charset="-122"/>
              </a:rPr>
              <a:t>的歧视水平；</a:t>
            </a:r>
            <a:endParaRPr lang="en-US" altLang="zh-CN"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dirty="0" smtClean="0">
                <a:solidFill>
                  <a:srgbClr val="FF0000"/>
                </a:solidFill>
                <a:latin typeface="微软雅黑" panose="020B0503020204020204" pitchFamily="34" charset="-122"/>
                <a:ea typeface="微软雅黑" panose="020B0503020204020204" pitchFamily="34" charset="-122"/>
              </a:rPr>
              <a:t>偏差（</a:t>
            </a:r>
            <a:r>
              <a:rPr lang="en-US" altLang="zh-CN" dirty="0" smtClean="0">
                <a:solidFill>
                  <a:srgbClr val="FF0000"/>
                </a:solidFill>
                <a:latin typeface="微软雅黑" panose="020B0503020204020204" pitchFamily="34" charset="-122"/>
                <a:ea typeface="微软雅黑" panose="020B0503020204020204" pitchFamily="34" charset="-122"/>
              </a:rPr>
              <a:t>bias</a:t>
            </a:r>
            <a:r>
              <a:rPr lang="zh-CN" altLang="en-US" dirty="0" smtClean="0">
                <a:solidFill>
                  <a:srgbClr val="FF0000"/>
                </a:solidFill>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歧视水平与</a:t>
            </a:r>
            <a:r>
              <a:rPr lang="zh-CN" altLang="en-US" dirty="0" smtClean="0">
                <a:solidFill>
                  <a:srgbClr val="FF0000"/>
                </a:solidFill>
                <a:latin typeface="微软雅黑" panose="020B0503020204020204" pitchFamily="34" charset="-122"/>
                <a:ea typeface="微软雅黑" panose="020B0503020204020204" pitchFamily="34" charset="-122"/>
              </a:rPr>
              <a:t>训练数据</a:t>
            </a:r>
            <a:r>
              <a:rPr lang="zh-CN" altLang="en-US" dirty="0" smtClean="0">
                <a:latin typeface="微软雅黑" panose="020B0503020204020204" pitchFamily="34" charset="-122"/>
                <a:ea typeface="微软雅黑" panose="020B0503020204020204" pitchFamily="34" charset="-122"/>
              </a:rPr>
              <a:t>有关；</a:t>
            </a:r>
            <a:endParaRPr lang="en-US" altLang="zh-CN"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dirty="0">
                <a:solidFill>
                  <a:srgbClr val="FF0000"/>
                </a:solidFill>
                <a:latin typeface="微软雅黑" panose="020B0503020204020204" pitchFamily="34" charset="-122"/>
                <a:ea typeface="微软雅黑" panose="020B0503020204020204" pitchFamily="34" charset="-122"/>
              </a:rPr>
              <a:t>无</a:t>
            </a:r>
            <a:r>
              <a:rPr lang="zh-CN" altLang="en-US" dirty="0" smtClean="0">
                <a:solidFill>
                  <a:srgbClr val="FF0000"/>
                </a:solidFill>
                <a:latin typeface="微软雅黑" panose="020B0503020204020204" pitchFamily="34" charset="-122"/>
                <a:ea typeface="微软雅黑" panose="020B0503020204020204" pitchFamily="34" charset="-122"/>
              </a:rPr>
              <a:t>标签数据</a:t>
            </a:r>
            <a:r>
              <a:rPr lang="zh-CN" altLang="en-US" dirty="0" smtClean="0">
                <a:latin typeface="微软雅黑" panose="020B0503020204020204" pitchFamily="34" charset="-122"/>
                <a:ea typeface="微软雅黑" panose="020B0503020204020204" pitchFamily="34" charset="-122"/>
              </a:rPr>
              <a:t>有助于通过增加训练数据的大小来</a:t>
            </a:r>
            <a:r>
              <a:rPr lang="zh-CN" altLang="en-US" dirty="0" smtClean="0">
                <a:solidFill>
                  <a:srgbClr val="FF0000"/>
                </a:solidFill>
                <a:latin typeface="微软雅黑" panose="020B0503020204020204" pitchFamily="34" charset="-122"/>
                <a:ea typeface="微软雅黑" panose="020B0503020204020204" pitchFamily="34" charset="-122"/>
              </a:rPr>
              <a:t>减少方差</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variance</a:t>
            </a:r>
            <a:r>
              <a:rPr lang="zh-CN" altLang="en-US" dirty="0" smtClean="0">
                <a:latin typeface="微软雅黑" panose="020B0503020204020204" pitchFamily="34" charset="-122"/>
                <a:ea typeface="微软雅黑" panose="020B0503020204020204" pitchFamily="34" charset="-122"/>
              </a:rPr>
              <a:t>）歧视；</a:t>
            </a:r>
            <a:endParaRPr lang="en-US" altLang="zh-CN"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dirty="0" smtClean="0">
                <a:solidFill>
                  <a:srgbClr val="FF0000"/>
                </a:solidFill>
                <a:latin typeface="微软雅黑" panose="020B0503020204020204" pitchFamily="34" charset="-122"/>
                <a:ea typeface="微软雅黑" panose="020B0503020204020204" pitchFamily="34" charset="-122"/>
              </a:rPr>
              <a:t>集合学习</a:t>
            </a:r>
            <a:r>
              <a:rPr lang="zh-CN" altLang="en-US" dirty="0" smtClean="0">
                <a:latin typeface="微软雅黑" panose="020B0503020204020204" pitchFamily="34" charset="-122"/>
                <a:ea typeface="微软雅黑" panose="020B0503020204020204" pitchFamily="34" charset="-122"/>
              </a:rPr>
              <a:t>有助于通过对基本模型的训练结果求平均来</a:t>
            </a:r>
            <a:r>
              <a:rPr lang="zh-CN" altLang="en-US" dirty="0" smtClean="0">
                <a:solidFill>
                  <a:srgbClr val="FF0000"/>
                </a:solidFill>
                <a:latin typeface="微软雅黑" panose="020B0503020204020204" pitchFamily="34" charset="-122"/>
                <a:ea typeface="微软雅黑" panose="020B0503020204020204" pitchFamily="34" charset="-122"/>
              </a:rPr>
              <a:t>减少（</a:t>
            </a:r>
            <a:r>
              <a:rPr lang="en-US" altLang="zh-CN" dirty="0" smtClean="0">
                <a:solidFill>
                  <a:srgbClr val="FF0000"/>
                </a:solidFill>
                <a:latin typeface="微软雅黑" panose="020B0503020204020204" pitchFamily="34" charset="-122"/>
                <a:ea typeface="微软雅黑" panose="020B0503020204020204" pitchFamily="34" charset="-122"/>
              </a:rPr>
              <a:t>variance</a:t>
            </a:r>
            <a:r>
              <a:rPr lang="zh-CN" altLang="en-US" dirty="0" smtClean="0">
                <a:solidFill>
                  <a:srgbClr val="FF0000"/>
                </a:solidFill>
                <a:latin typeface="微软雅黑" panose="020B0503020204020204" pitchFamily="34" charset="-122"/>
                <a:ea typeface="微软雅黑" panose="020B0503020204020204" pitchFamily="34" charset="-122"/>
              </a:rPr>
              <a:t>）方差歧视</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dirty="0" smtClean="0">
                <a:latin typeface="微软雅黑" panose="020B0503020204020204" pitchFamily="34" charset="-122"/>
                <a:ea typeface="微软雅黑" panose="020B0503020204020204" pitchFamily="34" charset="-122"/>
              </a:rPr>
              <a:t>在提出的</a:t>
            </a:r>
            <a:r>
              <a:rPr lang="en-US" altLang="zh-CN" dirty="0" smtClean="0">
                <a:latin typeface="微软雅黑" panose="020B0503020204020204" pitchFamily="34" charset="-122"/>
                <a:ea typeface="微软雅黑" panose="020B0503020204020204" pitchFamily="34" charset="-122"/>
              </a:rPr>
              <a:t>FS</a:t>
            </a:r>
            <a:r>
              <a:rPr lang="zh-CN" altLang="en-US" dirty="0" smtClean="0">
                <a:latin typeface="微软雅黑" panose="020B0503020204020204" pitchFamily="34" charset="-122"/>
                <a:ea typeface="微软雅黑" panose="020B0503020204020204" pitchFamily="34" charset="-122"/>
              </a:rPr>
              <a:t>框架中，</a:t>
            </a:r>
            <a:r>
              <a:rPr lang="zh-CN" altLang="en-US" dirty="0" smtClean="0">
                <a:solidFill>
                  <a:srgbClr val="FF0000"/>
                </a:solidFill>
                <a:latin typeface="微软雅黑" panose="020B0503020204020204" pitchFamily="34" charset="-122"/>
                <a:ea typeface="微软雅黑" panose="020B0503020204020204" pitchFamily="34" charset="-122"/>
              </a:rPr>
              <a:t>适当</a:t>
            </a:r>
            <a:r>
              <a:rPr lang="zh-CN" altLang="en-US" dirty="0" smtClean="0">
                <a:latin typeface="微软雅黑" panose="020B0503020204020204" pitchFamily="34" charset="-122"/>
                <a:ea typeface="微软雅黑" panose="020B0503020204020204" pitchFamily="34" charset="-122"/>
              </a:rPr>
              <a:t>的未标记数据大小、样本大小和集合大小能够帮助减少更多的方差（</a:t>
            </a:r>
            <a:r>
              <a:rPr lang="en-US" altLang="zh-CN" dirty="0" smtClean="0">
                <a:latin typeface="微软雅黑" panose="020B0503020204020204" pitchFamily="34" charset="-122"/>
                <a:ea typeface="微软雅黑" panose="020B0503020204020204" pitchFamily="34" charset="-122"/>
              </a:rPr>
              <a:t>variance</a:t>
            </a:r>
            <a:r>
              <a:rPr lang="zh-CN" altLang="en-US" dirty="0" smtClean="0">
                <a:latin typeface="微软雅黑" panose="020B0503020204020204" pitchFamily="34" charset="-122"/>
                <a:ea typeface="微软雅黑" panose="020B0503020204020204" pitchFamily="34" charset="-122"/>
              </a:rPr>
              <a:t>）歧视；</a:t>
            </a:r>
            <a:endParaRPr lang="en-US" altLang="zh-CN"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dirty="0" smtClean="0">
                <a:solidFill>
                  <a:srgbClr val="FF0000"/>
                </a:solidFill>
                <a:latin typeface="微软雅黑" panose="020B0503020204020204" pitchFamily="34" charset="-122"/>
                <a:ea typeface="微软雅黑" panose="020B0503020204020204" pitchFamily="34" charset="-122"/>
              </a:rPr>
              <a:t>噪声（</a:t>
            </a:r>
            <a:r>
              <a:rPr lang="en-US" altLang="zh-CN" dirty="0" smtClean="0">
                <a:solidFill>
                  <a:srgbClr val="FF0000"/>
                </a:solidFill>
                <a:latin typeface="微软雅黑" panose="020B0503020204020204" pitchFamily="34" charset="-122"/>
                <a:ea typeface="微软雅黑" panose="020B0503020204020204" pitchFamily="34" charset="-122"/>
              </a:rPr>
              <a:t>noise</a:t>
            </a:r>
            <a:r>
              <a:rPr lang="zh-CN" altLang="en-US" dirty="0" smtClean="0">
                <a:solidFill>
                  <a:srgbClr val="FF0000"/>
                </a:solidFill>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歧视取决于</a:t>
            </a:r>
            <a:r>
              <a:rPr lang="zh-CN" altLang="en-US" dirty="0" smtClean="0">
                <a:solidFill>
                  <a:srgbClr val="FF0000"/>
                </a:solidFill>
                <a:latin typeface="微软雅黑" panose="020B0503020204020204" pitchFamily="34" charset="-122"/>
                <a:ea typeface="微软雅黑" panose="020B0503020204020204" pitchFamily="34" charset="-122"/>
              </a:rPr>
              <a:t>训练数据</a:t>
            </a:r>
            <a:r>
              <a:rPr lang="zh-CN" altLang="en-US" dirty="0" smtClean="0">
                <a:latin typeface="微软雅黑" panose="020B0503020204020204" pitchFamily="34" charset="-122"/>
                <a:ea typeface="微软雅黑" panose="020B0503020204020204" pitchFamily="34" charset="-122"/>
              </a:rPr>
              <a:t>，使用</a:t>
            </a:r>
            <a:r>
              <a:rPr lang="zh-CN" altLang="en-US" dirty="0" smtClean="0">
                <a:solidFill>
                  <a:srgbClr val="FF0000"/>
                </a:solidFill>
                <a:latin typeface="微软雅黑" panose="020B0503020204020204" pitchFamily="34" charset="-122"/>
                <a:ea typeface="微软雅黑" panose="020B0503020204020204" pitchFamily="34" charset="-122"/>
              </a:rPr>
              <a:t>未标记的数据</a:t>
            </a:r>
            <a:r>
              <a:rPr lang="zh-CN" altLang="en-US" dirty="0" smtClean="0">
                <a:latin typeface="微软雅黑" panose="020B0503020204020204" pitchFamily="34" charset="-122"/>
                <a:ea typeface="微软雅黑" panose="020B0503020204020204" pitchFamily="34" charset="-122"/>
              </a:rPr>
              <a:t>进行训练可能会</a:t>
            </a:r>
            <a:r>
              <a:rPr lang="zh-CN" altLang="en-US" dirty="0" smtClean="0">
                <a:solidFill>
                  <a:srgbClr val="FF0000"/>
                </a:solidFill>
                <a:latin typeface="微软雅黑" panose="020B0503020204020204" pitchFamily="34" charset="-122"/>
                <a:ea typeface="微软雅黑" panose="020B0503020204020204" pitchFamily="34" charset="-122"/>
              </a:rPr>
              <a:t>带来噪声歧视</a:t>
            </a:r>
            <a:r>
              <a:rPr lang="zh-CN" altLang="en-US" dirty="0" smtClean="0">
                <a:latin typeface="微软雅黑" panose="020B0503020204020204" pitchFamily="34" charset="-122"/>
                <a:ea typeface="微软雅黑" panose="020B0503020204020204" pitchFamily="34" charset="-122"/>
              </a:rPr>
              <a:t>，不过，这种影响可以通过</a:t>
            </a:r>
            <a:r>
              <a:rPr lang="zh-CN" altLang="en-US" dirty="0" smtClean="0">
                <a:solidFill>
                  <a:srgbClr val="FF0000"/>
                </a:solidFill>
                <a:latin typeface="微软雅黑" panose="020B0503020204020204" pitchFamily="34" charset="-122"/>
                <a:ea typeface="微软雅黑" panose="020B0503020204020204" pitchFamily="34" charset="-122"/>
              </a:rPr>
              <a:t>集成学习</a:t>
            </a:r>
            <a:r>
              <a:rPr lang="zh-CN" altLang="en-US" dirty="0" smtClean="0">
                <a:latin typeface="微软雅黑" panose="020B0503020204020204" pitchFamily="34" charset="-122"/>
                <a:ea typeface="微软雅黑" panose="020B0503020204020204" pitchFamily="34" charset="-122"/>
              </a:rPr>
              <a:t>来</a:t>
            </a:r>
            <a:r>
              <a:rPr lang="zh-CN" altLang="en-US" dirty="0" smtClean="0">
                <a:solidFill>
                  <a:srgbClr val="FF0000"/>
                </a:solidFill>
                <a:latin typeface="微软雅黑" panose="020B0503020204020204" pitchFamily="34" charset="-122"/>
                <a:ea typeface="微软雅黑" panose="020B0503020204020204" pitchFamily="34" charset="-122"/>
              </a:rPr>
              <a:t>消除</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dirty="0" smtClean="0">
                <a:latin typeface="微软雅黑" panose="020B0503020204020204" pitchFamily="34" charset="-122"/>
                <a:ea typeface="微软雅黑" panose="020B0503020204020204" pitchFamily="34" charset="-122"/>
              </a:rPr>
              <a:t>当使用</a:t>
            </a:r>
            <a:r>
              <a:rPr lang="zh-CN" altLang="en-US" dirty="0" smtClean="0">
                <a:solidFill>
                  <a:srgbClr val="FF0000"/>
                </a:solidFill>
                <a:latin typeface="微软雅黑" panose="020B0503020204020204" pitchFamily="34" charset="-122"/>
                <a:ea typeface="微软雅黑" panose="020B0503020204020204" pitchFamily="34" charset="-122"/>
              </a:rPr>
              <a:t>相同的模型</a:t>
            </a:r>
            <a:r>
              <a:rPr lang="zh-CN" altLang="en-US" dirty="0" smtClean="0">
                <a:latin typeface="微软雅黑" panose="020B0503020204020204" pitchFamily="34" charset="-122"/>
                <a:ea typeface="微软雅黑" panose="020B0503020204020204" pitchFamily="34" charset="-122"/>
              </a:rPr>
              <a:t>时，未标记数据在减少歧视方面的益处取决于未标记数据对方差（</a:t>
            </a:r>
            <a:r>
              <a:rPr lang="en-US" altLang="zh-CN" dirty="0" smtClean="0">
                <a:latin typeface="微软雅黑" panose="020B0503020204020204" pitchFamily="34" charset="-122"/>
                <a:ea typeface="微软雅黑" panose="020B0503020204020204" pitchFamily="34" charset="-122"/>
              </a:rPr>
              <a:t>variance</a:t>
            </a:r>
            <a:r>
              <a:rPr lang="zh-CN" altLang="en-US" dirty="0" smtClean="0">
                <a:latin typeface="微软雅黑" panose="020B0503020204020204" pitchFamily="34" charset="-122"/>
                <a:ea typeface="微软雅黑" panose="020B0503020204020204" pitchFamily="34" charset="-122"/>
              </a:rPr>
              <a:t>）歧视和噪声</a:t>
            </a:r>
            <a:r>
              <a:rPr lang="en-US" altLang="zh-CN" dirty="0" smtClean="0">
                <a:latin typeface="微软雅黑" panose="020B0503020204020204" pitchFamily="34" charset="-122"/>
                <a:ea typeface="微软雅黑" panose="020B0503020204020204" pitchFamily="34" charset="-122"/>
              </a:rPr>
              <a:t>(noise)</a:t>
            </a:r>
            <a:r>
              <a:rPr lang="zh-CN" altLang="en-US" dirty="0" smtClean="0">
                <a:latin typeface="微软雅黑" panose="020B0503020204020204" pitchFamily="34" charset="-122"/>
                <a:ea typeface="微软雅黑" panose="020B0503020204020204" pitchFamily="34" charset="-122"/>
              </a:rPr>
              <a:t>歧视的影响。</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131763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1FBCA472-1246-55C3-D906-971A8B347045}"/>
              </a:ext>
            </a:extLst>
          </p:cNvPr>
          <p:cNvSpPr/>
          <p:nvPr/>
        </p:nvSpPr>
        <p:spPr>
          <a:xfrm>
            <a:off x="0" y="-18327"/>
            <a:ext cx="12192000" cy="7453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a:extLst>
              <a:ext uri="{FF2B5EF4-FFF2-40B4-BE49-F238E27FC236}">
                <a16:creationId xmlns:a16="http://schemas.microsoft.com/office/drawing/2014/main" id="{C901AC54-FBDC-4400-2CFC-2FC136A380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97145" y="30595"/>
            <a:ext cx="2204089" cy="581409"/>
          </a:xfrm>
          <a:prstGeom prst="rect">
            <a:avLst/>
          </a:prstGeom>
        </p:spPr>
      </p:pic>
      <p:sp>
        <p:nvSpPr>
          <p:cNvPr id="4" name="文本框 3">
            <a:extLst>
              <a:ext uri="{FF2B5EF4-FFF2-40B4-BE49-F238E27FC236}">
                <a16:creationId xmlns:a16="http://schemas.microsoft.com/office/drawing/2014/main" id="{DC4FA981-2A84-40EF-FCAA-6FA3B52EDFD7}"/>
              </a:ext>
            </a:extLst>
          </p:cNvPr>
          <p:cNvSpPr txBox="1"/>
          <p:nvPr/>
        </p:nvSpPr>
        <p:spPr>
          <a:xfrm>
            <a:off x="4451929" y="3024685"/>
            <a:ext cx="3791525" cy="923330"/>
          </a:xfrm>
          <a:prstGeom prst="rect">
            <a:avLst/>
          </a:prstGeom>
          <a:noFill/>
        </p:spPr>
        <p:txBody>
          <a:bodyPr wrap="square" rtlCol="0">
            <a:spAutoFit/>
          </a:bodyPr>
          <a:lstStyle/>
          <a:p>
            <a:pPr algn="ctr"/>
            <a:r>
              <a:rPr lang="en-US" altLang="zh-CN" sz="5400" dirty="0" smtClean="0">
                <a:latin typeface="Times New Roman" panose="02020603050405020304" pitchFamily="18" charset="0"/>
                <a:cs typeface="Times New Roman" panose="02020603050405020304" pitchFamily="18" charset="0"/>
              </a:rPr>
              <a:t>Thank </a:t>
            </a:r>
            <a:r>
              <a:rPr lang="en-US" altLang="zh-CN" sz="5400" dirty="0">
                <a:latin typeface="Times New Roman" panose="02020603050405020304" pitchFamily="18" charset="0"/>
                <a:cs typeface="Times New Roman" panose="02020603050405020304" pitchFamily="18" charset="0"/>
              </a:rPr>
              <a:t>You!</a:t>
            </a:r>
            <a:endParaRPr lang="zh-CN" altLang="en-US" sz="5400" dirty="0">
              <a:latin typeface="Times New Roman" panose="02020603050405020304" pitchFamily="18" charset="0"/>
              <a:cs typeface="Times New Roman" panose="02020603050405020304" pitchFamily="18" charset="0"/>
            </a:endParaRPr>
          </a:p>
        </p:txBody>
      </p:sp>
      <p:sp>
        <p:nvSpPr>
          <p:cNvPr id="5" name="星形: 六角 4">
            <a:extLst>
              <a:ext uri="{FF2B5EF4-FFF2-40B4-BE49-F238E27FC236}">
                <a16:creationId xmlns:a16="http://schemas.microsoft.com/office/drawing/2014/main" id="{542F7538-C8A4-3C98-9175-E14D7664C13D}"/>
              </a:ext>
            </a:extLst>
          </p:cNvPr>
          <p:cNvSpPr/>
          <p:nvPr/>
        </p:nvSpPr>
        <p:spPr>
          <a:xfrm>
            <a:off x="3537529" y="2942677"/>
            <a:ext cx="914400" cy="914400"/>
          </a:xfrm>
          <a:prstGeom prst="star6">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a:extLst>
              <a:ext uri="{FF2B5EF4-FFF2-40B4-BE49-F238E27FC236}">
                <a16:creationId xmlns:a16="http://schemas.microsoft.com/office/drawing/2014/main" id="{C4CDFB5E-A3AB-4A0E-AC2C-E2802E81CE4F}"/>
              </a:ext>
            </a:extLst>
          </p:cNvPr>
          <p:cNvCxnSpPr>
            <a:stCxn id="5" idx="2"/>
          </p:cNvCxnSpPr>
          <p:nvPr/>
        </p:nvCxnSpPr>
        <p:spPr>
          <a:xfrm>
            <a:off x="3994729" y="3857077"/>
            <a:ext cx="4327237"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3" name="星形: 六角 12">
            <a:extLst>
              <a:ext uri="{FF2B5EF4-FFF2-40B4-BE49-F238E27FC236}">
                <a16:creationId xmlns:a16="http://schemas.microsoft.com/office/drawing/2014/main" id="{8712B937-2015-FCF3-D23F-32E47374CB0A}"/>
              </a:ext>
            </a:extLst>
          </p:cNvPr>
          <p:cNvSpPr/>
          <p:nvPr/>
        </p:nvSpPr>
        <p:spPr>
          <a:xfrm>
            <a:off x="3206187" y="2673752"/>
            <a:ext cx="914400" cy="914400"/>
          </a:xfrm>
          <a:prstGeom prst="star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333267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2726DD8-E820-7950-9F6C-A14383ACEE98}"/>
              </a:ext>
            </a:extLst>
          </p:cNvPr>
          <p:cNvSpPr/>
          <p:nvPr/>
        </p:nvSpPr>
        <p:spPr>
          <a:xfrm>
            <a:off x="0" y="-18327"/>
            <a:ext cx="12192000" cy="7453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B2EAC9CC-3134-280B-4CFB-44F02072B9F1}"/>
              </a:ext>
            </a:extLst>
          </p:cNvPr>
          <p:cNvSpPr txBox="1"/>
          <p:nvPr/>
        </p:nvSpPr>
        <p:spPr>
          <a:xfrm>
            <a:off x="866967" y="887026"/>
            <a:ext cx="1826141" cy="584775"/>
          </a:xfrm>
          <a:prstGeom prst="rect">
            <a:avLst/>
          </a:prstGeom>
          <a:noFill/>
        </p:spPr>
        <p:txBody>
          <a:bodyPr wrap="none" rtlCol="0">
            <a:spAutoFit/>
          </a:bodyPr>
          <a:lstStyle/>
          <a:p>
            <a:r>
              <a:rPr lang="zh-CN" altLang="en-US" sz="3200" dirty="0" smtClean="0">
                <a:latin typeface="Times New Roman" panose="02020603050405020304" pitchFamily="18" charset="0"/>
                <a:ea typeface="微软雅黑" panose="020B0503020204020204" pitchFamily="34" charset="-122"/>
                <a:cs typeface="Times New Roman" panose="02020603050405020304" pitchFamily="18" charset="0"/>
              </a:rPr>
              <a:t>算法歧视</a:t>
            </a:r>
            <a:endParaRPr lang="zh-CN" altLang="en-US" sz="3200" dirty="0">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13" name="直接连接符 12">
            <a:extLst>
              <a:ext uri="{FF2B5EF4-FFF2-40B4-BE49-F238E27FC236}">
                <a16:creationId xmlns:a16="http://schemas.microsoft.com/office/drawing/2014/main" id="{CC9C0579-7377-3D79-FC49-DBAA7A4E0C1F}"/>
              </a:ext>
            </a:extLst>
          </p:cNvPr>
          <p:cNvCxnSpPr>
            <a:cxnSpLocks/>
          </p:cNvCxnSpPr>
          <p:nvPr/>
        </p:nvCxnSpPr>
        <p:spPr>
          <a:xfrm>
            <a:off x="700018" y="1466127"/>
            <a:ext cx="2180342" cy="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椭圆 13">
            <a:extLst>
              <a:ext uri="{FF2B5EF4-FFF2-40B4-BE49-F238E27FC236}">
                <a16:creationId xmlns:a16="http://schemas.microsoft.com/office/drawing/2014/main" id="{B152EA1D-CAEF-4D85-0519-E397E112ADBB}"/>
              </a:ext>
            </a:extLst>
          </p:cNvPr>
          <p:cNvSpPr/>
          <p:nvPr/>
        </p:nvSpPr>
        <p:spPr>
          <a:xfrm>
            <a:off x="330367" y="911450"/>
            <a:ext cx="326187" cy="384442"/>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EDCBCE60-75DB-0141-40A8-3EAD28808A70}"/>
              </a:ext>
            </a:extLst>
          </p:cNvPr>
          <p:cNvSpPr/>
          <p:nvPr/>
        </p:nvSpPr>
        <p:spPr>
          <a:xfrm>
            <a:off x="656554" y="1221316"/>
            <a:ext cx="169135" cy="152907"/>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34ABB906-BFB3-10DD-5251-0B00F93F9165}"/>
              </a:ext>
            </a:extLst>
          </p:cNvPr>
          <p:cNvSpPr/>
          <p:nvPr/>
        </p:nvSpPr>
        <p:spPr>
          <a:xfrm>
            <a:off x="439301" y="1373716"/>
            <a:ext cx="169135" cy="152907"/>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BBEEBD6B-B5DF-D93F-DC68-26994DE276EC}"/>
              </a:ext>
            </a:extLst>
          </p:cNvPr>
          <p:cNvSpPr/>
          <p:nvPr/>
        </p:nvSpPr>
        <p:spPr>
          <a:xfrm>
            <a:off x="215563" y="1295892"/>
            <a:ext cx="169135" cy="152907"/>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a:extLst>
              <a:ext uri="{FF2B5EF4-FFF2-40B4-BE49-F238E27FC236}">
                <a16:creationId xmlns:a16="http://schemas.microsoft.com/office/drawing/2014/main" id="{FBB92C73-FA02-EDBA-F27F-0B77902D56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7145" y="30595"/>
            <a:ext cx="2204089" cy="581409"/>
          </a:xfrm>
          <a:prstGeom prst="rect">
            <a:avLst/>
          </a:prstGeom>
        </p:spPr>
      </p:pic>
      <p:sp>
        <p:nvSpPr>
          <p:cNvPr id="5" name="文本框 4"/>
          <p:cNvSpPr txBox="1"/>
          <p:nvPr/>
        </p:nvSpPr>
        <p:spPr>
          <a:xfrm>
            <a:off x="701594" y="1737282"/>
            <a:ext cx="11033790" cy="923330"/>
          </a:xfrm>
          <a:prstGeom prst="rect">
            <a:avLst/>
          </a:prstGeom>
          <a:solidFill>
            <a:schemeClr val="accent1">
              <a:lumMod val="40000"/>
              <a:lumOff val="60000"/>
            </a:schemeClr>
          </a:solidFill>
        </p:spPr>
        <p:txBody>
          <a:bodyPr wrap="none" rtlCol="0">
            <a:spAutoFit/>
          </a:bodyPr>
          <a:lstStyle/>
          <a:p>
            <a:r>
              <a:rPr lang="zh-CN" altLang="en-US" b="1" dirty="0" smtClean="0">
                <a:latin typeface="微软雅黑" panose="020B0503020204020204" pitchFamily="34" charset="-122"/>
                <a:ea typeface="微软雅黑" panose="020B0503020204020204" pitchFamily="34" charset="-122"/>
              </a:rPr>
              <a:t>定义</a:t>
            </a:r>
            <a:r>
              <a:rPr lang="zh-CN" altLang="en-US" dirty="0" smtClean="0">
                <a:latin typeface="微软雅黑" panose="020B0503020204020204" pitchFamily="34" charset="-122"/>
                <a:ea typeface="微软雅黑" panose="020B0503020204020204" pitchFamily="34" charset="-122"/>
              </a:rPr>
              <a:t>：算法内在力量是自动化决策，它包括排序、分类、关联和过滤。算法歧视就发生在自动化决策之中，</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比如排序被滥用和误用引发风险分配的不公平问题。建立在数据基础之上的算法系统也会犯错、带有偏见，</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而且比以往的数字歧视更加隐秘。</a:t>
            </a:r>
            <a:endParaRPr lang="en-US" altLang="zh-CN" dirty="0" smtClean="0">
              <a:latin typeface="微软雅黑" panose="020B0503020204020204" pitchFamily="34" charset="-122"/>
              <a:ea typeface="微软雅黑" panose="020B0503020204020204" pitchFamily="34" charset="-122"/>
            </a:endParaRPr>
          </a:p>
        </p:txBody>
      </p:sp>
      <p:sp>
        <p:nvSpPr>
          <p:cNvPr id="6" name="椭圆形标注 5"/>
          <p:cNvSpPr/>
          <p:nvPr/>
        </p:nvSpPr>
        <p:spPr>
          <a:xfrm>
            <a:off x="8518589" y="894788"/>
            <a:ext cx="2174042" cy="717576"/>
          </a:xfrm>
          <a:prstGeom prst="wedgeEllipseCallout">
            <a:avLst/>
          </a:prstGeom>
          <a:solidFill>
            <a:schemeClr val="accent1">
              <a:lumMod val="60000"/>
              <a:lumOff val="40000"/>
            </a:schemeClr>
          </a:solidFill>
          <a:ln w="254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“大数据杀熟”</a:t>
            </a:r>
            <a:endParaRPr lang="zh-CN" altLang="en-US" dirty="0"/>
          </a:p>
        </p:txBody>
      </p:sp>
      <p:sp>
        <p:nvSpPr>
          <p:cNvPr id="18" name="椭圆形标注 17"/>
          <p:cNvSpPr/>
          <p:nvPr/>
        </p:nvSpPr>
        <p:spPr>
          <a:xfrm>
            <a:off x="4419435" y="862528"/>
            <a:ext cx="2174042" cy="717576"/>
          </a:xfrm>
          <a:prstGeom prst="wedgeEllipseCallout">
            <a:avLst/>
          </a:prstGeom>
          <a:solidFill>
            <a:schemeClr val="accent1">
              <a:lumMod val="60000"/>
              <a:lumOff val="40000"/>
            </a:schemeClr>
          </a:solidFill>
          <a:ln w="254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“种族、性别歧视”</a:t>
            </a:r>
            <a:endParaRPr lang="zh-CN" altLang="en-US" dirty="0"/>
          </a:p>
        </p:txBody>
      </p:sp>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t="-748" r="2661" b="5737"/>
          <a:stretch/>
        </p:blipFill>
        <p:spPr>
          <a:xfrm>
            <a:off x="399687" y="3670841"/>
            <a:ext cx="11454944" cy="2585488"/>
          </a:xfrm>
          <a:prstGeom prst="rect">
            <a:avLst/>
          </a:prstGeom>
        </p:spPr>
      </p:pic>
      <p:sp>
        <p:nvSpPr>
          <p:cNvPr id="3" name="椭圆形标注 2"/>
          <p:cNvSpPr/>
          <p:nvPr/>
        </p:nvSpPr>
        <p:spPr>
          <a:xfrm>
            <a:off x="2345959" y="3167125"/>
            <a:ext cx="2983043" cy="595621"/>
          </a:xfrm>
          <a:prstGeom prst="wedgeEllipseCallout">
            <a:avLst>
              <a:gd name="adj1" fmla="val 24994"/>
              <a:gd name="adj2" fmla="val 15428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本文的</a:t>
            </a:r>
            <a:r>
              <a:rPr lang="en-US" altLang="zh-CN" dirty="0" smtClean="0">
                <a:solidFill>
                  <a:srgbClr val="FF0000"/>
                </a:solidFill>
              </a:rPr>
              <a:t>FS</a:t>
            </a:r>
            <a:r>
              <a:rPr lang="zh-CN" altLang="en-US" dirty="0" smtClean="0">
                <a:solidFill>
                  <a:srgbClr val="FF0000"/>
                </a:solidFill>
              </a:rPr>
              <a:t>框架</a:t>
            </a:r>
            <a:r>
              <a:rPr lang="zh-CN" altLang="en-US" dirty="0" smtClean="0"/>
              <a:t>只能消除表征歧视</a:t>
            </a:r>
            <a:endParaRPr lang="zh-CN" altLang="en-US" dirty="0"/>
          </a:p>
        </p:txBody>
      </p:sp>
    </p:spTree>
    <p:extLst>
      <p:ext uri="{BB962C8B-B14F-4D97-AF65-F5344CB8AC3E}">
        <p14:creationId xmlns:p14="http://schemas.microsoft.com/office/powerpoint/2010/main" val="39450833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2726DD8-E820-7950-9F6C-A14383ACEE98}"/>
              </a:ext>
            </a:extLst>
          </p:cNvPr>
          <p:cNvSpPr/>
          <p:nvPr/>
        </p:nvSpPr>
        <p:spPr>
          <a:xfrm>
            <a:off x="0" y="-18327"/>
            <a:ext cx="12192000" cy="7453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B2EAC9CC-3134-280B-4CFB-44F02072B9F1}"/>
              </a:ext>
            </a:extLst>
          </p:cNvPr>
          <p:cNvSpPr txBox="1"/>
          <p:nvPr/>
        </p:nvSpPr>
        <p:spPr>
          <a:xfrm>
            <a:off x="866967" y="887026"/>
            <a:ext cx="1826141" cy="584775"/>
          </a:xfrm>
          <a:prstGeom prst="rect">
            <a:avLst/>
          </a:prstGeom>
          <a:noFill/>
        </p:spPr>
        <p:txBody>
          <a:bodyPr wrap="none" rtlCol="0">
            <a:spAutoFit/>
          </a:bodyPr>
          <a:lstStyle/>
          <a:p>
            <a:r>
              <a:rPr lang="zh-CN" altLang="en-US" sz="3200" dirty="0" smtClean="0">
                <a:latin typeface="Times New Roman" panose="02020603050405020304" pitchFamily="18" charset="0"/>
                <a:ea typeface="微软雅黑" panose="020B0503020204020204" pitchFamily="34" charset="-122"/>
                <a:cs typeface="Times New Roman" panose="02020603050405020304" pitchFamily="18" charset="0"/>
              </a:rPr>
              <a:t>算法歧视</a:t>
            </a:r>
            <a:endParaRPr lang="zh-CN" altLang="en-US" sz="3200" dirty="0">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13" name="直接连接符 12">
            <a:extLst>
              <a:ext uri="{FF2B5EF4-FFF2-40B4-BE49-F238E27FC236}">
                <a16:creationId xmlns:a16="http://schemas.microsoft.com/office/drawing/2014/main" id="{CC9C0579-7377-3D79-FC49-DBAA7A4E0C1F}"/>
              </a:ext>
            </a:extLst>
          </p:cNvPr>
          <p:cNvCxnSpPr>
            <a:cxnSpLocks/>
          </p:cNvCxnSpPr>
          <p:nvPr/>
        </p:nvCxnSpPr>
        <p:spPr>
          <a:xfrm>
            <a:off x="700018" y="1466127"/>
            <a:ext cx="2180342" cy="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椭圆 13">
            <a:extLst>
              <a:ext uri="{FF2B5EF4-FFF2-40B4-BE49-F238E27FC236}">
                <a16:creationId xmlns:a16="http://schemas.microsoft.com/office/drawing/2014/main" id="{B152EA1D-CAEF-4D85-0519-E397E112ADBB}"/>
              </a:ext>
            </a:extLst>
          </p:cNvPr>
          <p:cNvSpPr/>
          <p:nvPr/>
        </p:nvSpPr>
        <p:spPr>
          <a:xfrm>
            <a:off x="330367" y="911450"/>
            <a:ext cx="326187" cy="384442"/>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EDCBCE60-75DB-0141-40A8-3EAD28808A70}"/>
              </a:ext>
            </a:extLst>
          </p:cNvPr>
          <p:cNvSpPr/>
          <p:nvPr/>
        </p:nvSpPr>
        <p:spPr>
          <a:xfrm>
            <a:off x="656554" y="1221316"/>
            <a:ext cx="169135" cy="152907"/>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34ABB906-BFB3-10DD-5251-0B00F93F9165}"/>
              </a:ext>
            </a:extLst>
          </p:cNvPr>
          <p:cNvSpPr/>
          <p:nvPr/>
        </p:nvSpPr>
        <p:spPr>
          <a:xfrm>
            <a:off x="439301" y="1373716"/>
            <a:ext cx="169135" cy="152907"/>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BBEEBD6B-B5DF-D93F-DC68-26994DE276EC}"/>
              </a:ext>
            </a:extLst>
          </p:cNvPr>
          <p:cNvSpPr/>
          <p:nvPr/>
        </p:nvSpPr>
        <p:spPr>
          <a:xfrm>
            <a:off x="215563" y="1295892"/>
            <a:ext cx="169135" cy="152907"/>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a:extLst>
              <a:ext uri="{FF2B5EF4-FFF2-40B4-BE49-F238E27FC236}">
                <a16:creationId xmlns:a16="http://schemas.microsoft.com/office/drawing/2014/main" id="{FBB92C73-FA02-EDBA-F27F-0B77902D56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7145" y="30595"/>
            <a:ext cx="2204089" cy="581409"/>
          </a:xfrm>
          <a:prstGeom prst="rect">
            <a:avLst/>
          </a:prstGeom>
        </p:spPr>
      </p:pic>
      <p:sp>
        <p:nvSpPr>
          <p:cNvPr id="5" name="文本框 4"/>
          <p:cNvSpPr txBox="1"/>
          <p:nvPr/>
        </p:nvSpPr>
        <p:spPr>
          <a:xfrm>
            <a:off x="701594" y="1737282"/>
            <a:ext cx="11033790" cy="923330"/>
          </a:xfrm>
          <a:prstGeom prst="rect">
            <a:avLst/>
          </a:prstGeom>
          <a:solidFill>
            <a:schemeClr val="accent1">
              <a:lumMod val="40000"/>
              <a:lumOff val="60000"/>
            </a:schemeClr>
          </a:solidFill>
        </p:spPr>
        <p:txBody>
          <a:bodyPr wrap="none" rtlCol="0">
            <a:spAutoFit/>
          </a:bodyPr>
          <a:lstStyle/>
          <a:p>
            <a:r>
              <a:rPr lang="zh-CN" altLang="en-US" b="1" dirty="0" smtClean="0">
                <a:latin typeface="微软雅黑" panose="020B0503020204020204" pitchFamily="34" charset="-122"/>
                <a:ea typeface="微软雅黑" panose="020B0503020204020204" pitchFamily="34" charset="-122"/>
              </a:rPr>
              <a:t>定义</a:t>
            </a:r>
            <a:r>
              <a:rPr lang="zh-CN" altLang="en-US" dirty="0" smtClean="0">
                <a:latin typeface="微软雅黑" panose="020B0503020204020204" pitchFamily="34" charset="-122"/>
                <a:ea typeface="微软雅黑" panose="020B0503020204020204" pitchFamily="34" charset="-122"/>
              </a:rPr>
              <a:t>：算法内在力量是自动化决策，它包括排序、分类、关联和过滤。算法歧视就发生在自动化决策之中，</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比如排序被滥用和误用引发风险分配的不公平问题。建立在数据基础之上的算法系统也会犯错、带有偏见，</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而且比以往的数字歧视更加隐秘。</a:t>
            </a:r>
            <a:endParaRPr lang="en-US" altLang="zh-CN" dirty="0" smtClean="0">
              <a:latin typeface="微软雅黑" panose="020B0503020204020204" pitchFamily="34" charset="-122"/>
              <a:ea typeface="微软雅黑" panose="020B0503020204020204" pitchFamily="34" charset="-122"/>
            </a:endParaRPr>
          </a:p>
        </p:txBody>
      </p:sp>
      <p:sp>
        <p:nvSpPr>
          <p:cNvPr id="6" name="椭圆形标注 5"/>
          <p:cNvSpPr/>
          <p:nvPr/>
        </p:nvSpPr>
        <p:spPr>
          <a:xfrm>
            <a:off x="8518589" y="894788"/>
            <a:ext cx="2174042" cy="717576"/>
          </a:xfrm>
          <a:prstGeom prst="wedgeEllipseCallout">
            <a:avLst/>
          </a:prstGeom>
          <a:solidFill>
            <a:schemeClr val="accent1">
              <a:lumMod val="60000"/>
              <a:lumOff val="40000"/>
            </a:schemeClr>
          </a:solidFill>
          <a:ln w="254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“大数据杀熟”</a:t>
            </a:r>
            <a:endParaRPr lang="zh-CN" altLang="en-US" dirty="0"/>
          </a:p>
        </p:txBody>
      </p:sp>
      <p:sp>
        <p:nvSpPr>
          <p:cNvPr id="18" name="椭圆形标注 17"/>
          <p:cNvSpPr/>
          <p:nvPr/>
        </p:nvSpPr>
        <p:spPr>
          <a:xfrm>
            <a:off x="4419435" y="862528"/>
            <a:ext cx="2174042" cy="717576"/>
          </a:xfrm>
          <a:prstGeom prst="wedgeEllipseCallout">
            <a:avLst/>
          </a:prstGeom>
          <a:solidFill>
            <a:schemeClr val="accent1">
              <a:lumMod val="60000"/>
              <a:lumOff val="40000"/>
            </a:schemeClr>
          </a:solidFill>
          <a:ln w="254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“种族、性别歧视”</a:t>
            </a:r>
            <a:endParaRPr lang="zh-CN" altLang="en-US"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148" y="2926092"/>
            <a:ext cx="11599605" cy="3099953"/>
          </a:xfrm>
          <a:prstGeom prst="rect">
            <a:avLst/>
          </a:prstGeom>
        </p:spPr>
      </p:pic>
    </p:spTree>
    <p:extLst>
      <p:ext uri="{BB962C8B-B14F-4D97-AF65-F5344CB8AC3E}">
        <p14:creationId xmlns:p14="http://schemas.microsoft.com/office/powerpoint/2010/main" val="33155790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15B2694-B70C-FEE1-7F1B-6394A3510116}"/>
              </a:ext>
            </a:extLst>
          </p:cNvPr>
          <p:cNvSpPr txBox="1"/>
          <p:nvPr/>
        </p:nvSpPr>
        <p:spPr>
          <a:xfrm>
            <a:off x="866967" y="887033"/>
            <a:ext cx="1826141" cy="584775"/>
          </a:xfrm>
          <a:prstGeom prst="rect">
            <a:avLst/>
          </a:prstGeom>
          <a:noFill/>
        </p:spPr>
        <p:txBody>
          <a:bodyPr wrap="none" rtlCol="0">
            <a:spAutoFit/>
          </a:bodyPr>
          <a:lstStyle/>
          <a:p>
            <a:r>
              <a:rPr lang="zh-CN" altLang="en-US" sz="3200" dirty="0" smtClean="0">
                <a:latin typeface="Times New Roman" panose="02020603050405020304" pitchFamily="18" charset="0"/>
                <a:ea typeface="微软雅黑" panose="020B0503020204020204" pitchFamily="34" charset="-122"/>
                <a:cs typeface="Times New Roman" panose="02020603050405020304" pitchFamily="18" charset="0"/>
              </a:rPr>
              <a:t>机器学习</a:t>
            </a:r>
            <a:endParaRPr lang="zh-CN" altLang="en-US" sz="3200" dirty="0">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7" name="直接连接符 6">
            <a:extLst>
              <a:ext uri="{FF2B5EF4-FFF2-40B4-BE49-F238E27FC236}">
                <a16:creationId xmlns:a16="http://schemas.microsoft.com/office/drawing/2014/main" id="{3D12DB39-D102-9445-7640-7A56D6B32841}"/>
              </a:ext>
            </a:extLst>
          </p:cNvPr>
          <p:cNvCxnSpPr>
            <a:cxnSpLocks/>
          </p:cNvCxnSpPr>
          <p:nvPr/>
        </p:nvCxnSpPr>
        <p:spPr>
          <a:xfrm>
            <a:off x="700018" y="1466134"/>
            <a:ext cx="2128091" cy="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5DD993C4-0517-EA6D-702A-E4F439BF0999}"/>
              </a:ext>
            </a:extLst>
          </p:cNvPr>
          <p:cNvSpPr/>
          <p:nvPr/>
        </p:nvSpPr>
        <p:spPr>
          <a:xfrm>
            <a:off x="330367" y="911457"/>
            <a:ext cx="326187" cy="384442"/>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F63573C7-537F-51E4-81E9-CB4BBEFBDE8D}"/>
              </a:ext>
            </a:extLst>
          </p:cNvPr>
          <p:cNvSpPr/>
          <p:nvPr/>
        </p:nvSpPr>
        <p:spPr>
          <a:xfrm>
            <a:off x="656554" y="1221323"/>
            <a:ext cx="169135" cy="152907"/>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6EC0A42C-AABB-D580-AB6C-4CB3B370E8D5}"/>
              </a:ext>
            </a:extLst>
          </p:cNvPr>
          <p:cNvSpPr/>
          <p:nvPr/>
        </p:nvSpPr>
        <p:spPr>
          <a:xfrm>
            <a:off x="439301" y="1373723"/>
            <a:ext cx="169135" cy="152907"/>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A5937001-8713-CA63-E568-6A4279ECC19C}"/>
              </a:ext>
            </a:extLst>
          </p:cNvPr>
          <p:cNvSpPr/>
          <p:nvPr/>
        </p:nvSpPr>
        <p:spPr>
          <a:xfrm>
            <a:off x="215563" y="1295899"/>
            <a:ext cx="169135" cy="152907"/>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D28EE112-5A16-0522-5E04-ABB1EDE8F91A}"/>
              </a:ext>
            </a:extLst>
          </p:cNvPr>
          <p:cNvSpPr/>
          <p:nvPr/>
        </p:nvSpPr>
        <p:spPr>
          <a:xfrm>
            <a:off x="0" y="-18327"/>
            <a:ext cx="12192000" cy="7453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F548CFF6-3219-BED4-D0A8-55E8A0F8EC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97145" y="30595"/>
            <a:ext cx="2204089" cy="581409"/>
          </a:xfrm>
          <a:prstGeom prst="rect">
            <a:avLst/>
          </a:prstGeom>
        </p:spPr>
      </p:pic>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8436" y="2113311"/>
            <a:ext cx="10945417" cy="3020820"/>
          </a:xfrm>
          <a:prstGeom prst="rect">
            <a:avLst/>
          </a:prstGeom>
        </p:spPr>
      </p:pic>
      <p:sp>
        <p:nvSpPr>
          <p:cNvPr id="20" name="椭圆形标注 19"/>
          <p:cNvSpPr/>
          <p:nvPr/>
        </p:nvSpPr>
        <p:spPr>
          <a:xfrm>
            <a:off x="72745" y="1731205"/>
            <a:ext cx="3755037" cy="952655"/>
          </a:xfrm>
          <a:prstGeom prst="wedgeEllipseCallout">
            <a:avLst>
              <a:gd name="adj1" fmla="val 15095"/>
              <a:gd name="adj2" fmla="val 99478"/>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模型训练时需要人工标注的</a:t>
            </a:r>
            <a:r>
              <a:rPr lang="zh-CN" altLang="en-US" dirty="0" smtClean="0">
                <a:solidFill>
                  <a:schemeClr val="accent2">
                    <a:lumMod val="75000"/>
                  </a:schemeClr>
                </a:solidFill>
              </a:rPr>
              <a:t>标签信息</a:t>
            </a:r>
            <a:endParaRPr lang="zh-CN" altLang="en-US" dirty="0">
              <a:solidFill>
                <a:schemeClr val="accent2">
                  <a:lumMod val="75000"/>
                </a:schemeClr>
              </a:solidFill>
            </a:endParaRPr>
          </a:p>
        </p:txBody>
      </p:sp>
      <p:sp>
        <p:nvSpPr>
          <p:cNvPr id="4" name="矩形 3"/>
          <p:cNvSpPr/>
          <p:nvPr/>
        </p:nvSpPr>
        <p:spPr>
          <a:xfrm>
            <a:off x="608436" y="5358985"/>
            <a:ext cx="11017507" cy="849086"/>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dirty="0">
                <a:solidFill>
                  <a:schemeClr val="tx1"/>
                </a:solidFill>
                <a:latin typeface="微软雅黑" panose="020B0503020204020204" pitchFamily="34" charset="-122"/>
                <a:ea typeface="微软雅黑" panose="020B0503020204020204" pitchFamily="34" charset="-122"/>
              </a:rPr>
              <a:t>集成学习：将</a:t>
            </a:r>
            <a:r>
              <a:rPr lang="zh-CN" altLang="en-US" dirty="0">
                <a:solidFill>
                  <a:srgbClr val="FF0000"/>
                </a:solidFill>
                <a:latin typeface="微软雅黑" panose="020B0503020204020204" pitchFamily="34" charset="-122"/>
                <a:ea typeface="微软雅黑" panose="020B0503020204020204" pitchFamily="34" charset="-122"/>
              </a:rPr>
              <a:t>多个分类器</a:t>
            </a:r>
            <a:r>
              <a:rPr lang="zh-CN" altLang="en-US" dirty="0">
                <a:solidFill>
                  <a:schemeClr val="tx1"/>
                </a:solidFill>
                <a:latin typeface="微软雅黑" panose="020B0503020204020204" pitchFamily="34" charset="-122"/>
                <a:ea typeface="微软雅黑" panose="020B0503020204020204" pitchFamily="34" charset="-122"/>
              </a:rPr>
              <a:t>组合，实现一个预测效果更好的集成</a:t>
            </a:r>
            <a:r>
              <a:rPr lang="zh-CN" altLang="en-US" dirty="0" smtClean="0">
                <a:solidFill>
                  <a:schemeClr val="tx1"/>
                </a:solidFill>
                <a:latin typeface="微软雅黑" panose="020B0503020204020204" pitchFamily="34" charset="-122"/>
                <a:ea typeface="微软雅黑" panose="020B0503020204020204" pitchFamily="34" charset="-122"/>
              </a:rPr>
              <a:t>分类器。机器学习中的集成学习利用基础模型间的独立性来提高整体性能。</a:t>
            </a:r>
            <a:endParaRPr lang="zh-CN" altLang="en-US"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791638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15B2694-B70C-FEE1-7F1B-6394A3510116}"/>
              </a:ext>
            </a:extLst>
          </p:cNvPr>
          <p:cNvSpPr txBox="1"/>
          <p:nvPr/>
        </p:nvSpPr>
        <p:spPr>
          <a:xfrm>
            <a:off x="866967" y="887033"/>
            <a:ext cx="1826141" cy="584775"/>
          </a:xfrm>
          <a:prstGeom prst="rect">
            <a:avLst/>
          </a:prstGeom>
          <a:noFill/>
        </p:spPr>
        <p:txBody>
          <a:bodyPr wrap="none" rtlCol="0">
            <a:spAutoFit/>
          </a:bodyPr>
          <a:lstStyle/>
          <a:p>
            <a:r>
              <a:rPr lang="zh-CN" altLang="en-US" sz="3200" dirty="0">
                <a:latin typeface="Times New Roman" panose="02020603050405020304" pitchFamily="18" charset="0"/>
                <a:ea typeface="微软雅黑" panose="020B0503020204020204" pitchFamily="34" charset="-122"/>
                <a:cs typeface="Times New Roman" panose="02020603050405020304" pitchFamily="18" charset="0"/>
              </a:rPr>
              <a:t>集成</a:t>
            </a:r>
            <a:r>
              <a:rPr lang="zh-CN" altLang="en-US" sz="3200" dirty="0" smtClean="0">
                <a:latin typeface="Times New Roman" panose="02020603050405020304" pitchFamily="18" charset="0"/>
                <a:ea typeface="微软雅黑" panose="020B0503020204020204" pitchFamily="34" charset="-122"/>
                <a:cs typeface="Times New Roman" panose="02020603050405020304" pitchFamily="18" charset="0"/>
              </a:rPr>
              <a:t>学习</a:t>
            </a:r>
            <a:endParaRPr lang="zh-CN" altLang="en-US" sz="3200" dirty="0">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7" name="直接连接符 6">
            <a:extLst>
              <a:ext uri="{FF2B5EF4-FFF2-40B4-BE49-F238E27FC236}">
                <a16:creationId xmlns:a16="http://schemas.microsoft.com/office/drawing/2014/main" id="{3D12DB39-D102-9445-7640-7A56D6B32841}"/>
              </a:ext>
            </a:extLst>
          </p:cNvPr>
          <p:cNvCxnSpPr>
            <a:cxnSpLocks/>
          </p:cNvCxnSpPr>
          <p:nvPr/>
        </p:nvCxnSpPr>
        <p:spPr>
          <a:xfrm>
            <a:off x="700018" y="1466134"/>
            <a:ext cx="2128091" cy="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5DD993C4-0517-EA6D-702A-E4F439BF0999}"/>
              </a:ext>
            </a:extLst>
          </p:cNvPr>
          <p:cNvSpPr/>
          <p:nvPr/>
        </p:nvSpPr>
        <p:spPr>
          <a:xfrm>
            <a:off x="330367" y="911457"/>
            <a:ext cx="326187" cy="384442"/>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F63573C7-537F-51E4-81E9-CB4BBEFBDE8D}"/>
              </a:ext>
            </a:extLst>
          </p:cNvPr>
          <p:cNvSpPr/>
          <p:nvPr/>
        </p:nvSpPr>
        <p:spPr>
          <a:xfrm>
            <a:off x="656554" y="1221323"/>
            <a:ext cx="169135" cy="152907"/>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6EC0A42C-AABB-D580-AB6C-4CB3B370E8D5}"/>
              </a:ext>
            </a:extLst>
          </p:cNvPr>
          <p:cNvSpPr/>
          <p:nvPr/>
        </p:nvSpPr>
        <p:spPr>
          <a:xfrm>
            <a:off x="439301" y="1373723"/>
            <a:ext cx="169135" cy="152907"/>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A5937001-8713-CA63-E568-6A4279ECC19C}"/>
              </a:ext>
            </a:extLst>
          </p:cNvPr>
          <p:cNvSpPr/>
          <p:nvPr/>
        </p:nvSpPr>
        <p:spPr>
          <a:xfrm>
            <a:off x="215563" y="1295899"/>
            <a:ext cx="169135" cy="152907"/>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D28EE112-5A16-0522-5E04-ABB1EDE8F91A}"/>
              </a:ext>
            </a:extLst>
          </p:cNvPr>
          <p:cNvSpPr/>
          <p:nvPr/>
        </p:nvSpPr>
        <p:spPr>
          <a:xfrm>
            <a:off x="0" y="-18327"/>
            <a:ext cx="12192000" cy="7453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F548CFF6-3219-BED4-D0A8-55E8A0F8EC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97145" y="30595"/>
            <a:ext cx="2204089" cy="581409"/>
          </a:xfrm>
          <a:prstGeom prst="rect">
            <a:avLst/>
          </a:prstGeom>
        </p:spPr>
      </p:pic>
      <p:sp>
        <p:nvSpPr>
          <p:cNvPr id="4" name="矩形 3"/>
          <p:cNvSpPr/>
          <p:nvPr/>
        </p:nvSpPr>
        <p:spPr>
          <a:xfrm>
            <a:off x="638464" y="1613818"/>
            <a:ext cx="11017507" cy="849086"/>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dirty="0">
                <a:solidFill>
                  <a:schemeClr val="tx1"/>
                </a:solidFill>
                <a:latin typeface="微软雅黑" panose="020B0503020204020204" pitchFamily="34" charset="-122"/>
                <a:ea typeface="微软雅黑" panose="020B0503020204020204" pitchFamily="34" charset="-122"/>
              </a:rPr>
              <a:t>集成学习：将</a:t>
            </a:r>
            <a:r>
              <a:rPr lang="zh-CN" altLang="en-US" dirty="0">
                <a:solidFill>
                  <a:srgbClr val="FF0000"/>
                </a:solidFill>
                <a:latin typeface="微软雅黑" panose="020B0503020204020204" pitchFamily="34" charset="-122"/>
                <a:ea typeface="微软雅黑" panose="020B0503020204020204" pitchFamily="34" charset="-122"/>
              </a:rPr>
              <a:t>多个分类器</a:t>
            </a:r>
            <a:r>
              <a:rPr lang="zh-CN" altLang="en-US" dirty="0">
                <a:solidFill>
                  <a:schemeClr val="tx1"/>
                </a:solidFill>
                <a:latin typeface="微软雅黑" panose="020B0503020204020204" pitchFamily="34" charset="-122"/>
                <a:ea typeface="微软雅黑" panose="020B0503020204020204" pitchFamily="34" charset="-122"/>
              </a:rPr>
              <a:t>组合，实现一个预测效果更好的集成</a:t>
            </a:r>
            <a:r>
              <a:rPr lang="zh-CN" altLang="en-US" dirty="0" smtClean="0">
                <a:solidFill>
                  <a:schemeClr val="tx1"/>
                </a:solidFill>
                <a:latin typeface="微软雅黑" panose="020B0503020204020204" pitchFamily="34" charset="-122"/>
                <a:ea typeface="微软雅黑" panose="020B0503020204020204" pitchFamily="34" charset="-122"/>
              </a:rPr>
              <a:t>分类器。机器学习中的集成学习利用基础模型间的独立性来提高整体性能。</a:t>
            </a:r>
            <a:endParaRPr lang="zh-CN" altLang="en-US" dirty="0">
              <a:solidFill>
                <a:schemeClr val="tx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50898" y="2462904"/>
            <a:ext cx="6953062" cy="3835068"/>
          </a:xfrm>
          <a:prstGeom prst="rect">
            <a:avLst/>
          </a:prstGeom>
        </p:spPr>
      </p:pic>
      <p:sp>
        <p:nvSpPr>
          <p:cNvPr id="5" name="文本框 4">
            <a:hlinkClick r:id="rId5"/>
          </p:cNvPr>
          <p:cNvSpPr txBox="1"/>
          <p:nvPr/>
        </p:nvSpPr>
        <p:spPr>
          <a:xfrm>
            <a:off x="638464" y="6280053"/>
            <a:ext cx="5530681" cy="369332"/>
          </a:xfrm>
          <a:prstGeom prst="rect">
            <a:avLst/>
          </a:prstGeom>
          <a:noFill/>
        </p:spPr>
        <p:txBody>
          <a:bodyPr wrap="none" rtlCol="0">
            <a:spAutoFit/>
          </a:bodyPr>
          <a:lstStyle/>
          <a:p>
            <a:r>
              <a:rPr lang="en-US" altLang="zh-CN" b="1" dirty="0"/>
              <a:t>https://leovan.me/cn/2018/12/ensemble-learning/</a:t>
            </a:r>
            <a:endParaRPr lang="zh-CN" altLang="en-US" b="1" dirty="0"/>
          </a:p>
        </p:txBody>
      </p:sp>
    </p:spTree>
    <p:extLst>
      <p:ext uri="{BB962C8B-B14F-4D97-AF65-F5344CB8AC3E}">
        <p14:creationId xmlns:p14="http://schemas.microsoft.com/office/powerpoint/2010/main" val="32836675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15B2694-B70C-FEE1-7F1B-6394A3510116}"/>
              </a:ext>
            </a:extLst>
          </p:cNvPr>
          <p:cNvSpPr txBox="1"/>
          <p:nvPr/>
        </p:nvSpPr>
        <p:spPr>
          <a:xfrm>
            <a:off x="866967" y="887033"/>
            <a:ext cx="1826141" cy="584775"/>
          </a:xfrm>
          <a:prstGeom prst="rect">
            <a:avLst/>
          </a:prstGeom>
          <a:noFill/>
        </p:spPr>
        <p:txBody>
          <a:bodyPr wrap="none" rtlCol="0">
            <a:spAutoFit/>
          </a:bodyPr>
          <a:lstStyle/>
          <a:p>
            <a:r>
              <a:rPr lang="zh-CN" altLang="en-US" sz="3200" dirty="0">
                <a:latin typeface="Times New Roman" panose="02020603050405020304" pitchFamily="18" charset="0"/>
                <a:ea typeface="微软雅黑" panose="020B0503020204020204" pitchFamily="34" charset="-122"/>
                <a:cs typeface="Times New Roman" panose="02020603050405020304" pitchFamily="18" charset="0"/>
              </a:rPr>
              <a:t>集成</a:t>
            </a:r>
            <a:r>
              <a:rPr lang="zh-CN" altLang="en-US" sz="3200" dirty="0" smtClean="0">
                <a:latin typeface="Times New Roman" panose="02020603050405020304" pitchFamily="18" charset="0"/>
                <a:ea typeface="微软雅黑" panose="020B0503020204020204" pitchFamily="34" charset="-122"/>
                <a:cs typeface="Times New Roman" panose="02020603050405020304" pitchFamily="18" charset="0"/>
              </a:rPr>
              <a:t>学习</a:t>
            </a:r>
            <a:endParaRPr lang="zh-CN" altLang="en-US" sz="3200" dirty="0">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7" name="直接连接符 6">
            <a:extLst>
              <a:ext uri="{FF2B5EF4-FFF2-40B4-BE49-F238E27FC236}">
                <a16:creationId xmlns:a16="http://schemas.microsoft.com/office/drawing/2014/main" id="{3D12DB39-D102-9445-7640-7A56D6B32841}"/>
              </a:ext>
            </a:extLst>
          </p:cNvPr>
          <p:cNvCxnSpPr>
            <a:cxnSpLocks/>
          </p:cNvCxnSpPr>
          <p:nvPr/>
        </p:nvCxnSpPr>
        <p:spPr>
          <a:xfrm>
            <a:off x="700018" y="1466134"/>
            <a:ext cx="2128091" cy="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5DD993C4-0517-EA6D-702A-E4F439BF0999}"/>
              </a:ext>
            </a:extLst>
          </p:cNvPr>
          <p:cNvSpPr/>
          <p:nvPr/>
        </p:nvSpPr>
        <p:spPr>
          <a:xfrm>
            <a:off x="330367" y="911457"/>
            <a:ext cx="326187" cy="384442"/>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F63573C7-537F-51E4-81E9-CB4BBEFBDE8D}"/>
              </a:ext>
            </a:extLst>
          </p:cNvPr>
          <p:cNvSpPr/>
          <p:nvPr/>
        </p:nvSpPr>
        <p:spPr>
          <a:xfrm>
            <a:off x="656554" y="1221323"/>
            <a:ext cx="169135" cy="152907"/>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6EC0A42C-AABB-D580-AB6C-4CB3B370E8D5}"/>
              </a:ext>
            </a:extLst>
          </p:cNvPr>
          <p:cNvSpPr/>
          <p:nvPr/>
        </p:nvSpPr>
        <p:spPr>
          <a:xfrm>
            <a:off x="439301" y="1373723"/>
            <a:ext cx="169135" cy="152907"/>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A5937001-8713-CA63-E568-6A4279ECC19C}"/>
              </a:ext>
            </a:extLst>
          </p:cNvPr>
          <p:cNvSpPr/>
          <p:nvPr/>
        </p:nvSpPr>
        <p:spPr>
          <a:xfrm>
            <a:off x="215563" y="1295899"/>
            <a:ext cx="169135" cy="152907"/>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D28EE112-5A16-0522-5E04-ABB1EDE8F91A}"/>
              </a:ext>
            </a:extLst>
          </p:cNvPr>
          <p:cNvSpPr/>
          <p:nvPr/>
        </p:nvSpPr>
        <p:spPr>
          <a:xfrm>
            <a:off x="0" y="-18327"/>
            <a:ext cx="12192000" cy="7453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F548CFF6-3219-BED4-D0A8-55E8A0F8EC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97145" y="30595"/>
            <a:ext cx="2204089" cy="581409"/>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3039" y="1484870"/>
            <a:ext cx="6632567" cy="5335424"/>
          </a:xfrm>
          <a:prstGeom prst="rect">
            <a:avLst/>
          </a:prstGeom>
        </p:spPr>
      </p:pic>
      <p:pic>
        <p:nvPicPr>
          <p:cNvPr id="8" name="图片 7"/>
          <p:cNvPicPr>
            <a:picLocks noChangeAspect="1"/>
          </p:cNvPicPr>
          <p:nvPr/>
        </p:nvPicPr>
        <p:blipFill rotWithShape="1">
          <a:blip r:embed="rId5">
            <a:extLst>
              <a:ext uri="{28A0092B-C50C-407E-A947-70E740481C1C}">
                <a14:useLocalDpi xmlns:a14="http://schemas.microsoft.com/office/drawing/2010/main" val="0"/>
              </a:ext>
            </a:extLst>
          </a:blip>
          <a:srcRect r="3061"/>
          <a:stretch/>
        </p:blipFill>
        <p:spPr>
          <a:xfrm>
            <a:off x="4849764" y="3980148"/>
            <a:ext cx="6717395" cy="2633682"/>
          </a:xfrm>
          <a:prstGeom prst="rect">
            <a:avLst/>
          </a:prstGeom>
        </p:spPr>
      </p:pic>
      <p:sp>
        <p:nvSpPr>
          <p:cNvPr id="12" name="椭圆形标注 11"/>
          <p:cNvSpPr/>
          <p:nvPr/>
        </p:nvSpPr>
        <p:spPr>
          <a:xfrm>
            <a:off x="7771221" y="1928859"/>
            <a:ext cx="3795938" cy="1293472"/>
          </a:xfrm>
          <a:prstGeom prst="wedgeEllipseCallout">
            <a:avLst>
              <a:gd name="adj1" fmla="val -34359"/>
              <a:gd name="adj2" fmla="val 108858"/>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本文研究问题为一个</a:t>
            </a:r>
            <a:r>
              <a:rPr lang="zh-CN" altLang="en-US" dirty="0" smtClean="0">
                <a:solidFill>
                  <a:srgbClr val="FF0000"/>
                </a:solidFill>
              </a:rPr>
              <a:t>回归问题</a:t>
            </a:r>
            <a:r>
              <a:rPr lang="zh-CN" altLang="en-US" dirty="0" smtClean="0"/>
              <a:t>，最终预测结果取所有分类结果的</a:t>
            </a:r>
            <a:r>
              <a:rPr lang="zh-CN" altLang="en-US" dirty="0" smtClean="0">
                <a:solidFill>
                  <a:srgbClr val="FF0000"/>
                </a:solidFill>
              </a:rPr>
              <a:t>平均值</a:t>
            </a:r>
            <a:r>
              <a:rPr lang="zh-CN" altLang="en-US" dirty="0" smtClean="0"/>
              <a:t>。</a:t>
            </a:r>
            <a:endParaRPr lang="zh-CN" altLang="en-US" dirty="0"/>
          </a:p>
        </p:txBody>
      </p:sp>
    </p:spTree>
    <p:extLst>
      <p:ext uri="{BB962C8B-B14F-4D97-AF65-F5344CB8AC3E}">
        <p14:creationId xmlns:p14="http://schemas.microsoft.com/office/powerpoint/2010/main" val="38632940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9B4D1A69-14FF-DBC9-E38C-34F07ED07C8C}"/>
              </a:ext>
            </a:extLst>
          </p:cNvPr>
          <p:cNvSpPr/>
          <p:nvPr/>
        </p:nvSpPr>
        <p:spPr>
          <a:xfrm>
            <a:off x="0" y="-18327"/>
            <a:ext cx="12192000" cy="7453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084D080E-16BA-D6E9-F0E8-DBE257F19B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7145" y="30595"/>
            <a:ext cx="2204089" cy="581409"/>
          </a:xfrm>
          <a:prstGeom prst="rect">
            <a:avLst/>
          </a:prstGeom>
        </p:spPr>
      </p:pic>
      <p:sp>
        <p:nvSpPr>
          <p:cNvPr id="4" name="文本框 3">
            <a:extLst>
              <a:ext uri="{FF2B5EF4-FFF2-40B4-BE49-F238E27FC236}">
                <a16:creationId xmlns:a16="http://schemas.microsoft.com/office/drawing/2014/main" id="{E8C7A364-92E4-55D8-CAE0-C0C000743618}"/>
              </a:ext>
            </a:extLst>
          </p:cNvPr>
          <p:cNvSpPr txBox="1"/>
          <p:nvPr/>
        </p:nvSpPr>
        <p:spPr>
          <a:xfrm>
            <a:off x="5910404" y="3246047"/>
            <a:ext cx="2236510" cy="707886"/>
          </a:xfrm>
          <a:prstGeom prst="rect">
            <a:avLst/>
          </a:prstGeom>
          <a:noFill/>
        </p:spPr>
        <p:txBody>
          <a:bodyPr wrap="none" rtlCol="0">
            <a:spAutoFit/>
          </a:bodyPr>
          <a:lstStyle/>
          <a:p>
            <a:r>
              <a:rPr lang="zh-CN" altLang="en-US" sz="4000" dirty="0" smtClean="0">
                <a:latin typeface="Times New Roman" panose="02020603050405020304" pitchFamily="18" charset="0"/>
                <a:ea typeface="微软雅黑" panose="020B0503020204020204" pitchFamily="34" charset="-122"/>
                <a:cs typeface="Times New Roman" panose="02020603050405020304" pitchFamily="18" charset="0"/>
              </a:rPr>
              <a:t>研究</a:t>
            </a:r>
            <a:r>
              <a:rPr lang="zh-CN" altLang="en-US" sz="4000" dirty="0">
                <a:latin typeface="Times New Roman" panose="02020603050405020304" pitchFamily="18" charset="0"/>
                <a:ea typeface="微软雅黑" panose="020B0503020204020204" pitchFamily="34" charset="-122"/>
                <a:cs typeface="Times New Roman" panose="02020603050405020304" pitchFamily="18" charset="0"/>
              </a:rPr>
              <a:t>方法</a:t>
            </a:r>
          </a:p>
        </p:txBody>
      </p:sp>
      <p:sp>
        <p:nvSpPr>
          <p:cNvPr id="6" name="椭圆 5">
            <a:extLst>
              <a:ext uri="{FF2B5EF4-FFF2-40B4-BE49-F238E27FC236}">
                <a16:creationId xmlns:a16="http://schemas.microsoft.com/office/drawing/2014/main" id="{73711EAC-93A8-66D3-E931-E43545AD8A0D}"/>
              </a:ext>
            </a:extLst>
          </p:cNvPr>
          <p:cNvSpPr/>
          <p:nvPr/>
        </p:nvSpPr>
        <p:spPr>
          <a:xfrm>
            <a:off x="5159348" y="3246047"/>
            <a:ext cx="578734" cy="553755"/>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t>2</a:t>
            </a:r>
            <a:endParaRPr lang="zh-CN" altLang="en-US" sz="2800" b="1" dirty="0"/>
          </a:p>
        </p:txBody>
      </p:sp>
      <p:sp>
        <p:nvSpPr>
          <p:cNvPr id="17" name="矩形 16">
            <a:extLst>
              <a:ext uri="{FF2B5EF4-FFF2-40B4-BE49-F238E27FC236}">
                <a16:creationId xmlns:a16="http://schemas.microsoft.com/office/drawing/2014/main" id="{58564F62-0520-2830-31E3-25C58C213E6A}"/>
              </a:ext>
            </a:extLst>
          </p:cNvPr>
          <p:cNvSpPr/>
          <p:nvPr/>
        </p:nvSpPr>
        <p:spPr>
          <a:xfrm>
            <a:off x="3517041" y="2176034"/>
            <a:ext cx="1319513" cy="707886"/>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14D42A42-F756-909E-FD3F-195E0616A4F4}"/>
              </a:ext>
            </a:extLst>
          </p:cNvPr>
          <p:cNvSpPr/>
          <p:nvPr/>
        </p:nvSpPr>
        <p:spPr>
          <a:xfrm>
            <a:off x="4014753" y="2546424"/>
            <a:ext cx="972273" cy="490046"/>
          </a:xfrm>
          <a:prstGeom prst="rect">
            <a:avLst/>
          </a:prstGeom>
          <a:noFill/>
          <a:ln w="349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a:extLst>
              <a:ext uri="{FF2B5EF4-FFF2-40B4-BE49-F238E27FC236}">
                <a16:creationId xmlns:a16="http://schemas.microsoft.com/office/drawing/2014/main" id="{71C0B659-F826-B6B5-6281-65DEA6266D90}"/>
              </a:ext>
            </a:extLst>
          </p:cNvPr>
          <p:cNvCxnSpPr/>
          <p:nvPr/>
        </p:nvCxnSpPr>
        <p:spPr>
          <a:xfrm>
            <a:off x="4987026" y="3036470"/>
            <a:ext cx="0" cy="933644"/>
          </a:xfrm>
          <a:prstGeom prst="line">
            <a:avLst/>
          </a:prstGeom>
          <a:ln w="349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D6F7B921-25E5-08A1-9036-26E5F70ED6BB}"/>
              </a:ext>
            </a:extLst>
          </p:cNvPr>
          <p:cNvCxnSpPr>
            <a:cxnSpLocks/>
          </p:cNvCxnSpPr>
          <p:nvPr/>
        </p:nvCxnSpPr>
        <p:spPr>
          <a:xfrm>
            <a:off x="4987026" y="3953933"/>
            <a:ext cx="3222975" cy="0"/>
          </a:xfrm>
          <a:prstGeom prst="line">
            <a:avLst/>
          </a:prstGeom>
          <a:ln w="349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88924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1982</TotalTime>
  <Words>1600</Words>
  <Application>Microsoft Office PowerPoint</Application>
  <PresentationFormat>宽屏</PresentationFormat>
  <Paragraphs>191</Paragraphs>
  <Slides>33</Slides>
  <Notes>18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33</vt:i4>
      </vt:variant>
    </vt:vector>
  </HeadingPairs>
  <TitlesOfParts>
    <vt:vector size="41" baseType="lpstr">
      <vt:lpstr>等线</vt:lpstr>
      <vt:lpstr>等线 Light</vt:lpstr>
      <vt:lpstr>微软雅黑</vt:lpstr>
      <vt:lpstr>Arial</vt:lpstr>
      <vt:lpstr>Cambria Math</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高 艳</dc:creator>
  <cp:lastModifiedBy>THU</cp:lastModifiedBy>
  <cp:revision>397</cp:revision>
  <dcterms:created xsi:type="dcterms:W3CDTF">2022-10-08T07:14:41Z</dcterms:created>
  <dcterms:modified xsi:type="dcterms:W3CDTF">2022-10-21T11:37:09Z</dcterms:modified>
</cp:coreProperties>
</file>