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3" r:id="rId4"/>
    <p:sldId id="257" r:id="rId5"/>
    <p:sldId id="259" r:id="rId6"/>
    <p:sldId id="258" r:id="rId7"/>
    <p:sldId id="261" r:id="rId8"/>
    <p:sldId id="260" r:id="rId9"/>
    <p:sldId id="262" r:id="rId10"/>
    <p:sldId id="275" r:id="rId11"/>
    <p:sldId id="27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noAutofit/>
          </a:bodyPr>
          <a:p>
            <a:r>
              <a:rPr lang="zh-CN" altLang="en-US" sz="5400" smtClean="0"/>
              <a:t>基于</a:t>
            </a:r>
            <a:r>
              <a:rPr lang="en-US" altLang="zh-CN" sz="5400" smtClean="0"/>
              <a:t>LSB</a:t>
            </a:r>
            <a:r>
              <a:rPr lang="zh-CN" altLang="en-US" sz="5400" smtClean="0"/>
              <a:t>的信息隐藏以及提取实现</a:t>
            </a:r>
            <a:br>
              <a:rPr lang="zh-CN" altLang="en-US" sz="5400" smtClean="0"/>
            </a:br>
            <a:br>
              <a:rPr lang="zh-CN" altLang="en-US" sz="5400" smtClean="0"/>
            </a:br>
            <a:r>
              <a:rPr lang="en-US" altLang="zh-CN" sz="2400" smtClean="0"/>
              <a:t>PPT</a:t>
            </a:r>
            <a:r>
              <a:rPr lang="zh-CN" altLang="en-US" sz="2400" smtClean="0"/>
              <a:t>制作及演讲：王宪章</a:t>
            </a:r>
            <a:br>
              <a:rPr lang="zh-CN" altLang="en-US" sz="2400" smtClean="0"/>
            </a:br>
            <a:r>
              <a:rPr lang="zh-CN" altLang="en-US" sz="2400" smtClean="0"/>
              <a:t>程序编写：沈鑫楠，杨珍</a:t>
            </a:r>
            <a:br>
              <a:rPr lang="zh-CN" altLang="en-US" sz="2400" smtClean="0"/>
            </a:br>
            <a:r>
              <a:rPr lang="zh-CN" altLang="en-US" sz="2400" smtClean="0"/>
              <a:t>资料收集：耿东飞</a:t>
            </a:r>
            <a:endParaRPr lang="zh-CN" altLang="en-US" sz="2400" smtClean="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94685" y="2189480"/>
            <a:ext cx="6172200" cy="2617470"/>
          </a:xfrm>
        </p:spPr>
        <p:txBody>
          <a:bodyPr/>
          <a:p>
            <a:r>
              <a:rPr lang="en-US" altLang="zh-CN" sz="8800"/>
              <a:t>Thanks</a:t>
            </a:r>
            <a:r>
              <a:rPr lang="zh-CN" altLang="en-US" sz="8800"/>
              <a:t>！</a:t>
            </a:r>
            <a:endParaRPr lang="zh-CN" altLang="en-US" sz="8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838200" y="463550"/>
            <a:ext cx="10515600" cy="1325563"/>
          </a:xfrm>
        </p:spPr>
        <p:txBody>
          <a:bodyPr vert="horz" wrap="square" lIns="91440" tIns="45720" rIns="91440" bIns="45720" rtlCol="0" anchor="ctr">
            <a:normAutofit/>
          </a:bodyPr>
          <a:p>
            <a:r>
              <a:rPr lang="en-US" altLang="zh-CN"/>
              <a:t>LSB</a:t>
            </a:r>
            <a:r>
              <a:rPr lang="zh-CN" altLang="en-US"/>
              <a:t>算法的基本步骤：</a:t>
            </a:r>
            <a:endParaRPr lang="zh-CN" altLang="en-US"/>
          </a:p>
        </p:txBody>
      </p:sp>
      <p:sp>
        <p:nvSpPr>
          <p:cNvPr id="5" name="内容占位符 4"/>
          <p:cNvSpPr>
            <a:spLocks noGrp="1"/>
          </p:cNvSpPr>
          <p:nvPr>
            <p:ph idx="1"/>
            <p:custDataLst>
              <p:tags r:id="rId2"/>
            </p:custDataLst>
          </p:nvPr>
        </p:nvSpPr>
        <p:spPr>
          <a:xfrm>
            <a:off x="838200" y="2195195"/>
            <a:ext cx="10515600" cy="4351338"/>
          </a:xfrm>
        </p:spPr>
        <p:txBody>
          <a:bodyPr>
            <a:normAutofit/>
          </a:bodyPr>
          <a:p>
            <a:pPr marL="228600" indent="-228600" algn="just">
              <a:lnSpc>
                <a:spcPct val="120000"/>
              </a:lnSpc>
              <a:buSzTx/>
              <a:buFont typeface="Arial" panose="020B0604020202020204" pitchFamily="34" charset="0"/>
              <a:buChar char="•"/>
            </a:pPr>
            <a:r>
              <a:rPr lang="en-US" altLang="zh-CN" sz="2000" smtClean="0"/>
              <a:t>1.</a:t>
            </a:r>
            <a:r>
              <a:rPr lang="zh-CN" altLang="en-US" sz="2000" smtClean="0"/>
              <a:t>将得到的隐藏有秘密信息的十进制像素值转换为二进制数据</a:t>
            </a:r>
            <a:endParaRPr lang="zh-CN" altLang="en-US" sz="2000" smtClean="0"/>
          </a:p>
          <a:p>
            <a:pPr marL="228600" indent="-228600" algn="just">
              <a:lnSpc>
                <a:spcPct val="120000"/>
              </a:lnSpc>
              <a:buSzTx/>
              <a:buFont typeface="Arial" panose="020B0604020202020204" pitchFamily="34" charset="0"/>
              <a:buChar char="•"/>
            </a:pPr>
            <a:r>
              <a:rPr lang="en-US" altLang="zh-CN" sz="2000" smtClean="0"/>
              <a:t>2.</a:t>
            </a:r>
            <a:r>
              <a:rPr lang="zh-CN" altLang="en-US" sz="2000" smtClean="0"/>
              <a:t>用二进制秘密信息中的每一比特信息替换与之对应的载体数据的最低有效位</a:t>
            </a:r>
            <a:endParaRPr lang="zh-CN" altLang="en-US" sz="2000" smtClean="0"/>
          </a:p>
          <a:p>
            <a:pPr marL="228600" indent="-228600" algn="just">
              <a:lnSpc>
                <a:spcPct val="120000"/>
              </a:lnSpc>
              <a:buSzTx/>
              <a:buFont typeface="Arial" panose="020B0604020202020204" pitchFamily="34" charset="0"/>
              <a:buChar char="•"/>
            </a:pPr>
            <a:r>
              <a:rPr lang="en-US" altLang="zh-CN" sz="2000" smtClean="0"/>
              <a:t>3.</a:t>
            </a:r>
            <a:r>
              <a:rPr lang="zh-CN" altLang="en-US" sz="2000" smtClean="0"/>
              <a:t>将得到的含有秘密信息的二进制数据转化为十进制像素值，从而得到含有秘密信息的图像</a:t>
            </a:r>
            <a:endParaRPr lang="zh-CN" altLang="en-US" sz="2000" smtClean="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t>信息隐藏部分：</a:t>
            </a:r>
            <a:endParaRPr lang="zh-CN" altLang="en-US"/>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smtClean="0"/>
              <a:t>Picture = imread('magic.bmp','bmp');  %读取图片信息，其中存储着各个像素以及颜色值</a:t>
            </a:r>
            <a:endParaRPr lang="zh-CN" altLang="en-US" sz="2000" smtClean="0"/>
          </a:p>
          <a:p>
            <a:pPr marL="228600" indent="-228600" algn="just">
              <a:lnSpc>
                <a:spcPct val="120000"/>
              </a:lnSpc>
              <a:buSzTx/>
              <a:buFont typeface="Arial" panose="020B0604020202020204" pitchFamily="34" charset="0"/>
              <a:buChar char="•"/>
            </a:pPr>
            <a:r>
              <a:rPr lang="zh-CN" altLang="en-US" sz="2000" smtClean="0"/>
              <a:t>Double_Picture = Picture;  </a:t>
            </a:r>
            <a:endParaRPr lang="zh-CN" altLang="en-US" sz="2000" smtClean="0"/>
          </a:p>
          <a:p>
            <a:pPr marL="228600" indent="-228600" algn="just">
              <a:lnSpc>
                <a:spcPct val="120000"/>
              </a:lnSpc>
              <a:buSzTx/>
              <a:buFont typeface="Arial" panose="020B0604020202020204" pitchFamily="34" charset="0"/>
              <a:buChar char="•"/>
            </a:pPr>
            <a:r>
              <a:rPr lang="zh-CN" altLang="en-US" sz="2000" smtClean="0"/>
              <a:t>Double_Picture = double(Double_Picture);  </a:t>
            </a:r>
            <a:endParaRPr lang="zh-CN" altLang="en-US" sz="2000" smtClean="0"/>
          </a:p>
          <a:p>
            <a:pPr marL="228600" indent="-228600" algn="just">
              <a:lnSpc>
                <a:spcPct val="120000"/>
              </a:lnSpc>
              <a:buSzTx/>
              <a:buFont typeface="Arial" panose="020B0604020202020204" pitchFamily="34" charset="0"/>
              <a:buChar char="•"/>
            </a:pPr>
            <a:r>
              <a:rPr lang="zh-CN" altLang="en-US" sz="2000" smtClean="0"/>
              <a:t>%将图像转换成二进制  </a:t>
            </a:r>
            <a:endParaRPr lang="zh-CN" altLang="en-US" sz="2000" smtClean="0"/>
          </a:p>
          <a:p>
            <a:pPr marL="228600" indent="-228600" algn="just">
              <a:lnSpc>
                <a:spcPct val="120000"/>
              </a:lnSpc>
              <a:buSzTx/>
              <a:buFont typeface="Arial" panose="020B0604020202020204" pitchFamily="34" charset="0"/>
              <a:buChar char="•"/>
            </a:pPr>
            <a:r>
              <a:rPr lang="zh-CN" altLang="en-US" sz="2000" smtClean="0"/>
              <a:t>path2_id = fopen('secret.txt' , 'r'); %读取秘密信息文件  </a:t>
            </a:r>
            <a:endParaRPr lang="zh-CN" altLang="en-US" sz="2000" smtClean="0"/>
          </a:p>
          <a:p>
            <a:pPr marL="228600" indent="-228600" algn="just">
              <a:lnSpc>
                <a:spcPct val="120000"/>
              </a:lnSpc>
              <a:buSzTx/>
              <a:buFont typeface="Arial" panose="020B0604020202020204" pitchFamily="34" charset="0"/>
              <a:buChar char="•"/>
            </a:pPr>
            <a:r>
              <a:rPr lang="zh-CN" altLang="en-US" sz="2000" smtClean="0"/>
              <a:t>[msg , len] = fread(path2_id , 'ubit1'); %每次只读取一位 </a:t>
            </a:r>
            <a:endParaRPr lang="zh-CN" altLang="en-US" sz="2000" smtClean="0"/>
          </a:p>
          <a:p>
            <a:pPr marL="228600" indent="-228600" algn="just">
              <a:lnSpc>
                <a:spcPct val="120000"/>
              </a:lnSpc>
              <a:buSzTx/>
              <a:buFont typeface="Arial" panose="020B0604020202020204" pitchFamily="34" charset="0"/>
              <a:buChar char="•"/>
            </a:pPr>
            <a:r>
              <a:rPr lang="zh-CN" altLang="en-US" sz="2000" smtClean="0"/>
              <a:t>[m , n] = size(Double_Picture);  %获取行和列数目</a:t>
            </a:r>
            <a:endParaRPr lang="zh-CN" altLang="en-US" sz="2000" smtClean="0"/>
          </a:p>
          <a:p>
            <a:pPr marL="228600" indent="-228600" algn="just">
              <a:lnSpc>
                <a:spcPct val="120000"/>
              </a:lnSpc>
              <a:buSzTx/>
              <a:buFont typeface="Arial" panose="020B0604020202020204" pitchFamily="34" charset="0"/>
              <a:buChar char="•"/>
            </a:pPr>
            <a:r>
              <a:rPr lang="zh-CN" altLang="en-US" sz="2000" smtClean="0"/>
              <a:t>  </a:t>
            </a:r>
            <a:endParaRPr lang="zh-CN" altLang="en-US" sz="2000" smtClean="0"/>
          </a:p>
          <a:p>
            <a:pPr marL="228600" indent="-228600" algn="just">
              <a:lnSpc>
                <a:spcPct val="120000"/>
              </a:lnSpc>
              <a:buSzTx/>
              <a:buFont typeface="Arial" panose="020B0604020202020204" pitchFamily="34" charset="0"/>
              <a:buChar char="•"/>
            </a:pPr>
            <a:endParaRPr lang="zh-CN" altLang="en-US" sz="2000" smtClean="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sz="quarter" idx="13"/>
            <p:custDataLst>
              <p:tags r:id="rId1"/>
            </p:custDataLst>
          </p:nvPr>
        </p:nvSpPr>
        <p:spPr/>
        <p:txBody>
          <a:bodyPr>
            <a:normAutofit lnSpcReduction="20000"/>
          </a:bodyPr>
          <a:p>
            <a:pPr marL="228600" lvl="0" indent="-228600">
              <a:buSzTx/>
              <a:buFont typeface="Arial" panose="020B0604020202020204" pitchFamily="34" charset="0"/>
              <a:buChar char="•"/>
            </a:pPr>
            <a:r>
              <a:rPr lang="zh-CN" altLang="en-US" smtClean="0">
                <a:sym typeface="+mn-ea"/>
              </a:rPr>
              <a:t>p = 1; %p为秘密信息的计数器  </a:t>
            </a:r>
            <a:endParaRPr lang="zh-CN" altLang="en-US" smtClean="0"/>
          </a:p>
          <a:p>
            <a:pPr marL="228600" lvl="0" indent="-228600">
              <a:buSzTx/>
              <a:buFont typeface="Arial" panose="020B0604020202020204" pitchFamily="34" charset="0"/>
              <a:buChar char="•"/>
            </a:pPr>
            <a:r>
              <a:rPr lang="zh-CN" altLang="en-US" smtClean="0">
                <a:sym typeface="+mn-ea"/>
              </a:rPr>
              <a:t>for f2 = 1:n  </a:t>
            </a:r>
            <a:endParaRPr lang="zh-CN" altLang="en-US" smtClean="0"/>
          </a:p>
          <a:p>
            <a:pPr marL="228600" lvl="0" indent="-228600">
              <a:buSzTx/>
              <a:buFont typeface="Arial" panose="020B0604020202020204" pitchFamily="34" charset="0"/>
              <a:buChar char="•"/>
            </a:pPr>
            <a:r>
              <a:rPr lang="zh-CN" altLang="en-US" smtClean="0">
                <a:sym typeface="+mn-ea"/>
              </a:rPr>
              <a:t>    for f1 = 1:m  </a:t>
            </a:r>
            <a:endParaRPr lang="zh-CN" altLang="en-US" smtClean="0"/>
          </a:p>
          <a:p>
            <a:pPr marL="228600" lvl="0" indent="-228600">
              <a:buSzTx/>
              <a:buFont typeface="Arial" panose="020B0604020202020204" pitchFamily="34" charset="0"/>
              <a:buChar char="•"/>
            </a:pPr>
            <a:r>
              <a:rPr lang="zh-CN" altLang="en-US" smtClean="0">
                <a:sym typeface="+mn-ea"/>
              </a:rPr>
              <a:t>        Double_Picture(f1 , f2) = Double_Picture(f1,f2) - mod(Double_Picture(f1 , f2) , 2) + msg(p , 1);  </a:t>
            </a:r>
            <a:endParaRPr lang="zh-CN" altLang="en-US" smtClean="0"/>
          </a:p>
          <a:p>
            <a:pPr marL="228600" lvl="0" indent="-228600">
              <a:buSzTx/>
              <a:buFont typeface="Arial" panose="020B0604020202020204" pitchFamily="34" charset="0"/>
              <a:buChar char="•"/>
            </a:pPr>
            <a:r>
              <a:rPr lang="zh-CN" altLang="en-US" smtClean="0">
                <a:sym typeface="+mn-ea"/>
              </a:rPr>
              <a:t>        if(p == len)   </a:t>
            </a:r>
            <a:endParaRPr lang="zh-CN" altLang="en-US" smtClean="0"/>
          </a:p>
          <a:p>
            <a:pPr marL="228600" lvl="0" indent="-228600">
              <a:buSzTx/>
              <a:buFont typeface="Arial" panose="020B0604020202020204" pitchFamily="34" charset="0"/>
              <a:buChar char="•"/>
            </a:pPr>
            <a:r>
              <a:rPr lang="zh-CN" altLang="en-US" smtClean="0">
                <a:sym typeface="+mn-ea"/>
              </a:rPr>
              <a:t>            break;  </a:t>
            </a:r>
            <a:endParaRPr lang="zh-CN" altLang="en-US" smtClean="0"/>
          </a:p>
          <a:p>
            <a:pPr marL="228600" lvl="0" indent="-228600">
              <a:buSzTx/>
              <a:buFont typeface="Arial" panose="020B0604020202020204" pitchFamily="34" charset="0"/>
              <a:buChar char="•"/>
            </a:pPr>
            <a:r>
              <a:rPr lang="zh-CN" altLang="en-US" smtClean="0">
                <a:sym typeface="+mn-ea"/>
              </a:rPr>
              <a:t>        end;  </a:t>
            </a:r>
            <a:endParaRPr lang="zh-CN" altLang="en-US" smtClean="0"/>
          </a:p>
          <a:p>
            <a:pPr marL="228600" lvl="0" indent="-228600">
              <a:buSzTx/>
              <a:buFont typeface="Arial" panose="020B0604020202020204" pitchFamily="34" charset="0"/>
              <a:buChar char="•"/>
            </a:pPr>
            <a:r>
              <a:rPr lang="zh-CN" altLang="en-US" smtClean="0">
                <a:sym typeface="+mn-ea"/>
              </a:rPr>
              <a:t>        p = p + 1;  </a:t>
            </a:r>
            <a:endParaRPr lang="zh-CN" altLang="en-US" smtClean="0"/>
          </a:p>
          <a:p>
            <a:pPr marL="228600" lvl="0" indent="-228600">
              <a:buSzTx/>
              <a:buFont typeface="Arial" panose="020B0604020202020204" pitchFamily="34" charset="0"/>
              <a:buChar char="•"/>
            </a:pPr>
            <a:r>
              <a:rPr lang="zh-CN" altLang="en-US" smtClean="0">
                <a:sym typeface="+mn-ea"/>
              </a:rPr>
              <a:t>    end;  </a:t>
            </a:r>
            <a:endParaRPr lang="zh-CN" altLang="en-US" smtClean="0"/>
          </a:p>
          <a:p>
            <a:pPr marL="228600" lvl="0" indent="-228600">
              <a:buSzTx/>
              <a:buFont typeface="Arial" panose="020B0604020202020204" pitchFamily="34" charset="0"/>
              <a:buChar char="•"/>
            </a:pPr>
            <a:r>
              <a:rPr lang="zh-CN" altLang="en-US" smtClean="0">
                <a:sym typeface="+mn-ea"/>
              </a:rPr>
              <a:t>      </a:t>
            </a:r>
            <a:endParaRPr lang="zh-CN" altLang="en-US" smtClean="0"/>
          </a:p>
          <a:p>
            <a:pPr marL="228600" lvl="0" indent="-228600">
              <a:buSzTx/>
              <a:buFont typeface="Arial" panose="020B0604020202020204" pitchFamily="34" charset="0"/>
              <a:buChar char="•"/>
            </a:pPr>
            <a:endParaRPr lang="zh-CN" altLang="en-US" smtClean="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sz="quarter" idx="13"/>
            <p:custDataLst>
              <p:tags r:id="rId1"/>
            </p:custDataLst>
          </p:nvPr>
        </p:nvSpPr>
        <p:spPr/>
        <p:txBody>
          <a:bodyPr>
            <a:normAutofit lnSpcReduction="10000"/>
          </a:bodyPr>
          <a:p>
            <a:pPr marL="228600" lvl="0" indent="-228600">
              <a:buSzTx/>
              <a:buFont typeface="Arial" panose="020B0604020202020204" pitchFamily="34" charset="0"/>
              <a:buChar char="•"/>
            </a:pPr>
            <a:r>
              <a:rPr lang="zh-CN" altLang="en-US" smtClean="0">
                <a:sym typeface="+mn-ea"/>
              </a:rPr>
              <a:t>    if(p == len)   </a:t>
            </a:r>
            <a:endParaRPr lang="zh-CN" altLang="en-US" smtClean="0"/>
          </a:p>
          <a:p>
            <a:pPr marL="228600" lvl="0" indent="-228600">
              <a:buSzTx/>
              <a:buFont typeface="Arial" panose="020B0604020202020204" pitchFamily="34" charset="0"/>
              <a:buChar char="•"/>
            </a:pPr>
            <a:r>
              <a:rPr lang="zh-CN" altLang="en-US" smtClean="0">
                <a:sym typeface="+mn-ea"/>
              </a:rPr>
              <a:t>        break;  </a:t>
            </a:r>
            <a:endParaRPr lang="zh-CN" altLang="en-US" smtClean="0"/>
          </a:p>
          <a:p>
            <a:pPr marL="228600" lvl="0" indent="-228600">
              <a:buSzTx/>
              <a:buFont typeface="Arial" panose="020B0604020202020204" pitchFamily="34" charset="0"/>
              <a:buChar char="•"/>
            </a:pPr>
            <a:r>
              <a:rPr lang="zh-CN" altLang="en-US" smtClean="0">
                <a:sym typeface="+mn-ea"/>
              </a:rPr>
              <a:t>    end;   </a:t>
            </a:r>
            <a:endParaRPr lang="zh-CN" altLang="en-US" smtClean="0"/>
          </a:p>
          <a:p>
            <a:pPr marL="228600" lvl="0" indent="-228600">
              <a:buSzTx/>
              <a:buFont typeface="Arial" panose="020B0604020202020204" pitchFamily="34" charset="0"/>
              <a:buChar char="•"/>
            </a:pPr>
            <a:r>
              <a:rPr lang="zh-CN" altLang="en-US" smtClean="0">
                <a:sym typeface="+mn-ea"/>
              </a:rPr>
              <a:t>end;  </a:t>
            </a:r>
            <a:endParaRPr lang="zh-CN" altLang="en-US" smtClean="0"/>
          </a:p>
          <a:p>
            <a:pPr marL="228600" lvl="0" indent="-228600">
              <a:buSzTx/>
              <a:buFont typeface="Arial" panose="020B0604020202020204" pitchFamily="34" charset="0"/>
              <a:buChar char="•"/>
            </a:pPr>
            <a:r>
              <a:rPr lang="zh-CN" altLang="en-US" smtClean="0">
                <a:sym typeface="+mn-ea"/>
              </a:rPr>
              <a:t>  </a:t>
            </a:r>
            <a:endParaRPr lang="zh-CN" altLang="en-US" smtClean="0"/>
          </a:p>
          <a:p>
            <a:pPr marL="228600" lvl="0" indent="-228600">
              <a:buSzTx/>
              <a:buFont typeface="Arial" panose="020B0604020202020204" pitchFamily="34" charset="0"/>
              <a:buChar char="•"/>
            </a:pPr>
            <a:r>
              <a:rPr lang="zh-CN" altLang="en-US" smtClean="0">
                <a:sym typeface="+mn-ea"/>
              </a:rPr>
              <a:t>Double_Picture = uint8(Double_Picture);  </a:t>
            </a:r>
            <a:endParaRPr lang="zh-CN" altLang="en-US" smtClean="0"/>
          </a:p>
          <a:p>
            <a:pPr marL="228600" lvl="0" indent="-228600">
              <a:buSzTx/>
              <a:buFont typeface="Arial" panose="020B0604020202020204" pitchFamily="34" charset="0"/>
              <a:buChar char="•"/>
            </a:pPr>
            <a:r>
              <a:rPr lang="zh-CN" altLang="en-US" smtClean="0">
                <a:sym typeface="+mn-ea"/>
              </a:rPr>
              <a:t>imwrite(Double_Picture , '_magic.bmp');  </a:t>
            </a:r>
            <a:endParaRPr lang="zh-CN" altLang="en-US" smtClean="0"/>
          </a:p>
          <a:p>
            <a:pPr marL="228600" lvl="0" indent="-228600">
              <a:buSzTx/>
              <a:buFont typeface="Arial" panose="020B0604020202020204" pitchFamily="34" charset="0"/>
              <a:buChar char="•"/>
            </a:pPr>
            <a:r>
              <a:rPr lang="zh-CN" altLang="en-US" smtClean="0">
                <a:sym typeface="+mn-ea"/>
              </a:rPr>
              <a:t>subplot(1 , 2 , 1) ; imshow(Picture);title('原始图像');  </a:t>
            </a:r>
            <a:endParaRPr lang="zh-CN" altLang="en-US" smtClean="0"/>
          </a:p>
          <a:p>
            <a:pPr marL="228600" lvl="0" indent="-228600">
              <a:buSzTx/>
              <a:buFont typeface="Arial" panose="020B0604020202020204" pitchFamily="34" charset="0"/>
              <a:buChar char="•"/>
            </a:pPr>
            <a:r>
              <a:rPr lang="zh-CN" altLang="en-US" smtClean="0">
                <a:sym typeface="+mn-ea"/>
              </a:rPr>
              <a:t>subplot(1 , 2 , 2) ; imshow(Double_Picture);title('隐藏图像');  </a:t>
            </a:r>
            <a:endParaRPr lang="zh-CN" altLang="en-US" smtClean="0"/>
          </a:p>
          <a:p>
            <a:pPr marL="228600" lvl="0" indent="-228600">
              <a:buSzTx/>
              <a:buFont typeface="Arial" panose="020B0604020202020204" pitchFamily="34" charset="0"/>
              <a:buChar char="•"/>
            </a:pPr>
            <a:endParaRPr lang="zh-CN" altLang="en-US" smtClean="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06780"/>
          </a:xfrm>
        </p:spPr>
        <p:txBody>
          <a:bodyPr/>
          <a:p>
            <a:r>
              <a:rPr lang="zh-CN" altLang="en-US" sz="3200"/>
              <a:t>运行结果：</a:t>
            </a:r>
            <a:endParaRPr lang="zh-CN" altLang="en-US" sz="3200"/>
          </a:p>
        </p:txBody>
      </p:sp>
      <p:pic>
        <p:nvPicPr>
          <p:cNvPr id="4" name="图片 3" descr="`AV4PUKDKA$3Q`VGH[@ML7T"/>
          <p:cNvPicPr>
            <a:picLocks noChangeAspect="1"/>
          </p:cNvPicPr>
          <p:nvPr/>
        </p:nvPicPr>
        <p:blipFill>
          <a:blip r:embed="rId1"/>
          <a:stretch>
            <a:fillRect/>
          </a:stretch>
        </p:blipFill>
        <p:spPr>
          <a:xfrm>
            <a:off x="1272540" y="1393825"/>
            <a:ext cx="9697720" cy="466407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t>信息解密部分：</a:t>
            </a:r>
            <a:endParaRPr lang="zh-CN" altLang="en-US"/>
          </a:p>
        </p:txBody>
      </p:sp>
      <p:sp>
        <p:nvSpPr>
          <p:cNvPr id="5" name="内容占位符 4"/>
          <p:cNvSpPr>
            <a:spLocks noGrp="1"/>
          </p:cNvSpPr>
          <p:nvPr>
            <p:ph idx="1"/>
            <p:custDataLst>
              <p:tags r:id="rId2"/>
            </p:custDataLst>
          </p:nvPr>
        </p:nvSpPr>
        <p:spPr/>
        <p:txBody>
          <a:bodyPr>
            <a:normAutofit fontScale="90000" lnSpcReduction="20000"/>
          </a:bodyPr>
          <a:p>
            <a:pPr marL="228600" indent="-228600" algn="just">
              <a:lnSpc>
                <a:spcPct val="120000"/>
              </a:lnSpc>
              <a:buSzTx/>
              <a:buFont typeface="Arial" panose="020B0604020202020204" pitchFamily="34" charset="0"/>
              <a:buChar char="•"/>
            </a:pPr>
            <a:r>
              <a:rPr lang="zh-CN" altLang="en-US" sz="1600" smtClean="0"/>
              <a:t>Picture = imread('_magic.bmp','bmp');  </a:t>
            </a:r>
            <a:endParaRPr lang="zh-CN" altLang="en-US" sz="1600" smtClean="0"/>
          </a:p>
          <a:p>
            <a:pPr marL="228600" indent="-228600" algn="just">
              <a:lnSpc>
                <a:spcPct val="120000"/>
              </a:lnSpc>
              <a:buSzTx/>
              <a:buFont typeface="Arial" panose="020B0604020202020204" pitchFamily="34" charset="0"/>
              <a:buChar char="•"/>
            </a:pPr>
            <a:r>
              <a:rPr lang="zh-CN" altLang="en-US" sz="1600" smtClean="0"/>
              <a:t>Picture = double(Picture);  </a:t>
            </a:r>
            <a:endParaRPr lang="zh-CN" altLang="en-US" sz="1600" smtClean="0"/>
          </a:p>
          <a:p>
            <a:pPr marL="228600" indent="-228600" algn="just">
              <a:lnSpc>
                <a:spcPct val="120000"/>
              </a:lnSpc>
              <a:buSzTx/>
              <a:buFont typeface="Arial" panose="020B0604020202020204" pitchFamily="34" charset="0"/>
              <a:buChar char="•"/>
            </a:pPr>
            <a:r>
              <a:rPr lang="zh-CN" altLang="en-US" sz="1600" smtClean="0"/>
              <a:t>[m,n] = size(Picture);  </a:t>
            </a:r>
            <a:endParaRPr lang="zh-CN" altLang="en-US" sz="1600" smtClean="0"/>
          </a:p>
          <a:p>
            <a:pPr marL="228600" indent="-228600" algn="just">
              <a:lnSpc>
                <a:spcPct val="120000"/>
              </a:lnSpc>
              <a:buSzTx/>
              <a:buFont typeface="Arial" panose="020B0604020202020204" pitchFamily="34" charset="0"/>
              <a:buChar char="•"/>
            </a:pPr>
            <a:r>
              <a:rPr lang="zh-CN" altLang="en-US" sz="1600" smtClean="0"/>
              <a:t>frr = fopen('_secret.txt' , 'w');  </a:t>
            </a:r>
            <a:endParaRPr lang="zh-CN" altLang="en-US" sz="1600" smtClean="0"/>
          </a:p>
          <a:p>
            <a:pPr marL="228600" indent="-228600" algn="just">
              <a:lnSpc>
                <a:spcPct val="120000"/>
              </a:lnSpc>
              <a:buSzTx/>
              <a:buFont typeface="Arial" panose="020B0604020202020204" pitchFamily="34" charset="0"/>
              <a:buChar char="•"/>
            </a:pPr>
            <a:r>
              <a:rPr lang="zh-CN" altLang="en-US" sz="1600" smtClean="0"/>
              <a:t>len = 800; % 设定隐秘信息长度  </a:t>
            </a:r>
            <a:endParaRPr lang="zh-CN" altLang="en-US" sz="1600" smtClean="0"/>
          </a:p>
          <a:p>
            <a:pPr marL="228600" indent="-228600" algn="just">
              <a:lnSpc>
                <a:spcPct val="120000"/>
              </a:lnSpc>
              <a:buSzTx/>
              <a:buFont typeface="Arial" panose="020B0604020202020204" pitchFamily="34" charset="0"/>
              <a:buChar char="•"/>
            </a:pPr>
            <a:r>
              <a:rPr lang="zh-CN" altLang="en-US" sz="1600" smtClean="0"/>
              <a:t>p = 1;  </a:t>
            </a:r>
            <a:endParaRPr lang="zh-CN" altLang="en-US" sz="1600" smtClean="0"/>
          </a:p>
          <a:p>
            <a:pPr marL="228600" indent="-228600" algn="just">
              <a:lnSpc>
                <a:spcPct val="120000"/>
              </a:lnSpc>
              <a:buSzTx/>
              <a:buFont typeface="Arial" panose="020B0604020202020204" pitchFamily="34" charset="0"/>
              <a:buChar char="•"/>
            </a:pPr>
            <a:r>
              <a:rPr lang="zh-CN" altLang="en-US" sz="1600" smtClean="0"/>
              <a:t>for f2 = 1:n  </a:t>
            </a:r>
            <a:endParaRPr lang="zh-CN" altLang="en-US" sz="1600" smtClean="0"/>
          </a:p>
          <a:p>
            <a:pPr marL="228600" indent="-228600" algn="just">
              <a:lnSpc>
                <a:spcPct val="120000"/>
              </a:lnSpc>
              <a:buSzTx/>
              <a:buFont typeface="Arial" panose="020B0604020202020204" pitchFamily="34" charset="0"/>
              <a:buChar char="•"/>
            </a:pPr>
            <a:r>
              <a:rPr lang="zh-CN" altLang="en-US" sz="1600" smtClean="0"/>
              <a:t>    for f1 = 1:m  </a:t>
            </a:r>
            <a:endParaRPr lang="zh-CN" altLang="en-US" sz="1600" smtClean="0"/>
          </a:p>
          <a:p>
            <a:pPr marL="228600" indent="-228600" algn="just">
              <a:lnSpc>
                <a:spcPct val="120000"/>
              </a:lnSpc>
              <a:buSzTx/>
              <a:buFont typeface="Arial" panose="020B0604020202020204" pitchFamily="34" charset="0"/>
              <a:buChar char="•"/>
            </a:pPr>
            <a:r>
              <a:rPr lang="zh-CN" altLang="en-US" sz="1600" smtClean="0"/>
              <a:t>        if bitand(Picture(f1,f2) , 1) == 1  % 顺序提取  ，进行与运算</a:t>
            </a:r>
            <a:endParaRPr lang="zh-CN" altLang="en-US" sz="1600" smtClean="0"/>
          </a:p>
          <a:p>
            <a:pPr marL="228600" indent="-228600" algn="just">
              <a:lnSpc>
                <a:spcPct val="120000"/>
              </a:lnSpc>
              <a:buSzTx/>
              <a:buFont typeface="Arial" panose="020B0604020202020204" pitchFamily="34" charset="0"/>
              <a:buChar char="•"/>
            </a:pPr>
            <a:r>
              <a:rPr lang="zh-CN" altLang="en-US" sz="1600" smtClean="0"/>
              <a:t>            fwrite(frr , 1 , 'ubit1');  %写入文件，每次写入一比特</a:t>
            </a:r>
            <a:endParaRPr lang="zh-CN" altLang="en-US" sz="1600" smtClean="0"/>
          </a:p>
          <a:p>
            <a:pPr marL="228600" indent="-228600" algn="just">
              <a:lnSpc>
                <a:spcPct val="120000"/>
              </a:lnSpc>
              <a:buSzTx/>
              <a:buFont typeface="Arial" panose="020B0604020202020204" pitchFamily="34" charset="0"/>
              <a:buChar char="•"/>
            </a:pPr>
            <a:r>
              <a:rPr lang="zh-CN" altLang="en-US" sz="1600" smtClean="0"/>
              <a:t>            </a:t>
            </a:r>
            <a:endParaRPr lang="zh-CN" altLang="en-US" sz="1600" smtClean="0"/>
          </a:p>
          <a:p>
            <a:pPr marL="228600" indent="-228600" algn="just">
              <a:lnSpc>
                <a:spcPct val="120000"/>
              </a:lnSpc>
              <a:buSzTx/>
              <a:buFont typeface="Arial" panose="020B0604020202020204" pitchFamily="34" charset="0"/>
              <a:buChar char="•"/>
            </a:pPr>
            <a:r>
              <a:rPr lang="zh-CN" altLang="en-US" sz="2000" smtClean="0"/>
              <a:t>     </a:t>
            </a:r>
            <a:endParaRPr lang="zh-CN" altLang="en-US" sz="2000" smtClean="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sz="quarter" idx="13"/>
            <p:custDataLst>
              <p:tags r:id="rId1"/>
            </p:custDataLst>
          </p:nvPr>
        </p:nvSpPr>
        <p:spPr/>
        <p:txBody>
          <a:bodyPr>
            <a:normAutofit fontScale="60000"/>
          </a:bodyPr>
          <a:p>
            <a:pPr marL="228600" lvl="0" indent="-228600">
              <a:buSzTx/>
              <a:buFont typeface="Arial" panose="020B0604020202020204" pitchFamily="34" charset="0"/>
              <a:buChar char="•"/>
            </a:pPr>
            <a:r>
              <a:rPr lang="zh-CN" altLang="en-US" smtClean="0">
                <a:sym typeface="+mn-ea"/>
              </a:rPr>
              <a:t>   else   </a:t>
            </a:r>
            <a:endParaRPr lang="zh-CN" altLang="en-US" smtClean="0"/>
          </a:p>
          <a:p>
            <a:pPr marL="228600" lvl="0" indent="-228600">
              <a:buSzTx/>
              <a:buFont typeface="Arial" panose="020B0604020202020204" pitchFamily="34" charset="0"/>
              <a:buChar char="•"/>
            </a:pPr>
            <a:r>
              <a:rPr lang="zh-CN" altLang="en-US" smtClean="0">
                <a:sym typeface="+mn-ea"/>
              </a:rPr>
              <a:t>            fwrite(frr , 0 , 'ubit1');  </a:t>
            </a:r>
            <a:endParaRPr lang="zh-CN" altLang="en-US" smtClean="0"/>
          </a:p>
          <a:p>
            <a:pPr marL="228600" lvl="0" indent="-228600">
              <a:buSzTx/>
              <a:buFont typeface="Arial" panose="020B0604020202020204" pitchFamily="34" charset="0"/>
              <a:buChar char="•"/>
            </a:pPr>
            <a:r>
              <a:rPr lang="zh-CN" altLang="en-US" smtClean="0">
                <a:sym typeface="+mn-ea"/>
              </a:rPr>
              <a:t>            </a:t>
            </a:r>
            <a:endParaRPr lang="zh-CN" altLang="en-US" smtClean="0"/>
          </a:p>
          <a:p>
            <a:pPr marL="228600" lvl="0" indent="-228600">
              <a:buSzTx/>
              <a:buFont typeface="Arial" panose="020B0604020202020204" pitchFamily="34" charset="0"/>
              <a:buChar char="•"/>
            </a:pPr>
            <a:r>
              <a:rPr lang="zh-CN" altLang="en-US" smtClean="0">
                <a:sym typeface="+mn-ea"/>
              </a:rPr>
              <a:t>        end;  </a:t>
            </a:r>
            <a:endParaRPr lang="zh-CN" altLang="en-US" smtClean="0"/>
          </a:p>
          <a:p>
            <a:pPr marL="228600" lvl="0" indent="-228600">
              <a:buSzTx/>
              <a:buFont typeface="Arial" panose="020B0604020202020204" pitchFamily="34" charset="0"/>
              <a:buChar char="•"/>
            </a:pPr>
            <a:r>
              <a:rPr lang="zh-CN" altLang="en-US" smtClean="0">
                <a:sym typeface="+mn-ea"/>
              </a:rPr>
              <a:t>        if p==len  </a:t>
            </a:r>
            <a:endParaRPr lang="zh-CN" altLang="en-US" smtClean="0"/>
          </a:p>
          <a:p>
            <a:pPr marL="228600" lvl="0" indent="-228600">
              <a:buSzTx/>
              <a:buFont typeface="Arial" panose="020B0604020202020204" pitchFamily="34" charset="0"/>
              <a:buChar char="•"/>
            </a:pPr>
            <a:r>
              <a:rPr lang="zh-CN" altLang="en-US" smtClean="0">
                <a:sym typeface="+mn-ea"/>
              </a:rPr>
              <a:t>            break;  </a:t>
            </a:r>
            <a:endParaRPr lang="zh-CN" altLang="en-US" smtClean="0"/>
          </a:p>
          <a:p>
            <a:pPr marL="228600" lvl="0" indent="-228600">
              <a:buSzTx/>
              <a:buFont typeface="Arial" panose="020B0604020202020204" pitchFamily="34" charset="0"/>
              <a:buChar char="•"/>
            </a:pPr>
            <a:r>
              <a:rPr lang="zh-CN" altLang="en-US" smtClean="0">
                <a:sym typeface="+mn-ea"/>
              </a:rPr>
              <a:t>        end;  </a:t>
            </a:r>
            <a:endParaRPr lang="zh-CN" altLang="en-US" smtClean="0"/>
          </a:p>
          <a:p>
            <a:pPr marL="228600" lvl="0" indent="-228600">
              <a:buSzTx/>
              <a:buFont typeface="Arial" panose="020B0604020202020204" pitchFamily="34" charset="0"/>
              <a:buChar char="•"/>
            </a:pPr>
            <a:r>
              <a:rPr lang="zh-CN" altLang="en-US" smtClean="0">
                <a:sym typeface="+mn-ea"/>
              </a:rPr>
              <a:t>        p = p + 1;  </a:t>
            </a:r>
            <a:endParaRPr lang="zh-CN" altLang="en-US" smtClean="0"/>
          </a:p>
          <a:p>
            <a:pPr marL="228600" lvl="0" indent="-228600">
              <a:buSzTx/>
              <a:buFont typeface="Arial" panose="020B0604020202020204" pitchFamily="34" charset="0"/>
              <a:buChar char="•"/>
            </a:pPr>
            <a:r>
              <a:rPr lang="zh-CN" altLang="en-US" smtClean="0">
                <a:sym typeface="+mn-ea"/>
              </a:rPr>
              <a:t>    end;  </a:t>
            </a:r>
            <a:endParaRPr lang="zh-CN" altLang="en-US" smtClean="0"/>
          </a:p>
          <a:p>
            <a:pPr marL="228600" lvl="0" indent="-228600">
              <a:buSzTx/>
              <a:buFont typeface="Arial" panose="020B0604020202020204" pitchFamily="34" charset="0"/>
              <a:buChar char="•"/>
            </a:pPr>
            <a:r>
              <a:rPr lang="zh-CN" altLang="en-US" smtClean="0">
                <a:sym typeface="+mn-ea"/>
              </a:rPr>
              <a:t>    if p== len  </a:t>
            </a:r>
            <a:endParaRPr lang="zh-CN" altLang="en-US" smtClean="0"/>
          </a:p>
          <a:p>
            <a:pPr marL="228600" lvl="0" indent="-228600">
              <a:buSzTx/>
              <a:buFont typeface="Arial" panose="020B0604020202020204" pitchFamily="34" charset="0"/>
              <a:buChar char="•"/>
            </a:pPr>
            <a:r>
              <a:rPr lang="zh-CN" altLang="en-US" smtClean="0">
                <a:sym typeface="+mn-ea"/>
              </a:rPr>
              <a:t>        break;  </a:t>
            </a:r>
            <a:endParaRPr lang="zh-CN" altLang="en-US" smtClean="0"/>
          </a:p>
          <a:p>
            <a:pPr marL="228600" lvl="0" indent="-228600">
              <a:buSzTx/>
              <a:buFont typeface="Arial" panose="020B0604020202020204" pitchFamily="34" charset="0"/>
              <a:buChar char="•"/>
            </a:pPr>
            <a:r>
              <a:rPr lang="zh-CN" altLang="en-US" smtClean="0">
                <a:sym typeface="+mn-ea"/>
              </a:rPr>
              <a:t>    end;  </a:t>
            </a:r>
            <a:endParaRPr lang="zh-CN" altLang="en-US" smtClean="0"/>
          </a:p>
          <a:p>
            <a:pPr marL="228600" lvl="0" indent="-228600">
              <a:buSzTx/>
              <a:buFont typeface="Arial" panose="020B0604020202020204" pitchFamily="34" charset="0"/>
              <a:buChar char="•"/>
            </a:pPr>
            <a:r>
              <a:rPr lang="zh-CN" altLang="en-US" smtClean="0">
                <a:sym typeface="+mn-ea"/>
              </a:rPr>
              <a:t>end;  </a:t>
            </a:r>
            <a:endParaRPr lang="zh-CN" altLang="en-US" smtClean="0"/>
          </a:p>
          <a:p>
            <a:pPr marL="228600" lvl="0" indent="-228600">
              <a:buSzTx/>
              <a:buFont typeface="Arial" panose="020B0604020202020204" pitchFamily="34" charset="0"/>
              <a:buChar char="•"/>
            </a:pPr>
            <a:r>
              <a:rPr lang="zh-CN" altLang="en-US" smtClean="0">
                <a:sym typeface="+mn-ea"/>
              </a:rPr>
              <a:t>fclose(frr);  </a:t>
            </a:r>
            <a:endParaRPr lang="zh-CN" altLang="en-US" smtClean="0"/>
          </a:p>
          <a:p>
            <a:pPr marL="228600" lvl="0" indent="-228600">
              <a:buSzTx/>
              <a:buFont typeface="Arial" panose="020B0604020202020204" pitchFamily="34" charset="0"/>
              <a:buChar char="•"/>
            </a:pPr>
            <a:endParaRPr lang="zh-CN" altLang="en-US" smtClean="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9610" y="625709"/>
            <a:ext cx="6172200" cy="904863"/>
          </a:xfrm>
        </p:spPr>
        <p:txBody>
          <a:bodyPr/>
          <a:p>
            <a:r>
              <a:rPr lang="zh-CN" altLang="en-US"/>
              <a:t>解密之后：</a:t>
            </a:r>
            <a:endParaRPr lang="zh-CN" altLang="en-US"/>
          </a:p>
        </p:txBody>
      </p:sp>
      <p:pic>
        <p:nvPicPr>
          <p:cNvPr id="3" name="图片 2" descr="B8H}CWS]81~2PKL)@2DV%$Q"/>
          <p:cNvPicPr>
            <a:picLocks noChangeAspect="1"/>
          </p:cNvPicPr>
          <p:nvPr/>
        </p:nvPicPr>
        <p:blipFill>
          <a:blip r:embed="rId1"/>
          <a:stretch>
            <a:fillRect/>
          </a:stretch>
        </p:blipFill>
        <p:spPr>
          <a:xfrm>
            <a:off x="882015" y="2072640"/>
            <a:ext cx="10711180" cy="327723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12.xml><?xml version="1.0" encoding="utf-8"?>
<p:tagLst xmlns:p="http://schemas.openxmlformats.org/presentationml/2006/main">
  <p:tag name="KSO_WM_TAG_VERSION" val="1.0"/>
  <p:tag name="KSO_WM_BEAUTIFY_FLAG" val="#wm#"/>
  <p:tag name="KSO_WM_UNIT_PRESET_TEXT_LEN" val="698"/>
  <p:tag name="KSO_WM_UNIT_PRESET_TEXT_INDEX" val="5"/>
  <p:tag name="KSO_WM_UNIT_CLEAR" val="0"/>
  <p:tag name="KSO_WM_UNIT_COMPATIBLE" val="0"/>
  <p:tag name="KSO_WM_UNIT_HIGHLIGHT" val="0"/>
  <p:tag name="KSO_WM_UNIT_VALUE" val="396"/>
  <p:tag name="KSO_WM_UNIT_LAYERLEVEL" val="1"/>
  <p:tag name="KSO_WM_UNIT_INDEX" val="1"/>
  <p:tag name="KSO_WM_UNIT_TYPE" val="f"/>
  <p:tag name="KSO_WM_TEMPLATE_CATEGORY" val="custom"/>
  <p:tag name="KSO_WM_TEMPLATE_INDEX" val="20181591"/>
  <p:tag name="KSO_WM_UNIT_ID" val="custom20181591_19*f*1"/>
</p:tagLst>
</file>

<file path=ppt/tags/tag13.xml><?xml version="1.0" encoding="utf-8"?>
<p:tagLst xmlns:p="http://schemas.openxmlformats.org/presentationml/2006/main">
  <p:tag name="KSO_WM_SLIDE_SIZE" val="828*438"/>
  <p:tag name="KSO_WM_SLIDE_POSITION" val="66*43"/>
  <p:tag name="KSO_WM_SLIDE_LAYOUT_CNT" val="1"/>
  <p:tag name="KSO_WM_SLIDE_LAYOUT" val="f"/>
  <p:tag name="KSO_WM_BEAUTIFY_FLAG" val="#wm#"/>
  <p:tag name="KSO_WM_SLIDE_TYPE" val="text"/>
  <p:tag name="KSO_WM_SLIDE_ITEM_CNT" val="1"/>
  <p:tag name="KSO_WM_TAG_VERSION" val="1.0"/>
  <p:tag name="KSO_WM_COMBINE_RELATE_SLIDE_ID" val="background20180932_7"/>
  <p:tag name="KSO_WM_TEMPLATE_CATEGORY" val="custom"/>
  <p:tag name="KSO_WM_TEMPLATE_INDEX" val="20181591"/>
  <p:tag name="KSO_WM_SLIDE_ID" val="custom20181591_19"/>
  <p:tag name="KSO_WM_SLIDE_INDEX" val="19"/>
  <p:tag name="KSO_WM_TEMPLATE_SUBCATEGORY" val="combine"/>
</p:tagLst>
</file>

<file path=ppt/tags/tag14.xml><?xml version="1.0" encoding="utf-8"?>
<p:tagLst xmlns:p="http://schemas.openxmlformats.org/presentationml/2006/main">
  <p:tag name="KSO_WM_TAG_VERSION" val="1.0"/>
  <p:tag name="KSO_WM_BEAUTIFY_FLAG" val="#wm#"/>
  <p:tag name="KSO_WM_UNIT_PRESET_TEXT_LEN" val="698"/>
  <p:tag name="KSO_WM_UNIT_PRESET_TEXT_INDEX" val="5"/>
  <p:tag name="KSO_WM_UNIT_CLEAR" val="0"/>
  <p:tag name="KSO_WM_UNIT_COMPATIBLE" val="0"/>
  <p:tag name="KSO_WM_UNIT_HIGHLIGHT" val="0"/>
  <p:tag name="KSO_WM_UNIT_VALUE" val="396"/>
  <p:tag name="KSO_WM_UNIT_LAYERLEVEL" val="1"/>
  <p:tag name="KSO_WM_UNIT_INDEX" val="1"/>
  <p:tag name="KSO_WM_UNIT_TYPE" val="f"/>
  <p:tag name="KSO_WM_TEMPLATE_CATEGORY" val="custom"/>
  <p:tag name="KSO_WM_TEMPLATE_INDEX" val="20181591"/>
  <p:tag name="KSO_WM_UNIT_ID" val="custom20181591_19*f*1"/>
</p:tagLst>
</file>

<file path=ppt/tags/tag15.xml><?xml version="1.0" encoding="utf-8"?>
<p:tagLst xmlns:p="http://schemas.openxmlformats.org/presentationml/2006/main">
  <p:tag name="KSO_WM_SLIDE_SIZE" val="828*438"/>
  <p:tag name="KSO_WM_SLIDE_POSITION" val="66*43"/>
  <p:tag name="KSO_WM_SLIDE_LAYOUT_CNT" val="1"/>
  <p:tag name="KSO_WM_SLIDE_LAYOUT" val="f"/>
  <p:tag name="KSO_WM_BEAUTIFY_FLAG" val="#wm#"/>
  <p:tag name="KSO_WM_SLIDE_TYPE" val="text"/>
  <p:tag name="KSO_WM_SLIDE_ITEM_CNT" val="1"/>
  <p:tag name="KSO_WM_TAG_VERSION" val="1.0"/>
  <p:tag name="KSO_WM_COMBINE_RELATE_SLIDE_ID" val="background20180932_7"/>
  <p:tag name="KSO_WM_TEMPLATE_CATEGORY" val="custom"/>
  <p:tag name="KSO_WM_TEMPLATE_INDEX" val="20181591"/>
  <p:tag name="KSO_WM_SLIDE_ID" val="custom20181591_19"/>
  <p:tag name="KSO_WM_SLIDE_INDEX" val="19"/>
  <p:tag name="KSO_WM_TEMPLATE_SUBCATEGORY" val="combine"/>
</p:tagLst>
</file>

<file path=ppt/tags/tag16.xml><?xml version="1.0" encoding="utf-8"?>
<p:tagLst xmlns:p="http://schemas.openxmlformats.org/presentationml/2006/main">
  <p:tag name="KSO_WM_TEMPLATE_CATEGORY" val="custom"/>
  <p:tag name="KSO_WM_TEMPLATE_INDEX" val="20181591"/>
</p:tagLst>
</file>

<file path=ppt/tags/tag1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8.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9.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TAG_VERSION" val="1.0"/>
  <p:tag name="KSO_WM_BEAUTIFY_FLAG" val="#wm#"/>
  <p:tag name="KSO_WM_UNIT_PRESET_TEXT_LEN" val="698"/>
  <p:tag name="KSO_WM_UNIT_PRESET_TEXT_INDEX" val="5"/>
  <p:tag name="KSO_WM_UNIT_CLEAR" val="0"/>
  <p:tag name="KSO_WM_UNIT_COMPATIBLE" val="0"/>
  <p:tag name="KSO_WM_UNIT_HIGHLIGHT" val="0"/>
  <p:tag name="KSO_WM_UNIT_VALUE" val="396"/>
  <p:tag name="KSO_WM_UNIT_LAYERLEVEL" val="1"/>
  <p:tag name="KSO_WM_UNIT_INDEX" val="1"/>
  <p:tag name="KSO_WM_UNIT_TYPE" val="f"/>
  <p:tag name="KSO_WM_TEMPLATE_CATEGORY" val="custom"/>
  <p:tag name="KSO_WM_TEMPLATE_INDEX" val="20181591"/>
  <p:tag name="KSO_WM_UNIT_ID" val="custom20181591_19*f*1"/>
</p:tagLst>
</file>

<file path=ppt/tags/tag21.xml><?xml version="1.0" encoding="utf-8"?>
<p:tagLst xmlns:p="http://schemas.openxmlformats.org/presentationml/2006/main">
  <p:tag name="KSO_WM_SLIDE_SIZE" val="828*438"/>
  <p:tag name="KSO_WM_SLIDE_POSITION" val="66*43"/>
  <p:tag name="KSO_WM_SLIDE_LAYOUT_CNT" val="1"/>
  <p:tag name="KSO_WM_SLIDE_LAYOUT" val="f"/>
  <p:tag name="KSO_WM_BEAUTIFY_FLAG" val="#wm#"/>
  <p:tag name="KSO_WM_SLIDE_TYPE" val="text"/>
  <p:tag name="KSO_WM_SLIDE_ITEM_CNT" val="1"/>
  <p:tag name="KSO_WM_TAG_VERSION" val="1.0"/>
  <p:tag name="KSO_WM_COMBINE_RELATE_SLIDE_ID" val="background20180932_7"/>
  <p:tag name="KSO_WM_TEMPLATE_CATEGORY" val="custom"/>
  <p:tag name="KSO_WM_TEMPLATE_INDEX" val="20181591"/>
  <p:tag name="KSO_WM_SLIDE_ID" val="custom20181591_19"/>
  <p:tag name="KSO_WM_SLIDE_INDEX" val="19"/>
  <p:tag name="KSO_WM_TEMPLATE_SUBCATEGORY" val="combine"/>
</p:tagLst>
</file>

<file path=ppt/tags/tag22.xml><?xml version="1.0" encoding="utf-8"?>
<p:tagLst xmlns:p="http://schemas.openxmlformats.org/presentationml/2006/main">
  <p:tag name="KSO_WM_BEAUTIFY_FLAG" val="#wm#"/>
  <p:tag name="KSO_WM_TEMPLATE_CATEGORY" val="custom"/>
  <p:tag name="KSO_WM_TEMPLATE_INDEX" val="20181591"/>
</p:tagLst>
</file>

<file path=ppt/tags/tag23.xml><?xml version="1.0" encoding="utf-8"?>
<p:tagLst xmlns:p="http://schemas.openxmlformats.org/presentationml/2006/main">
  <p:tag name="KSO_WM_BEAUTIFY_FLAG" val="#wm#"/>
  <p:tag name="KSO_WM_TEMPLATE_CATEGORY" val="custom"/>
  <p:tag name="KSO_WM_TEMPLATE_INDEX" val="20181591"/>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5.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TEMPLATE_CATEGORY" val="custom"/>
  <p:tag name="KSO_WM_TEMPLATE_INDEX" val="20181591"/>
  <p:tag name="KSO_WM_SLIDE_ID" val="custom20181591_1"/>
  <p:tag name="KSO_WM_SLIDE_INDEX" val="1"/>
  <p:tag name="KSO_WM_TEMPLATE_SUBCATEGORY" val="combine"/>
  <p:tag name="KSO_WM_TEMPLATE_THUMBS_INDEX" val="1、3、4、5、11、12、18、20"/>
</p:tagLst>
</file>

<file path=ppt/tags/tag6.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heme/theme1.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1518</Words>
  <Application>WPS 演示</Application>
  <PresentationFormat>宽屏</PresentationFormat>
  <Paragraphs>80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黑体</vt:lpstr>
      <vt:lpstr>微软雅黑</vt:lpstr>
      <vt:lpstr>Arial Unicode MS</vt:lpstr>
      <vt:lpstr>Calibri</vt:lpstr>
      <vt:lpstr>1_自定义设计方案</vt:lpstr>
      <vt:lpstr>基于LSB的信息隐藏以及提取实现</vt:lpstr>
      <vt:lpstr>LSB算法的基本步骤：</vt:lpstr>
      <vt:lpstr>信息隐藏部分：</vt:lpstr>
      <vt:lpstr>PowerPoint 演示文稿</vt:lpstr>
      <vt:lpstr>PowerPoint 演示文稿</vt:lpstr>
      <vt:lpstr>运行结果：</vt:lpstr>
      <vt:lpstr>信息解密部分：</vt:lpstr>
      <vt:lpstr>PowerPoint 演示文稿</vt:lpstr>
      <vt:lpstr>解密之后：</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 Z WA</dc:creator>
  <cp:lastModifiedBy>RUBY</cp:lastModifiedBy>
  <cp:revision>9</cp:revision>
  <dcterms:created xsi:type="dcterms:W3CDTF">2018-05-21T09:51:00Z</dcterms:created>
  <dcterms:modified xsi:type="dcterms:W3CDTF">2018-06-12T00:45:11Z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