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11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1"/>
  </p:notesMasterIdLst>
  <p:sldIdLst>
    <p:sldId id="256" r:id="rId2"/>
    <p:sldId id="271" r:id="rId3"/>
    <p:sldId id="272" r:id="rId4"/>
    <p:sldId id="274" r:id="rId5"/>
    <p:sldId id="275" r:id="rId6"/>
    <p:sldId id="276" r:id="rId7"/>
    <p:sldId id="278" r:id="rId8"/>
    <p:sldId id="273" r:id="rId9"/>
    <p:sldId id="281" r:id="rId10"/>
    <p:sldId id="288" r:id="rId11"/>
    <p:sldId id="280" r:id="rId12"/>
    <p:sldId id="282" r:id="rId13"/>
    <p:sldId id="283" r:id="rId14"/>
    <p:sldId id="285" r:id="rId15"/>
    <p:sldId id="284" r:id="rId16"/>
    <p:sldId id="287" r:id="rId17"/>
    <p:sldId id="286" r:id="rId18"/>
    <p:sldId id="279" r:id="rId19"/>
    <p:sldId id="277" r:id="rId2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718" autoAdjust="0"/>
  </p:normalViewPr>
  <p:slideViewPr>
    <p:cSldViewPr snapToGrid="0">
      <p:cViewPr>
        <p:scale>
          <a:sx n="75" d="100"/>
          <a:sy n="75" d="100"/>
        </p:scale>
        <p:origin x="-2670" y="-115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7233785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7660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pearmin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Lucida Calligraphy" panose="03010101010101010101" pitchFamily="66" charset="0"/>
              </a:rPr>
              <a:t>CrowdFilm</a:t>
            </a:r>
            <a:endParaRPr dirty="0">
              <a:latin typeface="Lucida Calligraphy" panose="03010101010101010101" pitchFamily="66" charset="0"/>
            </a:endParaRPr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ACA 2019 Python </a:t>
            </a:r>
            <a:r>
              <a:rPr lang="en" dirty="0" smtClean="0"/>
              <a:t>Project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500" y="812800"/>
            <a:ext cx="5152648" cy="411650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Template Hierarchy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20379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Web </a:t>
            </a:r>
            <a:r>
              <a:rPr lang="en-US" b="1" dirty="0"/>
              <a:t>Application Structure</a:t>
            </a:r>
            <a:endParaRPr lang="en-US" b="1" dirty="0"/>
          </a:p>
        </p:txBody>
      </p:sp>
      <p:grpSp>
        <p:nvGrpSpPr>
          <p:cNvPr id="9" name="Group 8"/>
          <p:cNvGrpSpPr/>
          <p:nvPr/>
        </p:nvGrpSpPr>
        <p:grpSpPr>
          <a:xfrm>
            <a:off x="6007100" y="4264928"/>
            <a:ext cx="2908300" cy="609600"/>
            <a:chOff x="6007100" y="4264928"/>
            <a:chExt cx="2908300" cy="609600"/>
          </a:xfrm>
        </p:grpSpPr>
        <p:sp>
          <p:nvSpPr>
            <p:cNvPr id="5" name="TextBox 4"/>
            <p:cNvSpPr txBox="1"/>
            <p:nvPr/>
          </p:nvSpPr>
          <p:spPr>
            <a:xfrm>
              <a:off x="6007100" y="4521200"/>
              <a:ext cx="13356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/>
                <a:t>Powered by</a:t>
              </a:r>
              <a:endParaRPr lang="en-US" sz="1600" b="1" dirty="0"/>
            </a:p>
          </p:txBody>
        </p:sp>
        <p:pic>
          <p:nvPicPr>
            <p:cNvPr id="6" name="Picture 6" descr="Flask logo.sv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53300" y="4264928"/>
              <a:ext cx="1562100" cy="609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11700" y="927100"/>
            <a:ext cx="8520600" cy="3641775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Movies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chemeClr val="tx1"/>
                </a:solidFill>
              </a:rPr>
              <a:t>Search option by given keyword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chemeClr val="tx1"/>
                </a:solidFill>
              </a:rPr>
              <a:t>Ordering option by chosen criteria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chemeClr val="tx1"/>
                </a:solidFill>
              </a:rPr>
              <a:t>Direct navigation to a individual movie page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Celebs</a:t>
            </a:r>
          </a:p>
          <a:p>
            <a:pPr lvl="1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chemeClr val="tx1"/>
                </a:solidFill>
              </a:rPr>
              <a:t>Search option by a given keyword</a:t>
            </a:r>
          </a:p>
          <a:p>
            <a:pPr lvl="1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tx1"/>
                </a:solidFill>
              </a:rPr>
              <a:t>Direct navigation to a individual </a:t>
            </a:r>
            <a:r>
              <a:rPr lang="en-US" dirty="0" smtClean="0">
                <a:solidFill>
                  <a:schemeClr val="tx1"/>
                </a:solidFill>
              </a:rPr>
              <a:t>person page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Genres</a:t>
            </a:r>
          </a:p>
          <a:p>
            <a:pPr lvl="1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chemeClr val="tx1"/>
                </a:solidFill>
              </a:rPr>
              <a:t>Dropdown access for few genres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Oscars</a:t>
            </a:r>
          </a:p>
          <a:p>
            <a:pPr lvl="1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chemeClr val="tx1"/>
                </a:solidFill>
              </a:rPr>
              <a:t>Listing of Oscar Awards ordered by years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0243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2125"/>
            <a:ext cx="8520600" cy="572700"/>
          </a:xfrm>
        </p:spPr>
        <p:txBody>
          <a:bodyPr/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Home Page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01649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38387"/>
            <a:ext cx="4953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FF00"/>
                </a:solidFill>
              </a:rPr>
              <a:t>Movies</a:t>
            </a:r>
            <a:endParaRPr lang="en-US" sz="32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029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0419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8900" y="25400"/>
            <a:ext cx="3568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FF00"/>
                </a:solidFill>
              </a:rPr>
              <a:t>Movie page</a:t>
            </a:r>
            <a:endParaRPr lang="en-US" sz="32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6518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054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0"/>
            <a:ext cx="299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FF00"/>
                </a:solidFill>
              </a:rPr>
              <a:t>Celebs</a:t>
            </a:r>
            <a:endParaRPr lang="en-US" sz="32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4215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029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12700"/>
            <a:ext cx="3098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Person</a:t>
            </a:r>
            <a:r>
              <a:rPr lang="en-US" sz="3200" dirty="0" smtClean="0"/>
              <a:t> </a:t>
            </a: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page</a:t>
            </a:r>
            <a:endParaRPr 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6597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016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0"/>
            <a:ext cx="180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FF00"/>
                </a:solidFill>
              </a:rPr>
              <a:t>Oscars</a:t>
            </a:r>
            <a:endParaRPr lang="en-US" sz="32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6875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296400" cy="5486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20600" cy="469900"/>
          </a:xfrm>
        </p:spPr>
        <p:txBody>
          <a:bodyPr/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Our Team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That’s it!</a:t>
            </a:r>
            <a:endParaRPr lang="en-US" b="1" dirty="0"/>
          </a:p>
        </p:txBody>
      </p:sp>
      <p:pic>
        <p:nvPicPr>
          <p:cNvPr id="4" name="Picture 3" descr="co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363" y="1574632"/>
            <a:ext cx="6611273" cy="24006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Theory of Everything (The Idea)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tx1"/>
                </a:solidFill>
              </a:rPr>
              <a:t>All-in-one application for movie seekers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tx1"/>
                </a:solidFill>
              </a:rPr>
              <a:t>Movie listing based on chosen criteria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tx1"/>
                </a:solidFill>
              </a:rPr>
              <a:t>In-app search option for movies and people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tx1"/>
                </a:solidFill>
              </a:rPr>
              <a:t>Individual Movie &amp; Person pages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tx1"/>
                </a:solidFill>
              </a:rPr>
              <a:t>Dedicated Oscars page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Matrix (Structure)</a:t>
            </a:r>
            <a:endParaRPr lang="en-US" b="1" dirty="0"/>
          </a:p>
        </p:txBody>
      </p:sp>
      <p:grpSp>
        <p:nvGrpSpPr>
          <p:cNvPr id="24" name="Group 23"/>
          <p:cNvGrpSpPr/>
          <p:nvPr/>
        </p:nvGrpSpPr>
        <p:grpSpPr>
          <a:xfrm>
            <a:off x="482600" y="1308100"/>
            <a:ext cx="7975600" cy="3579127"/>
            <a:chOff x="482600" y="1384300"/>
            <a:chExt cx="7975600" cy="3579127"/>
          </a:xfrm>
        </p:grpSpPr>
        <p:sp>
          <p:nvSpPr>
            <p:cNvPr id="4" name="Can 3"/>
            <p:cNvSpPr/>
            <p:nvPr/>
          </p:nvSpPr>
          <p:spPr>
            <a:xfrm>
              <a:off x="7289800" y="1384300"/>
              <a:ext cx="939800" cy="977900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/>
                <a:t>DB</a:t>
              </a:r>
              <a:endParaRPr lang="en-US" sz="2800" b="1" dirty="0"/>
            </a:p>
          </p:txBody>
        </p:sp>
        <p:sp>
          <p:nvSpPr>
            <p:cNvPr id="5" name="Cloud 4"/>
            <p:cNvSpPr/>
            <p:nvPr/>
          </p:nvSpPr>
          <p:spPr>
            <a:xfrm>
              <a:off x="482600" y="1460500"/>
              <a:ext cx="2133600" cy="1054100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b="1" dirty="0" smtClean="0"/>
                <a:t>INTERNET</a:t>
              </a:r>
              <a:endParaRPr lang="en-US" sz="1800" b="1" dirty="0"/>
            </a:p>
          </p:txBody>
        </p:sp>
        <p:sp>
          <p:nvSpPr>
            <p:cNvPr id="10" name="Left-Right Arrow Callout 9"/>
            <p:cNvSpPr/>
            <p:nvPr/>
          </p:nvSpPr>
          <p:spPr>
            <a:xfrm>
              <a:off x="3263900" y="1549400"/>
              <a:ext cx="3124200" cy="787400"/>
            </a:xfrm>
            <a:prstGeom prst="leftRightArrowCallout">
              <a:avLst>
                <a:gd name="adj1" fmla="val 21517"/>
                <a:gd name="adj2" fmla="val 23655"/>
                <a:gd name="adj3" fmla="val 45172"/>
                <a:gd name="adj4" fmla="val 5393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b="1" dirty="0" smtClean="0"/>
                <a:t>WEB SCRAPPER</a:t>
              </a:r>
              <a:endParaRPr lang="en-US" sz="1800" b="1" dirty="0"/>
            </a:p>
          </p:txBody>
        </p:sp>
        <p:sp>
          <p:nvSpPr>
            <p:cNvPr id="11" name="Flowchart: Multidocument 10"/>
            <p:cNvSpPr/>
            <p:nvPr/>
          </p:nvSpPr>
          <p:spPr>
            <a:xfrm>
              <a:off x="3721100" y="3162300"/>
              <a:ext cx="1993900" cy="1181100"/>
            </a:xfrm>
            <a:prstGeom prst="flowChartMulti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/>
                <a:t>WEB</a:t>
              </a:r>
            </a:p>
            <a:p>
              <a:pPr algn="ctr"/>
              <a:r>
                <a:rPr lang="en-US" sz="1600" b="1" dirty="0" smtClean="0"/>
                <a:t>APPLICATION</a:t>
              </a:r>
              <a:endParaRPr lang="en-US" sz="1600" b="1" dirty="0"/>
            </a:p>
          </p:txBody>
        </p:sp>
        <p:sp>
          <p:nvSpPr>
            <p:cNvPr id="14" name="Bent-Up Arrow 13"/>
            <p:cNvSpPr/>
            <p:nvPr/>
          </p:nvSpPr>
          <p:spPr>
            <a:xfrm flipH="1">
              <a:off x="1270000" y="2984500"/>
              <a:ext cx="1841500" cy="1112520"/>
            </a:xfrm>
            <a:prstGeom prst="bentUpArrow">
              <a:avLst>
                <a:gd name="adj1" fmla="val 10160"/>
                <a:gd name="adj2" fmla="val 25000"/>
                <a:gd name="adj3" fmla="val 25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6" descr="Flask logo.sv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4200" y="4449232"/>
              <a:ext cx="1317625" cy="5141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10" descr="SQLite370.sv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09" t="4665" r="2126" b="4159"/>
            <a:stretch/>
          </p:blipFill>
          <p:spPr bwMode="auto">
            <a:xfrm>
              <a:off x="7112000" y="2423417"/>
              <a:ext cx="1346200" cy="5326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8" descr="Jinja software logo.svg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72" t="9527" r="4063" b="10800"/>
            <a:stretch/>
          </p:blipFill>
          <p:spPr bwMode="auto">
            <a:xfrm>
              <a:off x="5092700" y="4402049"/>
              <a:ext cx="1430016" cy="491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Plus 17"/>
            <p:cNvSpPr/>
            <p:nvPr/>
          </p:nvSpPr>
          <p:spPr>
            <a:xfrm>
              <a:off x="4584700" y="4495800"/>
              <a:ext cx="393700" cy="355600"/>
            </a:xfrm>
            <a:prstGeom prst="mathPlus">
              <a:avLst>
                <a:gd name="adj1" fmla="val 9631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Bent-Up Arrow 18"/>
            <p:cNvSpPr/>
            <p:nvPr/>
          </p:nvSpPr>
          <p:spPr>
            <a:xfrm>
              <a:off x="6400800" y="2984500"/>
              <a:ext cx="1841500" cy="1112520"/>
            </a:xfrm>
            <a:prstGeom prst="bentUpArrow">
              <a:avLst>
                <a:gd name="adj1" fmla="val 10160"/>
                <a:gd name="adj2" fmla="val 25000"/>
                <a:gd name="adj3" fmla="val 25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" name="Рисунок 9"/>
            <p:cNvPicPr>
              <a:picLocks noChangeAspect="1"/>
            </p:cNvPicPr>
            <p:nvPr/>
          </p:nvPicPr>
          <p:blipFill rotWithShape="1">
            <a:blip r:embed="rId5"/>
            <a:srcRect l="18542" t="34871" r="1922" b="29811"/>
            <a:stretch/>
          </p:blipFill>
          <p:spPr>
            <a:xfrm>
              <a:off x="2679700" y="2405345"/>
              <a:ext cx="1761174" cy="439676"/>
            </a:xfrm>
            <a:prstGeom prst="rect">
              <a:avLst/>
            </a:prstGeom>
          </p:spPr>
        </p:pic>
        <p:sp>
          <p:nvSpPr>
            <p:cNvPr id="21" name="Plus 20"/>
            <p:cNvSpPr/>
            <p:nvPr/>
          </p:nvSpPr>
          <p:spPr>
            <a:xfrm>
              <a:off x="4546600" y="2476500"/>
              <a:ext cx="381000" cy="330200"/>
            </a:xfrm>
            <a:prstGeom prst="mathPlus">
              <a:avLst>
                <a:gd name="adj1" fmla="val 9631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" name="Picture 21" descr="bs.png"/>
            <p:cNvPicPr>
              <a:picLocks noChangeAspect="1"/>
            </p:cNvPicPr>
            <p:nvPr/>
          </p:nvPicPr>
          <p:blipFill>
            <a:blip r:embed="rId6"/>
            <a:srcRect l="7467" t="11161" r="5067" b="11949"/>
            <a:stretch>
              <a:fillRect/>
            </a:stretch>
          </p:blipFill>
          <p:spPr>
            <a:xfrm>
              <a:off x="4991100" y="2298700"/>
              <a:ext cx="1790700" cy="676972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Web Scrapper</a:t>
            </a:r>
            <a:endParaRPr lang="en-US" b="1" dirty="0"/>
          </a:p>
        </p:txBody>
      </p:sp>
      <p:pic>
        <p:nvPicPr>
          <p:cNvPr id="4" name="Picture 3" descr="web-scrapi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1775" y="1644650"/>
            <a:ext cx="6267450" cy="2133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Imitation Game (Scrapping problems)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chemeClr val="tx1"/>
                </a:solidFill>
              </a:rPr>
              <a:t>Dynamic websites (JavaScript execution)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chemeClr val="tx1"/>
                </a:solidFill>
              </a:rPr>
              <a:t>Blocking</a:t>
            </a:r>
          </a:p>
          <a:p>
            <a:pPr>
              <a:lnSpc>
                <a:spcPct val="150000"/>
              </a:lnSpc>
            </a:pPr>
            <a:r>
              <a:rPr lang="en-US" sz="2400" dirty="0" err="1" smtClean="0">
                <a:solidFill>
                  <a:schemeClr val="tx1"/>
                </a:solidFill>
              </a:rPr>
              <a:t>Captchas</a:t>
            </a:r>
            <a:endParaRPr lang="en-US" sz="24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chemeClr val="tx1"/>
                </a:solidFill>
              </a:rPr>
              <a:t>…and many other problems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Hidden Figures (The Solution)</a:t>
            </a:r>
            <a:endParaRPr lang="en-US" b="1" dirty="0"/>
          </a:p>
        </p:txBody>
      </p:sp>
      <p:pic>
        <p:nvPicPr>
          <p:cNvPr id="4" name="Picture 3" descr="bs.png"/>
          <p:cNvPicPr>
            <a:picLocks noChangeAspect="1"/>
          </p:cNvPicPr>
          <p:nvPr/>
        </p:nvPicPr>
        <p:blipFill>
          <a:blip r:embed="rId2"/>
          <a:srcRect l="8204" t="16466" r="6649" b="16064"/>
          <a:stretch>
            <a:fillRect/>
          </a:stretch>
        </p:blipFill>
        <p:spPr>
          <a:xfrm>
            <a:off x="2997200" y="2336800"/>
            <a:ext cx="3086100" cy="1051653"/>
          </a:xfrm>
          <a:prstGeom prst="rect">
            <a:avLst/>
          </a:prstGeom>
        </p:spPr>
      </p:pic>
      <p:pic>
        <p:nvPicPr>
          <p:cNvPr id="5" name="Picture 4" descr="index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7800" y="3798888"/>
            <a:ext cx="1084262" cy="1084262"/>
          </a:xfrm>
          <a:prstGeom prst="rect">
            <a:avLst/>
          </a:prstGeom>
        </p:spPr>
      </p:pic>
      <p:pic>
        <p:nvPicPr>
          <p:cNvPr id="7" name="Рисунок 9"/>
          <p:cNvPicPr>
            <a:picLocks noChangeAspect="1"/>
          </p:cNvPicPr>
          <p:nvPr/>
        </p:nvPicPr>
        <p:blipFill rotWithShape="1">
          <a:blip r:embed="rId4"/>
          <a:srcRect l="18542" t="34871" r="1922" b="29811"/>
          <a:stretch/>
        </p:blipFill>
        <p:spPr>
          <a:xfrm>
            <a:off x="3035300" y="1313145"/>
            <a:ext cx="2803614" cy="699920"/>
          </a:xfrm>
          <a:prstGeom prst="rect">
            <a:avLst/>
          </a:prstGeom>
        </p:spPr>
      </p:pic>
      <p:sp>
        <p:nvSpPr>
          <p:cNvPr id="8" name="Plus 7"/>
          <p:cNvSpPr/>
          <p:nvPr/>
        </p:nvSpPr>
        <p:spPr>
          <a:xfrm>
            <a:off x="4330700" y="2095500"/>
            <a:ext cx="355600" cy="368300"/>
          </a:xfrm>
          <a:prstGeom prst="mathPlus">
            <a:avLst>
              <a:gd name="adj1" fmla="val 68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lus 8"/>
          <p:cNvSpPr/>
          <p:nvPr/>
        </p:nvSpPr>
        <p:spPr>
          <a:xfrm>
            <a:off x="4343400" y="3352800"/>
            <a:ext cx="355600" cy="368300"/>
          </a:xfrm>
          <a:prstGeom prst="mathPlus">
            <a:avLst>
              <a:gd name="adj1" fmla="val 68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The “victim”</a:t>
            </a:r>
            <a:endParaRPr lang="en-US" b="1" dirty="0"/>
          </a:p>
        </p:txBody>
      </p:sp>
      <p:grpSp>
        <p:nvGrpSpPr>
          <p:cNvPr id="18" name="Group 17"/>
          <p:cNvGrpSpPr/>
          <p:nvPr/>
        </p:nvGrpSpPr>
        <p:grpSpPr>
          <a:xfrm>
            <a:off x="497136" y="1280885"/>
            <a:ext cx="8100764" cy="2950745"/>
            <a:chOff x="497136" y="1280885"/>
            <a:chExt cx="8100764" cy="2950745"/>
          </a:xfrm>
        </p:grpSpPr>
        <p:pic>
          <p:nvPicPr>
            <p:cNvPr id="5" name="Picture 4" descr="Screenshot_2019-11-01 Ratings and Reviews for New Movies and TV Shows - IMDb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41400" y="1280885"/>
              <a:ext cx="7315200" cy="602343"/>
            </a:xfrm>
            <a:prstGeom prst="rect">
              <a:avLst/>
            </a:prstGeom>
          </p:spPr>
        </p:pic>
        <p:sp>
          <p:nvSpPr>
            <p:cNvPr id="6" name="Flowchart: Process 5"/>
            <p:cNvSpPr/>
            <p:nvPr/>
          </p:nvSpPr>
          <p:spPr>
            <a:xfrm>
              <a:off x="497136" y="3253730"/>
              <a:ext cx="1638300" cy="977900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/>
                <a:t>All movies released from 1937</a:t>
              </a:r>
              <a:endParaRPr lang="en-US" sz="1600" b="1" dirty="0"/>
            </a:p>
          </p:txBody>
        </p:sp>
        <p:sp>
          <p:nvSpPr>
            <p:cNvPr id="7" name="Flowchart: Process 6"/>
            <p:cNvSpPr/>
            <p:nvPr/>
          </p:nvSpPr>
          <p:spPr>
            <a:xfrm>
              <a:off x="2667000" y="3251200"/>
              <a:ext cx="1638300" cy="977900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/>
                <a:t>Filmmakers</a:t>
              </a:r>
              <a:endParaRPr lang="en-US" sz="1600" b="1" dirty="0"/>
            </a:p>
          </p:txBody>
        </p:sp>
        <p:sp>
          <p:nvSpPr>
            <p:cNvPr id="8" name="Flowchart: Process 7"/>
            <p:cNvSpPr/>
            <p:nvPr/>
          </p:nvSpPr>
          <p:spPr>
            <a:xfrm>
              <a:off x="6959600" y="3251200"/>
              <a:ext cx="1638300" cy="977900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/>
                <a:t>Ratings of movies and actors/actress</a:t>
              </a:r>
              <a:endParaRPr lang="en-US" sz="1600" b="1" dirty="0"/>
            </a:p>
          </p:txBody>
        </p:sp>
        <p:sp>
          <p:nvSpPr>
            <p:cNvPr id="9" name="Flowchart: Process 8"/>
            <p:cNvSpPr/>
            <p:nvPr/>
          </p:nvSpPr>
          <p:spPr>
            <a:xfrm>
              <a:off x="4826000" y="3251200"/>
              <a:ext cx="1638300" cy="977900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/>
                <a:t>Production companies</a:t>
              </a:r>
            </a:p>
          </p:txBody>
        </p:sp>
        <p:cxnSp>
          <p:nvCxnSpPr>
            <p:cNvPr id="11" name="Straight Arrow Connector 10"/>
            <p:cNvCxnSpPr>
              <a:stCxn id="6" idx="0"/>
              <a:endCxn id="5" idx="2"/>
            </p:cNvCxnSpPr>
            <p:nvPr/>
          </p:nvCxnSpPr>
          <p:spPr>
            <a:xfrm flipV="1">
              <a:off x="1316286" y="1883228"/>
              <a:ext cx="3382714" cy="1370502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7" idx="0"/>
              <a:endCxn id="5" idx="2"/>
            </p:cNvCxnSpPr>
            <p:nvPr/>
          </p:nvCxnSpPr>
          <p:spPr>
            <a:xfrm flipV="1">
              <a:off x="3486150" y="1883228"/>
              <a:ext cx="1212850" cy="1367972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9" idx="0"/>
              <a:endCxn id="5" idx="2"/>
            </p:cNvCxnSpPr>
            <p:nvPr/>
          </p:nvCxnSpPr>
          <p:spPr>
            <a:xfrm flipH="1" flipV="1">
              <a:off x="4699000" y="1883228"/>
              <a:ext cx="946150" cy="1367972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8" idx="0"/>
              <a:endCxn id="5" idx="2"/>
            </p:cNvCxnSpPr>
            <p:nvPr/>
          </p:nvCxnSpPr>
          <p:spPr>
            <a:xfrm flipH="1" flipV="1">
              <a:off x="4699000" y="1883228"/>
              <a:ext cx="3079750" cy="1367972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Digital Fortress (Database Diagram)</a:t>
            </a: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332" y="965200"/>
            <a:ext cx="6879336" cy="40576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3260" y="791343"/>
            <a:ext cx="3525840" cy="39909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Project Structure</a:t>
            </a:r>
            <a:endParaRPr lang="en-US" b="1" dirty="0"/>
          </a:p>
        </p:txBody>
      </p:sp>
      <p:grpSp>
        <p:nvGrpSpPr>
          <p:cNvPr id="6" name="Group 5"/>
          <p:cNvGrpSpPr/>
          <p:nvPr/>
        </p:nvGrpSpPr>
        <p:grpSpPr>
          <a:xfrm>
            <a:off x="5715000" y="4187089"/>
            <a:ext cx="3238500" cy="681364"/>
            <a:chOff x="5715000" y="4187089"/>
            <a:chExt cx="3238500" cy="681364"/>
          </a:xfrm>
        </p:grpSpPr>
        <p:pic>
          <p:nvPicPr>
            <p:cNvPr id="4" name="Picture 8" descr="Jinja software logo.sv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72" t="9527" r="4063" b="10800"/>
            <a:stretch/>
          </p:blipFill>
          <p:spPr bwMode="auto">
            <a:xfrm>
              <a:off x="6972300" y="4187089"/>
              <a:ext cx="1981200" cy="681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5715000" y="4521200"/>
              <a:ext cx="13356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/>
                <a:t>Powered by</a:t>
              </a:r>
              <a:endParaRPr lang="en-US" sz="1600" b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1542</TotalTime>
  <Words>169</Words>
  <Application>Microsoft Office PowerPoint</Application>
  <PresentationFormat>On-screen Show (16:9)</PresentationFormat>
  <Paragraphs>51</Paragraphs>
  <Slides>19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Spearmint</vt:lpstr>
      <vt:lpstr>CrowdFilm</vt:lpstr>
      <vt:lpstr>Theory of Everything (The Idea)</vt:lpstr>
      <vt:lpstr>Matrix (Structure)</vt:lpstr>
      <vt:lpstr>Web Scrapper</vt:lpstr>
      <vt:lpstr>Imitation Game (Scrapping problems)</vt:lpstr>
      <vt:lpstr>Hidden Figures (The Solution)</vt:lpstr>
      <vt:lpstr>The “victim”</vt:lpstr>
      <vt:lpstr>Digital Fortress (Database Diagram)</vt:lpstr>
      <vt:lpstr>Project Structure</vt:lpstr>
      <vt:lpstr>Template Hierarchy</vt:lpstr>
      <vt:lpstr>Web Application Structure</vt:lpstr>
      <vt:lpstr>Home Page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Our Team</vt:lpstr>
      <vt:lpstr>That’s it!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MDB</dc:title>
  <cp:lastModifiedBy>Meline</cp:lastModifiedBy>
  <cp:revision>94</cp:revision>
  <dcterms:modified xsi:type="dcterms:W3CDTF">2019-11-14T13:44:40Z</dcterms:modified>
</cp:coreProperties>
</file>