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7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2CBF-55F8-4C10-BCC8-6EACC1C63FD9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2776-BEA1-4A89-B496-E5577B699E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0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2CBF-55F8-4C10-BCC8-6EACC1C63FD9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2776-BEA1-4A89-B496-E5577B69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19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2CBF-55F8-4C10-BCC8-6EACC1C63FD9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2776-BEA1-4A89-B496-E5577B69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00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2CBF-55F8-4C10-BCC8-6EACC1C63FD9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2776-BEA1-4A89-B496-E5577B69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48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2CBF-55F8-4C10-BCC8-6EACC1C63FD9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2776-BEA1-4A89-B496-E5577B699E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2CBF-55F8-4C10-BCC8-6EACC1C63FD9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2776-BEA1-4A89-B496-E5577B69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9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2CBF-55F8-4C10-BCC8-6EACC1C63FD9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2776-BEA1-4A89-B496-E5577B69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0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2CBF-55F8-4C10-BCC8-6EACC1C63FD9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2776-BEA1-4A89-B496-E5577B69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13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2CBF-55F8-4C10-BCC8-6EACC1C63FD9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2776-BEA1-4A89-B496-E5577B69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2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F02CBF-55F8-4C10-BCC8-6EACC1C63FD9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AE2776-BEA1-4A89-B496-E5577B69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16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2CBF-55F8-4C10-BCC8-6EACC1C63FD9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2776-BEA1-4A89-B496-E5577B69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F02CBF-55F8-4C10-BCC8-6EACC1C63FD9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AE2776-BEA1-4A89-B496-E5577B699E4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3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705B3-BC8D-4315-8818-75ADFDCF9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кредитный скоринг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4AE549-4285-44B3-AC1C-91BBADBA7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495" y="5715000"/>
            <a:ext cx="10058400" cy="1143000"/>
          </a:xfrm>
        </p:spPr>
        <p:txBody>
          <a:bodyPr/>
          <a:lstStyle/>
          <a:p>
            <a:r>
              <a:rPr lang="ru-RU" dirty="0"/>
              <a:t>Лёвушкин Владимир 331</a:t>
            </a:r>
          </a:p>
        </p:txBody>
      </p:sp>
    </p:spTree>
    <p:extLst>
      <p:ext uri="{BB962C8B-B14F-4D97-AF65-F5344CB8AC3E}">
        <p14:creationId xmlns:p14="http://schemas.microsoft.com/office/powerpoint/2010/main" val="3253048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659BDBB-F3D9-4562-81F3-C5CC9984A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06882"/>
            <a:ext cx="8924925" cy="577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08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F2857-B3F3-423B-B861-81806DC4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4CA95E-1A98-4ACA-8B4C-9A2CD86B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169" y="5681668"/>
            <a:ext cx="9345511" cy="63986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этого признака мы не отвергаем гипотезу, что он принадлежит гамма-распределению на уровне значимости 0,05.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0C45111-7D17-4165-AACC-7C5166EB6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44" y="-13442"/>
            <a:ext cx="8513979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3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AD443-9F84-48BD-9A53-4A770A09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целевой переменной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677073-5369-4333-AF22-4E9C3682A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900" y="2032346"/>
            <a:ext cx="3512042" cy="4023360"/>
          </a:xfrm>
        </p:spPr>
        <p:txBody>
          <a:bodyPr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Заметим, что в целевой переменной классы не сбалансированы. Тогда в качестве ключевой метрики, которую мы будем максимизировать, будем использовать не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accuracy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а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roc-auc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так как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roc-auc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лучше подходит в случае дисбаланса классов.</a:t>
            </a:r>
            <a:endParaRPr lang="ru-RU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995580C-3DD4-4A34-A823-6AED2F205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899397"/>
            <a:ext cx="4800600" cy="415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1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8FF4F-CED8-4C17-99DD-D1FADA8E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признаков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96CD47-4520-4806-8A0A-F4657CBF1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Начнем преобразовывать категориальные признаки типа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object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в числовые. В моем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датасете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существуют бинарные признаки, преобразуем их в числовой тип со значениями 0 и 1. Также есть признаки, в значениях которых присутствует логический порядок. Если в таком признаке k уникальных значений, преобразуем их в 0, 1, ... , k-1.</a:t>
            </a:r>
          </a:p>
          <a:p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Для остальных признаков типа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object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используем One Hot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Encoder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88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A046A-C8CF-4F75-97D8-5C668AA9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solidFill>
                  <a:srgbClr val="1F1F1F"/>
                </a:solidFill>
                <a:effectLst/>
              </a:rPr>
              <a:t>Разделим данные на обучающую и тестовую выборку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22346-67EA-437B-8495-1E64EEFE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время разделения на обучающую и тестовую выборку я использую нормировку с помощью </a:t>
            </a:r>
            <a:r>
              <a:rPr lang="en-US" dirty="0" err="1"/>
              <a:t>StandartScaler</a:t>
            </a:r>
            <a:r>
              <a:rPr lang="en-US" dirty="0"/>
              <a:t>, </a:t>
            </a:r>
            <a:r>
              <a:rPr lang="ru-RU" dirty="0"/>
              <a:t>стратификацию и выбираю размер тестовой выборки 0</a:t>
            </a:r>
            <a:r>
              <a:rPr lang="en-US" dirty="0"/>
              <a:t>,2</a:t>
            </a:r>
            <a:r>
              <a:rPr lang="en-GB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40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4C1D6-86C9-4FCF-ACAC-2EC6D17E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50" y="342587"/>
            <a:ext cx="10058400" cy="1450757"/>
          </a:xfrm>
        </p:spPr>
        <p:txBody>
          <a:bodyPr/>
          <a:lstStyle/>
          <a:p>
            <a:r>
              <a:rPr lang="en-GB" dirty="0"/>
              <a:t>PCA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B12EE6-B980-4C86-8F3D-EA468A1E9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50" y="2060339"/>
            <a:ext cx="3656086" cy="4023360"/>
          </a:xfrm>
        </p:spPr>
        <p:txBody>
          <a:bodyPr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Для KNN, логистической регрессии и SVM применим метод главных компонент. Вручную можно проверить, что оставить 33 признака с наибольшей дисперсией будет оптимально в нашем случае.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FBFD109-2C5A-475F-B23D-4725FD21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366" y="714375"/>
            <a:ext cx="6610350" cy="489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09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AA842-5DFF-4F59-BA41-F047CB06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 </a:t>
            </a:r>
            <a:r>
              <a:rPr lang="ru-RU" dirty="0" err="1"/>
              <a:t>гиперпараметров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7C89C8-F2D7-4166-9F67-0B94CD299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540" y="1929709"/>
            <a:ext cx="10058400" cy="4023360"/>
          </a:xfrm>
        </p:spPr>
        <p:txBody>
          <a:bodyPr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Подбор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гиперпараметров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в моделях KNN, логистическая регрессия и SVM происходит с помощью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GridSearchCV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и ручного перебора, а для дерева, случайного леса и градиентного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бустинга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подбор будет происходить с помощью метода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optuna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4365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6FDE5-07B4-4141-9A0B-2161F514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optuna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248EB-ACBF-408B-B1D5-369F2633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69874"/>
          </a:xfrm>
        </p:spPr>
        <p:txBody>
          <a:bodyPr/>
          <a:lstStyle/>
          <a:p>
            <a:r>
              <a:rPr lang="ru-RU" dirty="0"/>
              <a:t>Как он работает?</a:t>
            </a:r>
          </a:p>
          <a:p>
            <a:r>
              <a:rPr lang="ru-RU" dirty="0"/>
              <a:t>             Он хранит историю всех предыдущих итераций и их результатов (ROC AUC в нашем случае).</a:t>
            </a:r>
          </a:p>
          <a:p>
            <a:r>
              <a:rPr lang="ru-RU" dirty="0"/>
              <a:t>            Он создает две вероятностные модели: одна для наборов </a:t>
            </a:r>
            <a:r>
              <a:rPr lang="ru-RU" dirty="0" err="1"/>
              <a:t>гиперпараметров</a:t>
            </a:r>
            <a:r>
              <a:rPr lang="ru-RU" dirty="0"/>
              <a:t>, которые дали хорошие результаты (выше определенного порога), и другая для наборов, которые дали плохие результаты.</a:t>
            </a:r>
          </a:p>
          <a:p>
            <a:r>
              <a:rPr lang="ru-RU" dirty="0"/>
              <a:t>           При выборе следующего набора </a:t>
            </a:r>
            <a:r>
              <a:rPr lang="ru-RU" dirty="0" err="1"/>
              <a:t>гиперпараметров</a:t>
            </a:r>
            <a:r>
              <a:rPr lang="ru-RU" dirty="0"/>
              <a:t> он выбирает значения, которые имеют высокую вероятность принадлежности к модели "хороших" </a:t>
            </a:r>
            <a:r>
              <a:rPr lang="ru-RU" dirty="0" err="1"/>
              <a:t>гиперпараметров</a:t>
            </a:r>
            <a:r>
              <a:rPr lang="ru-RU" dirty="0"/>
              <a:t> и низкую вероятность принадлежности к модели "плохих" </a:t>
            </a:r>
            <a:r>
              <a:rPr lang="ru-RU" dirty="0" err="1"/>
              <a:t>гиперпараметров</a:t>
            </a:r>
            <a:r>
              <a:rPr lang="ru-RU" dirty="0"/>
              <a:t>.  Другими словами, он стремится выбирать значения, похожие на те, которые в прошлом давали хорошие результаты, и избегать значений, похожие на те, которые давали плохие результаты.</a:t>
            </a:r>
          </a:p>
        </p:txBody>
      </p:sp>
    </p:spTree>
    <p:extLst>
      <p:ext uri="{BB962C8B-B14F-4D97-AF65-F5344CB8AC3E}">
        <p14:creationId xmlns:p14="http://schemas.microsoft.com/office/powerpoint/2010/main" val="1282186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CB5E8-A696-499C-ABEA-79BB007B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признаки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4327A-27F6-4F20-8368-3693F0FFF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0144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Метод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feature_importances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позволяет узнать какие признаки были более информативными во время обучения. Посмотрим на ключевые признаки для дерева, градиентного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бустинга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и случайного леса.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23825A-5355-486F-9620-940C5A83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5108"/>
            <a:ext cx="3725980" cy="14176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002AC5-4DA4-4C69-80C4-E15755FCE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957" y="2814252"/>
            <a:ext cx="3880788" cy="14793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2969BC-376B-4172-9112-774FED753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745" y="2744056"/>
            <a:ext cx="4333875" cy="16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73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706BD-2B72-4B03-BC4E-B9A9991C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0619"/>
            <a:ext cx="10058400" cy="1450757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1F1F"/>
                </a:solidFill>
                <a:effectLst/>
              </a:rPr>
              <a:t>Построим ROC-кривую каждой модели</a:t>
            </a:r>
            <a:endParaRPr lang="ru-RU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3EB2D61-20E8-4122-89A3-61FA6ECC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838150"/>
            <a:ext cx="5962650" cy="43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0A078A-F63C-489F-863A-6969B302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1943099"/>
            <a:ext cx="4426903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1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1893D-BF40-4FFD-8A7B-59E3182F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BE295-EA8E-4A7A-9FDF-18D1E297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0) Постановка задачи</a:t>
            </a:r>
          </a:p>
          <a:p>
            <a:pPr algn="l"/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1) Разведочный анализ данных</a:t>
            </a:r>
          </a:p>
          <a:p>
            <a:pPr algn="l"/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2) Обработка пространства признаков</a:t>
            </a:r>
          </a:p>
          <a:p>
            <a:pPr algn="l"/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3) Выбор ключевой метрики качества моделей</a:t>
            </a:r>
          </a:p>
          <a:p>
            <a:pPr algn="l"/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4) Обучение моделей, подбор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гиперпараметров</a:t>
            </a:r>
            <a:endParaRPr lang="ru-RU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5) Сравнение моделей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5808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89661-5007-434A-81B6-38D5DCE6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0A829-9FCE-4358-938A-CFBE4383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нашем случае лучшей моделью оказался градиентный </a:t>
            </a:r>
            <a:r>
              <a:rPr lang="ru-RU" dirty="0" err="1"/>
              <a:t>бустинг</a:t>
            </a:r>
            <a:r>
              <a:rPr lang="ru-RU" dirty="0"/>
              <a:t>. Что вполне естественно, так как ансамблевые алгоритмы считаются самыми эффективными.</a:t>
            </a:r>
          </a:p>
        </p:txBody>
      </p:sp>
    </p:spTree>
    <p:extLst>
      <p:ext uri="{BB962C8B-B14F-4D97-AF65-F5344CB8AC3E}">
        <p14:creationId xmlns:p14="http://schemas.microsoft.com/office/powerpoint/2010/main" val="117397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500D3-D1AE-409B-96E7-090CEBAC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BB322-88D5-45D0-9AEC-EDFAC423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Целью моей работы является анализ данных о выдаче кредитов и построение наилучшей модели классического машинного обучения, предсказывающий бинарный признак: выдать кредит или нет. </a:t>
            </a:r>
          </a:p>
        </p:txBody>
      </p:sp>
    </p:spTree>
    <p:extLst>
      <p:ext uri="{BB962C8B-B14F-4D97-AF65-F5344CB8AC3E}">
        <p14:creationId xmlns:p14="http://schemas.microsoft.com/office/powerpoint/2010/main" val="183417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D530F-D5A2-40EC-9545-3EA666BB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715"/>
            <a:ext cx="10058400" cy="1450757"/>
          </a:xfrm>
        </p:spPr>
        <p:txBody>
          <a:bodyPr/>
          <a:lstStyle/>
          <a:p>
            <a:r>
              <a:rPr lang="ru-RU" dirty="0" err="1"/>
              <a:t>Датасет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F0E42-D286-44E6-BDDF-6FDA4D5ED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1873725"/>
            <a:ext cx="5087651" cy="4116528"/>
          </a:xfrm>
        </p:spPr>
        <p:txBody>
          <a:bodyPr/>
          <a:lstStyle/>
          <a:p>
            <a:r>
              <a:rPr lang="ru-RU" dirty="0"/>
              <a:t>Размер моего </a:t>
            </a:r>
            <a:r>
              <a:rPr lang="ru-RU" dirty="0" err="1"/>
              <a:t>датасета</a:t>
            </a:r>
            <a:r>
              <a:rPr lang="ru-RU" dirty="0"/>
              <a:t> небольшой – 1000 строк. Я думаю, что за счет этого фактора точность моделей получилась сравнительно небольшой, но с такими данными тоже надо уметь работать.</a:t>
            </a:r>
          </a:p>
          <a:p>
            <a:r>
              <a:rPr lang="ru-RU" dirty="0"/>
              <a:t>Зато повезло с тем, что не оказалось пропущенных значений. </a:t>
            </a:r>
          </a:p>
          <a:p>
            <a:r>
              <a:rPr lang="ru-RU" dirty="0"/>
              <a:t>Много признаков имеют тип </a:t>
            </a:r>
            <a:r>
              <a:rPr lang="en-US" dirty="0"/>
              <a:t>object</a:t>
            </a:r>
            <a:r>
              <a:rPr lang="ru-RU" dirty="0"/>
              <a:t>. Для того, чтобы модели могли хорошо с работать,  их нужно будет преобразовать в числовой тип.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09AC03-DD0E-4437-8CCB-0EF08F734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529" y="382407"/>
            <a:ext cx="5587191" cy="560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3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51C93-96D1-4541-9900-0B0B7E02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921"/>
            <a:ext cx="10058400" cy="1450757"/>
          </a:xfrm>
        </p:spPr>
        <p:txBody>
          <a:bodyPr/>
          <a:lstStyle/>
          <a:p>
            <a:r>
              <a:rPr lang="ru-RU" dirty="0"/>
              <a:t>Признаки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ECF218-BE49-4ED7-B9C8-8B5DF57E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C88123-FCEB-4302-AA5E-6BD271F3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360"/>
            <a:ext cx="6067425" cy="39880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8149C9-3E62-4131-AAAA-C12E9B5C6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8887"/>
            <a:ext cx="6067425" cy="35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5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CAE96-0908-413F-AED1-275537B2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" y="263527"/>
            <a:ext cx="10058400" cy="1450757"/>
          </a:xfrm>
        </p:spPr>
        <p:txBody>
          <a:bodyPr/>
          <a:lstStyle/>
          <a:p>
            <a:r>
              <a:rPr lang="ru-RU" dirty="0"/>
              <a:t>Признаки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46CE6-6EDD-4302-9878-BCA7C206E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" y="1995024"/>
            <a:ext cx="10058400" cy="4023360"/>
          </a:xfrm>
        </p:spPr>
        <p:txBody>
          <a:bodyPr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Подробнее рассмотрим распределения ключевых признаков. Я посчитал именно эти признаки ключевыми, так как в будущем мы узнаем, что они вносят больший вклад для обучения алгоритмов, основанных на деревьях.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45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F92EE58-18A4-4196-93C5-0B4E48847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32" y="476250"/>
            <a:ext cx="8681936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87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4C5C32F-C56E-44B5-80A1-30634A09A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215" y="285750"/>
            <a:ext cx="792357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88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71CC94E-CECC-4445-91C7-56E3CA288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4" y="295274"/>
            <a:ext cx="8928147" cy="57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07509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569</Words>
  <Application>Microsoft Office PowerPoint</Application>
  <PresentationFormat>Широкоэкранный</PresentationFormat>
  <Paragraphs>40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Ретро</vt:lpstr>
      <vt:lpstr>Проект кредитный скоринг</vt:lpstr>
      <vt:lpstr>Содержание</vt:lpstr>
      <vt:lpstr>Постановка задачи</vt:lpstr>
      <vt:lpstr>Датасет</vt:lpstr>
      <vt:lpstr>Признаки</vt:lpstr>
      <vt:lpstr>Признаки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Распределение целевой переменной</vt:lpstr>
      <vt:lpstr>Преобразование признаков</vt:lpstr>
      <vt:lpstr>Разделим данные на обучающую и тестовую выборку</vt:lpstr>
      <vt:lpstr>PCA</vt:lpstr>
      <vt:lpstr>Подбор гиперпараметров</vt:lpstr>
      <vt:lpstr>Метод optuna</vt:lpstr>
      <vt:lpstr>Ключевые признаки</vt:lpstr>
      <vt:lpstr>Построим ROC-кривую каждой модели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кредитный скоринг</dc:title>
  <dc:creator>Саинова Регина Дамировна</dc:creator>
  <cp:lastModifiedBy>Саинова Регина Дамировна</cp:lastModifiedBy>
  <cp:revision>8</cp:revision>
  <dcterms:created xsi:type="dcterms:W3CDTF">2025-05-26T00:25:35Z</dcterms:created>
  <dcterms:modified xsi:type="dcterms:W3CDTF">2025-05-26T01:30:54Z</dcterms:modified>
</cp:coreProperties>
</file>