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B7A-A968-43A2-851F-47978A8080A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4D09-2929-4E94-BAA8-F866E7FB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B7A-A968-43A2-851F-47978A8080A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4D09-2929-4E94-BAA8-F866E7FB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3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B7A-A968-43A2-851F-47978A8080A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4D09-2929-4E94-BAA8-F866E7FB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B7A-A968-43A2-851F-47978A8080A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4D09-2929-4E94-BAA8-F866E7FB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3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B7A-A968-43A2-851F-47978A8080A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4D09-2929-4E94-BAA8-F866E7FB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B7A-A968-43A2-851F-47978A8080A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4D09-2929-4E94-BAA8-F866E7FB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8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B7A-A968-43A2-851F-47978A8080A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4D09-2929-4E94-BAA8-F866E7FB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B7A-A968-43A2-851F-47978A8080A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4D09-2929-4E94-BAA8-F866E7FB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3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B7A-A968-43A2-851F-47978A8080A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4D09-2929-4E94-BAA8-F866E7FB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B7A-A968-43A2-851F-47978A8080A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4D09-2929-4E94-BAA8-F866E7FB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B7A-A968-43A2-851F-47978A8080A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4D09-2929-4E94-BAA8-F866E7FB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6B7A-A968-43A2-851F-47978A8080A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C4D09-2929-4E94-BAA8-F866E7FB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33058"/>
              </p:ext>
            </p:extLst>
          </p:nvPr>
        </p:nvGraphicFramePr>
        <p:xfrm>
          <a:off x="4877778" y="168895"/>
          <a:ext cx="2323122" cy="155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122">
                  <a:extLst>
                    <a:ext uri="{9D8B030D-6E8A-4147-A177-3AD203B41FA5}">
                      <a16:colId xmlns:a16="http://schemas.microsoft.com/office/drawing/2014/main" val="2584932225"/>
                    </a:ext>
                  </a:extLst>
                </a:gridCol>
              </a:tblGrid>
              <a:tr h="314300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Monospac821 BT" panose="020B0609020202020204" pitchFamily="49" charset="0"/>
                        </a:rPr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95577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-</a:t>
                      </a:r>
                      <a:r>
                        <a:rPr lang="en-US" sz="800" dirty="0" err="1">
                          <a:latin typeface="Monospac821 BT" panose="020B0609020202020204" pitchFamily="49" charset="0"/>
                        </a:rPr>
                        <a:t>baseHitpoints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-</a:t>
                      </a:r>
                      <a:r>
                        <a:rPr lang="en-US" sz="800" dirty="0" err="1">
                          <a:latin typeface="Monospac821 BT" panose="020B0609020202020204" pitchFamily="49" charset="0"/>
                        </a:rPr>
                        <a:t>baseStrength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baseDefense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4815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+Unit()</a:t>
                      </a:r>
                    </a:p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+Unit(</a:t>
                      </a:r>
                      <a:r>
                        <a:rPr lang="en-US" sz="800" dirty="0" err="1">
                          <a:latin typeface="Monospac821 BT" panose="020B0609020202020204" pitchFamily="49" charset="0"/>
                        </a:rPr>
                        <a:t>int</a:t>
                      </a:r>
                      <a:r>
                        <a:rPr lang="en-US" sz="800" dirty="0">
                          <a:latin typeface="Monospac821 BT" panose="020B0609020202020204" pitchFamily="49" charset="0"/>
                        </a:rPr>
                        <a:t>[]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 stats)</a:t>
                      </a: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+setters and getters</a:t>
                      </a: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+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isDead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() : Boolean</a:t>
                      </a: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+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isCounterAttacking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() : Boolean</a:t>
                      </a:r>
                      <a:endParaRPr lang="en-US" sz="80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96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15875"/>
              </p:ext>
            </p:extLst>
          </p:nvPr>
        </p:nvGraphicFramePr>
        <p:xfrm>
          <a:off x="1226040" y="2465465"/>
          <a:ext cx="2572237" cy="14359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2237">
                  <a:extLst>
                    <a:ext uri="{9D8B030D-6E8A-4147-A177-3AD203B41FA5}">
                      <a16:colId xmlns:a16="http://schemas.microsoft.com/office/drawing/2014/main" val="2584932225"/>
                    </a:ext>
                  </a:extLst>
                </a:gridCol>
              </a:tblGrid>
              <a:tr h="3143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Monospac821 BT" panose="020B0609020202020204" pitchFamily="49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95577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-</a:t>
                      </a:r>
                      <a:r>
                        <a:rPr lang="en-US" sz="800" dirty="0" err="1">
                          <a:latin typeface="Monospac821 BT" panose="020B0609020202020204" pitchFamily="49" charset="0"/>
                        </a:rPr>
                        <a:t>bonusHitpoints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bonusStrength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bonusDefense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baseMovement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4815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+Class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 (id 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)</a:t>
                      </a:r>
                      <a:endParaRPr lang="en-US" sz="80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96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72073"/>
              </p:ext>
            </p:extLst>
          </p:nvPr>
        </p:nvGraphicFramePr>
        <p:xfrm>
          <a:off x="4877778" y="2465465"/>
          <a:ext cx="2560514" cy="19417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0514">
                  <a:extLst>
                    <a:ext uri="{9D8B030D-6E8A-4147-A177-3AD203B41FA5}">
                      <a16:colId xmlns:a16="http://schemas.microsoft.com/office/drawing/2014/main" val="2584932225"/>
                    </a:ext>
                  </a:extLst>
                </a:gridCol>
              </a:tblGrid>
              <a:tr h="3143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Monospac821 BT" panose="020B0609020202020204" pitchFamily="49" charset="0"/>
                        </a:rPr>
                        <a:t>UnitInventory</a:t>
                      </a:r>
                      <a:endParaRPr lang="en-US" sz="80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95577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-graphics: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GImage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-data: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GImage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-selection: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4815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+Map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 (selection 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)</a:t>
                      </a: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+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setSelection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(selection 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) : void</a:t>
                      </a: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+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getSelection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() 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962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endParaRPr lang="en-US" sz="80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9106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72126"/>
              </p:ext>
            </p:extLst>
          </p:nvPr>
        </p:nvGraphicFramePr>
        <p:xfrm>
          <a:off x="1226040" y="4309859"/>
          <a:ext cx="2765668" cy="1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668">
                  <a:extLst>
                    <a:ext uri="{9D8B030D-6E8A-4147-A177-3AD203B41FA5}">
                      <a16:colId xmlns:a16="http://schemas.microsoft.com/office/drawing/2014/main" val="2584932225"/>
                    </a:ext>
                  </a:extLst>
                </a:gridCol>
              </a:tblGrid>
              <a:tr h="3143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Monospac821 BT" panose="020B0609020202020204" pitchFamily="49" charset="0"/>
                        </a:rPr>
                        <a:t>GenericUnit</a:t>
                      </a:r>
                      <a:endParaRPr lang="en-US" sz="80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95577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-graphics: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GCompound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-name: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4815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+</a:t>
                      </a:r>
                      <a:r>
                        <a:rPr lang="en-US" sz="800" dirty="0" err="1">
                          <a:latin typeface="Monospac821 BT" panose="020B0609020202020204" pitchFamily="49" charset="0"/>
                        </a:rPr>
                        <a:t>GenericUnit</a:t>
                      </a:r>
                      <a:r>
                        <a:rPr lang="en-US" sz="800" dirty="0">
                          <a:latin typeface="Monospac821 BT" panose="020B0609020202020204" pitchFamily="49" charset="0"/>
                        </a:rPr>
                        <a:t>(name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 : String, class 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)</a:t>
                      </a: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+update() : void</a:t>
                      </a:r>
                    </a:p>
                    <a:p>
                      <a:endParaRPr lang="en-US" sz="80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96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97298"/>
              </p:ext>
            </p:extLst>
          </p:nvPr>
        </p:nvGraphicFramePr>
        <p:xfrm>
          <a:off x="8529516" y="2465465"/>
          <a:ext cx="1950915" cy="1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915">
                  <a:extLst>
                    <a:ext uri="{9D8B030D-6E8A-4147-A177-3AD203B41FA5}">
                      <a16:colId xmlns:a16="http://schemas.microsoft.com/office/drawing/2014/main" val="2584932225"/>
                    </a:ext>
                  </a:extLst>
                </a:gridCol>
              </a:tblGrid>
              <a:tr h="314300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Monospac821 BT" panose="020B0609020202020204" pitchFamily="49" charset="0"/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95577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-icon: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Gimage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-id: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4815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+Item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 (id 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96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1856"/>
              </p:ext>
            </p:extLst>
          </p:nvPr>
        </p:nvGraphicFramePr>
        <p:xfrm>
          <a:off x="8529516" y="4082785"/>
          <a:ext cx="2276230" cy="1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230">
                  <a:extLst>
                    <a:ext uri="{9D8B030D-6E8A-4147-A177-3AD203B41FA5}">
                      <a16:colId xmlns:a16="http://schemas.microsoft.com/office/drawing/2014/main" val="2584932225"/>
                    </a:ext>
                  </a:extLst>
                </a:gridCol>
              </a:tblGrid>
              <a:tr h="3143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Monospac821 BT" panose="020B0609020202020204" pitchFamily="49" charset="0"/>
                        </a:rPr>
                        <a:t>Weapon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95577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-might: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-equipped: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boolean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4815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+Weapon(id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 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96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99401"/>
              </p:ext>
            </p:extLst>
          </p:nvPr>
        </p:nvGraphicFramePr>
        <p:xfrm>
          <a:off x="4810371" y="4309859"/>
          <a:ext cx="2742221" cy="15578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2221">
                  <a:extLst>
                    <a:ext uri="{9D8B030D-6E8A-4147-A177-3AD203B41FA5}">
                      <a16:colId xmlns:a16="http://schemas.microsoft.com/office/drawing/2014/main" val="2584932225"/>
                    </a:ext>
                  </a:extLst>
                </a:gridCol>
              </a:tblGrid>
              <a:tr h="3143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Monospac821 BT" panose="020B0609020202020204" pitchFamily="49" charset="0"/>
                        </a:rPr>
                        <a:t>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95577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atk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totalHitpoints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totalStrength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totalDefense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-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totalMovement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800" baseline="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4815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ospac821 BT" panose="020B0609020202020204" pitchFamily="49" charset="0"/>
                        </a:rPr>
                        <a:t>+</a:t>
                      </a:r>
                      <a:r>
                        <a:rPr lang="en-US" sz="800" dirty="0" err="1">
                          <a:latin typeface="Monospac821 BT" panose="020B0609020202020204" pitchFamily="49" charset="0"/>
                        </a:rPr>
                        <a:t>GenericUnit</a:t>
                      </a:r>
                      <a:r>
                        <a:rPr lang="en-US" sz="800" dirty="0">
                          <a:latin typeface="Monospac821 BT" panose="020B0609020202020204" pitchFamily="49" charset="0"/>
                        </a:rPr>
                        <a:t>(name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 : String, class : </a:t>
                      </a:r>
                      <a:r>
                        <a:rPr lang="en-US" sz="80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)</a:t>
                      </a:r>
                    </a:p>
                    <a:p>
                      <a:r>
                        <a:rPr lang="en-US" sz="800" baseline="0" dirty="0">
                          <a:latin typeface="Monospac821 BT" panose="020B0609020202020204" pitchFamily="49" charset="0"/>
                        </a:rPr>
                        <a:t>+update() : void</a:t>
                      </a:r>
                    </a:p>
                    <a:p>
                      <a:endParaRPr lang="en-US" sz="80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2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71601"/>
              </p:ext>
            </p:extLst>
          </p:nvPr>
        </p:nvGraphicFramePr>
        <p:xfrm>
          <a:off x="1354993" y="485418"/>
          <a:ext cx="3348892" cy="14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892">
                  <a:extLst>
                    <a:ext uri="{9D8B030D-6E8A-4147-A177-3AD203B41FA5}">
                      <a16:colId xmlns:a16="http://schemas.microsoft.com/office/drawing/2014/main" val="2584932225"/>
                    </a:ext>
                  </a:extLst>
                </a:gridCol>
              </a:tblGrid>
              <a:tr h="3143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ospac821 BT" panose="020B0609020202020204" pitchFamily="49" charset="0"/>
                        </a:rPr>
                        <a:t>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95577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ospac821 BT" panose="020B0609020202020204" pitchFamily="49" charset="0"/>
                        </a:rPr>
                        <a:t>-graphics: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 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GImage</a:t>
                      </a:r>
                      <a:endParaRPr lang="en-US" sz="105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-data: Tile[][]</a:t>
                      </a:r>
                    </a:p>
                    <a:p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-selection: 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105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4815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ospac821 BT" panose="020B0609020202020204" pitchFamily="49" charset="0"/>
                        </a:rPr>
                        <a:t>+Map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 (selection : 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)</a:t>
                      </a:r>
                    </a:p>
                    <a:p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+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setSelection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(selection : 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) : void</a:t>
                      </a:r>
                    </a:p>
                    <a:p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+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getSelection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() : 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105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96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63022"/>
              </p:ext>
            </p:extLst>
          </p:nvPr>
        </p:nvGraphicFramePr>
        <p:xfrm>
          <a:off x="6431084" y="485418"/>
          <a:ext cx="3600939" cy="1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39">
                  <a:extLst>
                    <a:ext uri="{9D8B030D-6E8A-4147-A177-3AD203B41FA5}">
                      <a16:colId xmlns:a16="http://schemas.microsoft.com/office/drawing/2014/main" val="2584932225"/>
                    </a:ext>
                  </a:extLst>
                </a:gridCol>
              </a:tblGrid>
              <a:tr h="3143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ospac821 BT" panose="020B0609020202020204" pitchFamily="49" charset="0"/>
                        </a:rPr>
                        <a:t>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95577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ospac821 BT" panose="020B0609020202020204" pitchFamily="49" charset="0"/>
                        </a:rPr>
                        <a:t>-passable :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 Boolean</a:t>
                      </a:r>
                    </a:p>
                    <a:p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-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healAmt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 : 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1050" baseline="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4815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ospac821 BT" panose="020B0609020202020204" pitchFamily="49" charset="0"/>
                        </a:rPr>
                        <a:t>+Tile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(passable : Boolean, 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healAmt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 : 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)</a:t>
                      </a:r>
                      <a:endParaRPr lang="en-US" sz="105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41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7347"/>
              </p:ext>
            </p:extLst>
          </p:nvPr>
        </p:nvGraphicFramePr>
        <p:xfrm>
          <a:off x="1354993" y="485418"/>
          <a:ext cx="3348892" cy="14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892">
                  <a:extLst>
                    <a:ext uri="{9D8B030D-6E8A-4147-A177-3AD203B41FA5}">
                      <a16:colId xmlns:a16="http://schemas.microsoft.com/office/drawing/2014/main" val="2584932225"/>
                    </a:ext>
                  </a:extLst>
                </a:gridCol>
              </a:tblGrid>
              <a:tr h="3143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Monospac821 BT" panose="020B0609020202020204" pitchFamily="49" charset="0"/>
                        </a:rPr>
                        <a:t>UIElement</a:t>
                      </a:r>
                      <a:endParaRPr lang="en-US" sz="105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95577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ospac821 BT" panose="020B0609020202020204" pitchFamily="49" charset="0"/>
                        </a:rPr>
                        <a:t>-graphics: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 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GImage</a:t>
                      </a:r>
                      <a:endParaRPr lang="en-US" sz="1050" baseline="0" dirty="0">
                        <a:latin typeface="Monospac821 BT" panose="020B0609020202020204" pitchFamily="49" charset="0"/>
                      </a:endParaRPr>
                    </a:p>
                    <a:p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-data: Tile[][]</a:t>
                      </a:r>
                    </a:p>
                    <a:p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-selection: 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105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4815"/>
                  </a:ext>
                </a:extLst>
              </a:tr>
              <a:tr h="54249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Monospac821 BT" panose="020B0609020202020204" pitchFamily="49" charset="0"/>
                        </a:rPr>
                        <a:t>+Map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 (selection : 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)</a:t>
                      </a:r>
                    </a:p>
                    <a:p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+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setSelection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(selection : 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) : void</a:t>
                      </a:r>
                    </a:p>
                    <a:p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+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getSelection</a:t>
                      </a:r>
                      <a:r>
                        <a:rPr lang="en-US" sz="1050" baseline="0" dirty="0">
                          <a:latin typeface="Monospac821 BT" panose="020B0609020202020204" pitchFamily="49" charset="0"/>
                        </a:rPr>
                        <a:t>() : </a:t>
                      </a:r>
                      <a:r>
                        <a:rPr lang="en-US" sz="1050" baseline="0" dirty="0" err="1">
                          <a:latin typeface="Monospac821 BT" panose="020B0609020202020204" pitchFamily="49" charset="0"/>
                        </a:rPr>
                        <a:t>int</a:t>
                      </a:r>
                      <a:endParaRPr lang="en-US" sz="1050" dirty="0">
                        <a:latin typeface="Monospac821 BT" panose="020B06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63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263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Monospac821 BT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Alan</dc:creator>
  <cp:lastModifiedBy>Huang, Alan</cp:lastModifiedBy>
  <cp:revision>16</cp:revision>
  <dcterms:created xsi:type="dcterms:W3CDTF">2017-04-11T15:39:56Z</dcterms:created>
  <dcterms:modified xsi:type="dcterms:W3CDTF">2017-04-18T15:59:30Z</dcterms:modified>
</cp:coreProperties>
</file>