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1"/>
  </p:notesMasterIdLst>
  <p:sldIdLst>
    <p:sldId id="256" r:id="rId2"/>
    <p:sldId id="264" r:id="rId3"/>
    <p:sldId id="257" r:id="rId4"/>
    <p:sldId id="258" r:id="rId5"/>
    <p:sldId id="259"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0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3313" autoAdjust="0"/>
  </p:normalViewPr>
  <p:slideViewPr>
    <p:cSldViewPr snapToGrid="0">
      <p:cViewPr varScale="1">
        <p:scale>
          <a:sx n="91" d="100"/>
          <a:sy n="91"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A3A61-899D-4279-801A-F5C0D932527E}"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A5881-99C8-40F2-8CAC-78F727B22170}" type="slidenum">
              <a:rPr lang="en-US" smtClean="0"/>
              <a:t>‹#›</a:t>
            </a:fld>
            <a:endParaRPr lang="en-US"/>
          </a:p>
        </p:txBody>
      </p:sp>
    </p:spTree>
    <p:extLst>
      <p:ext uri="{BB962C8B-B14F-4D97-AF65-F5344CB8AC3E}">
        <p14:creationId xmlns:p14="http://schemas.microsoft.com/office/powerpoint/2010/main" val="115735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A5881-99C8-40F2-8CAC-78F727B22170}" type="slidenum">
              <a:rPr lang="en-US" smtClean="0"/>
              <a:t>1</a:t>
            </a:fld>
            <a:endParaRPr lang="en-US"/>
          </a:p>
        </p:txBody>
      </p:sp>
    </p:spTree>
    <p:extLst>
      <p:ext uri="{BB962C8B-B14F-4D97-AF65-F5344CB8AC3E}">
        <p14:creationId xmlns:p14="http://schemas.microsoft.com/office/powerpoint/2010/main" val="303553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Arial" panose="020B0604020202020204" pitchFamily="34" charset="0"/>
              </a:rPr>
              <a:t>סביבת עבודה לאחסון אובייקטים ולקשר בין המערכת המורכבת לבין בסיס הנתונים.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Arial" panose="020B0604020202020204" pitchFamily="34" charset="0"/>
              </a:rPr>
              <a:t>מזה </a:t>
            </a:r>
            <a:r>
              <a:rPr lang="en-US" sz="1800" dirty="0">
                <a:effectLst/>
                <a:latin typeface="Calibri" panose="020F0502020204030204" pitchFamily="34" charset="0"/>
                <a:ea typeface="Calibri" panose="020F0502020204030204" pitchFamily="34" charset="0"/>
                <a:cs typeface="Arial" panose="020B0604020202020204" pitchFamily="34" charset="0"/>
              </a:rPr>
              <a:t>ORM</a:t>
            </a:r>
            <a:r>
              <a:rPr lang="he-IL" sz="1800" dirty="0">
                <a:effectLst/>
                <a:latin typeface="Calibri" panose="020F0502020204030204" pitchFamily="34" charset="0"/>
                <a:ea typeface="Calibri" panose="020F0502020204030204" pitchFamily="34" charset="0"/>
                <a:cs typeface="Arial" panose="020B0604020202020204" pitchFamily="34" charset="0"/>
              </a:rPr>
              <a:t>? זה טכניקת לאחסון, שליפה, עדכון ומחיקה מבסיס נתונים רלציוני.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15000"/>
              </a:lnSpc>
              <a:spcBef>
                <a:spcPts val="0"/>
              </a:spcBef>
              <a:spcAft>
                <a:spcPts val="1000"/>
              </a:spcAft>
              <a:buClrTx/>
              <a:buSzTx/>
              <a:buFontTx/>
              <a:buNone/>
              <a:tabLst/>
              <a:defRPr/>
            </a:pPr>
            <a:r>
              <a:rPr lang="he-IL" sz="1800" dirty="0">
                <a:effectLst/>
                <a:latin typeface="Calibri" panose="020F0502020204030204" pitchFamily="34" charset="0"/>
                <a:ea typeface="Calibri" panose="020F0502020204030204" pitchFamily="34" charset="0"/>
                <a:cs typeface="Arial" panose="020B0604020202020204" pitchFamily="34" charset="0"/>
              </a:rPr>
              <a:t>בסיס נתונים רלציוני או טבלאי – כל טבלה מכילה מידע על ישות מסויימת ולכל רשומה בטבלה יש שדה מזהה יחודי. הקשרים בין הטבלאות נעשים באמצעות השדות היחודיים שנקראים מפתחות, לרוב המפתחות יהיו מזהה </a:t>
            </a:r>
            <a:r>
              <a:rPr lang="en-US" sz="1800" dirty="0">
                <a:effectLst/>
                <a:latin typeface="Calibri" panose="020F0502020204030204" pitchFamily="34" charset="0"/>
                <a:ea typeface="Calibri" panose="020F0502020204030204" pitchFamily="34" charset="0"/>
                <a:cs typeface="Arial" panose="020B0604020202020204" pitchFamily="34" charset="0"/>
              </a:rPr>
              <a:t>ID</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שמייצג מספר יחודי של האובייקט. לכל אובייקט יש טבלה שמכילה את הנתונים כך שבכל שורה מאוחסן המידע על האובייקט.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A3A5881-99C8-40F2-8CAC-78F727B22170}" type="slidenum">
              <a:rPr lang="en-US" smtClean="0"/>
              <a:t>3</a:t>
            </a:fld>
            <a:endParaRPr lang="en-US"/>
          </a:p>
        </p:txBody>
      </p:sp>
    </p:spTree>
    <p:extLst>
      <p:ext uri="{BB962C8B-B14F-4D97-AF65-F5344CB8AC3E}">
        <p14:creationId xmlns:p14="http://schemas.microsoft.com/office/powerpoint/2010/main" val="285116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Arial" panose="020B0604020202020204" pitchFamily="34" charset="0"/>
              </a:rPr>
              <a:t>שכבת ה</a:t>
            </a:r>
            <a:r>
              <a:rPr lang="en-US" sz="1800" dirty="0">
                <a:effectLst/>
                <a:latin typeface="Calibri" panose="020F0502020204030204" pitchFamily="34" charset="0"/>
                <a:ea typeface="Calibri" panose="020F0502020204030204" pitchFamily="34" charset="0"/>
                <a:cs typeface="Arial" panose="020B0604020202020204" pitchFamily="34" charset="0"/>
              </a:rPr>
              <a:t>data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קיימת בשביל לנהל את העברת הנתונים מהאחסון למערכת. היא יושבת בין בסיס הנתונים הרלציוני לבין התוכנית. אם נרצה לשמור את האובייקט נבקש משכבת ה</a:t>
            </a:r>
            <a:r>
              <a:rPr lang="en-US" sz="1800" dirty="0">
                <a:effectLst/>
                <a:latin typeface="Calibri" panose="020F0502020204030204" pitchFamily="34" charset="0"/>
                <a:ea typeface="Calibri" panose="020F0502020204030204" pitchFamily="34" charset="0"/>
                <a:cs typeface="Arial" panose="020B0604020202020204" pitchFamily="34" charset="0"/>
              </a:rPr>
              <a:t>data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והיא תעשה את השמירה בשבילנו. שכבת הדטה תדע לאיזה טבלה לשמור לפי הטיפוס של האובייקט שהעברנו לה, היא תכניס את המידע של האובייקט בשורה לפי עמודות לטבלה המתאימה. אם נרצה לשלוף מידע גם נשתמש בשכבה הזאת, שכבת הדטה תשלוף את השורה מתוך הטבלה ותיצור אובייקט בטיפוס המתאים ותכניס אליו את המידע ותעביר לנו את האובייקט. כך מי שעובד על הקוד לא צריך להתעסק בכל הקוד שקשור ל</a:t>
            </a:r>
            <a:r>
              <a:rPr lang="en-US" sz="1800" dirty="0">
                <a:effectLst/>
                <a:latin typeface="Calibri" panose="020F0502020204030204" pitchFamily="34" charset="0"/>
                <a:ea typeface="Calibri" panose="020F0502020204030204" pitchFamily="34" charset="0"/>
                <a:cs typeface="Arial" panose="020B0604020202020204" pitchFamily="34" charset="0"/>
              </a:rPr>
              <a:t>DB</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A3A5881-99C8-40F2-8CAC-78F727B22170}" type="slidenum">
              <a:rPr lang="en-US" smtClean="0"/>
              <a:t>4</a:t>
            </a:fld>
            <a:endParaRPr lang="en-US"/>
          </a:p>
        </p:txBody>
      </p:sp>
    </p:spTree>
    <p:extLst>
      <p:ext uri="{BB962C8B-B14F-4D97-AF65-F5344CB8AC3E}">
        <p14:creationId xmlns:p14="http://schemas.microsoft.com/office/powerpoint/2010/main" val="336336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Arial" panose="020B0604020202020204" pitchFamily="34" charset="0"/>
              </a:rPr>
              <a:t>נצטרך להוריד לתוכנה שלנו את התוסף </a:t>
            </a:r>
            <a:r>
              <a:rPr lang="en-US" sz="1800" dirty="0">
                <a:effectLst/>
                <a:latin typeface="Calibri" panose="020F0502020204030204" pitchFamily="34" charset="0"/>
                <a:ea typeface="Calibri" panose="020F0502020204030204" pitchFamily="34" charset="0"/>
                <a:cs typeface="Arial" panose="020B0604020202020204" pitchFamily="34" charset="0"/>
              </a:rPr>
              <a:t>Web -&gt; </a:t>
            </a:r>
            <a:r>
              <a:rPr lang="en-US" sz="1800" dirty="0" err="1">
                <a:effectLst/>
                <a:latin typeface="Calibri" panose="020F0502020204030204" pitchFamily="34" charset="0"/>
                <a:ea typeface="Calibri" panose="020F0502020204030204" pitchFamily="34" charset="0"/>
                <a:cs typeface="Arial" panose="020B0604020202020204" pitchFamily="34" charset="0"/>
              </a:rPr>
              <a:t>ASP.Net</a:t>
            </a:r>
            <a:r>
              <a:rPr lang="en-US" sz="1800" dirty="0">
                <a:effectLst/>
                <a:latin typeface="Calibri" panose="020F0502020204030204" pitchFamily="34" charset="0"/>
                <a:ea typeface="Calibri" panose="020F0502020204030204" pitchFamily="34" charset="0"/>
                <a:cs typeface="Arial" panose="020B0604020202020204" pitchFamily="34" charset="0"/>
              </a:rPr>
              <a:t> Web Application</a:t>
            </a:r>
            <a:r>
              <a:rPr lang="he-IL" sz="1800" dirty="0">
                <a:effectLst/>
                <a:latin typeface="Calibri" panose="020F0502020204030204" pitchFamily="34" charset="0"/>
                <a:ea typeface="Calibri" panose="020F0502020204030204" pitchFamily="34" charset="0"/>
                <a:cs typeface="Arial" panose="020B0604020202020204" pitchFamily="34" charset="0"/>
              </a:rPr>
              <a:t>. בנפרד נצטרך ליצור בסיס נתונים ואת הטבלאות עם העמודות שאנו צריכים. לאחר מכן נצטרך בקוד בשכבת הדטה ליצור אובייקט של ה</a:t>
            </a:r>
            <a:r>
              <a:rPr lang="en-US" sz="1800" dirty="0">
                <a:effectLst/>
                <a:latin typeface="Calibri" panose="020F0502020204030204" pitchFamily="34" charset="0"/>
                <a:ea typeface="Calibri" panose="020F0502020204030204" pitchFamily="34" charset="0"/>
                <a:cs typeface="Arial" panose="020B0604020202020204" pitchFamily="34" charset="0"/>
              </a:rPr>
              <a:t>DB</a:t>
            </a:r>
            <a:r>
              <a:rPr lang="he-IL" sz="1800" dirty="0">
                <a:effectLst/>
                <a:latin typeface="Calibri" panose="020F0502020204030204" pitchFamily="34" charset="0"/>
                <a:ea typeface="Calibri" panose="020F0502020204030204" pitchFamily="34" charset="0"/>
                <a:cs typeface="Arial" panose="020B0604020202020204" pitchFamily="34" charset="0"/>
              </a:rPr>
              <a:t> ודרכו יש לנו כלי שנקרא </a:t>
            </a:r>
            <a:r>
              <a:rPr lang="en-US" sz="1800" dirty="0">
                <a:effectLst/>
                <a:latin typeface="Calibri" panose="020F0502020204030204" pitchFamily="34" charset="0"/>
                <a:ea typeface="Calibri" panose="020F0502020204030204" pitchFamily="34" charset="0"/>
                <a:cs typeface="Arial" panose="020B0604020202020204" pitchFamily="34" charset="0"/>
              </a:rPr>
              <a:t>Query()</a:t>
            </a:r>
            <a:r>
              <a:rPr lang="he-IL" sz="1800" dirty="0">
                <a:effectLst/>
                <a:latin typeface="Calibri" panose="020F0502020204030204" pitchFamily="34" charset="0"/>
                <a:ea typeface="Calibri" panose="020F0502020204030204" pitchFamily="34" charset="0"/>
                <a:cs typeface="Arial" panose="020B0604020202020204" pitchFamily="34" charset="0"/>
              </a:rPr>
              <a:t> שהוא מאפשר לנו ליצור שאילתות ב</a:t>
            </a:r>
            <a:r>
              <a:rPr lang="en-US" sz="1800" dirty="0">
                <a:effectLst/>
                <a:latin typeface="Calibri" panose="020F0502020204030204" pitchFamily="34" charset="0"/>
                <a:ea typeface="Calibri" panose="020F0502020204030204" pitchFamily="34" charset="0"/>
                <a:cs typeface="Arial" panose="020B0604020202020204" pitchFamily="34" charset="0"/>
              </a:rPr>
              <a:t>SQL</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שאותם ניתן להריץ בעזרת </a:t>
            </a:r>
            <a:r>
              <a:rPr lang="en-US" sz="1800" dirty="0">
                <a:effectLst/>
                <a:latin typeface="Calibri" panose="020F0502020204030204" pitchFamily="34" charset="0"/>
                <a:ea typeface="Calibri" panose="020F0502020204030204" pitchFamily="34" charset="0"/>
                <a:cs typeface="Arial" panose="020B0604020202020204" pitchFamily="34" charset="0"/>
              </a:rPr>
              <a:t>Execute()</a:t>
            </a:r>
            <a:r>
              <a:rPr lang="he-IL" sz="1800" dirty="0">
                <a:effectLst/>
                <a:latin typeface="Calibri" panose="020F0502020204030204" pitchFamily="34" charset="0"/>
                <a:ea typeface="Calibri" panose="020F0502020204030204" pitchFamily="34" charset="0"/>
                <a:cs typeface="Arial" panose="020B0604020202020204" pitchFamily="34" charset="0"/>
              </a:rPr>
              <a:t>. כך נוכל לגשת לבסיס הנתונים לצורף שליפה, מחיקה, עדכון והכנסה של נתונים.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A3A5881-99C8-40F2-8CAC-78F727B22170}" type="slidenum">
              <a:rPr lang="en-US" smtClean="0"/>
              <a:t>5</a:t>
            </a:fld>
            <a:endParaRPr lang="en-US"/>
          </a:p>
        </p:txBody>
      </p:sp>
    </p:spTree>
    <p:extLst>
      <p:ext uri="{BB962C8B-B14F-4D97-AF65-F5344CB8AC3E}">
        <p14:creationId xmlns:p14="http://schemas.microsoft.com/office/powerpoint/2010/main" val="11255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Arial" panose="020B0604020202020204" pitchFamily="34" charset="0"/>
              </a:rPr>
              <a:t>קשרים בין טבלאות – לפעמים באובייקטים מסויימים יהיו קשרים, למשל קשר של אבסטרקט שיש לנו קטגורייה מסויימת וכמה אובייקטים שונים שתואמים לקטגורייה הזאת. נגדיר בטבלה את הקטגורייה בתור רפרנס לאובייקט. ניצור טבלה שמייצגת את הקשר בין הקטגורייה לבין המזהה של האובייקט (יהיו בטבלה הזאת 2 עמודות) קישור בין שם הקטגורייה לבין המפתח היחודי של האובייקט. אז בטבלה של האובייקטים נכנסים עמודה חדשה של רפרנס לקטגורייה (לרוב גם נקרא </a:t>
            </a:r>
            <a:r>
              <a:rPr lang="en-US" sz="1800" dirty="0">
                <a:effectLst/>
                <a:latin typeface="Calibri" panose="020F0502020204030204" pitchFamily="34" charset="0"/>
                <a:ea typeface="Calibri" panose="020F0502020204030204" pitchFamily="34" charset="0"/>
                <a:cs typeface="Arial" panose="020B0604020202020204" pitchFamily="34" charset="0"/>
              </a:rPr>
              <a:t>foreign key</a:t>
            </a: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A3A5881-99C8-40F2-8CAC-78F727B22170}" type="slidenum">
              <a:rPr lang="en-US" smtClean="0"/>
              <a:t>8</a:t>
            </a:fld>
            <a:endParaRPr lang="en-US"/>
          </a:p>
        </p:txBody>
      </p:sp>
    </p:spTree>
    <p:extLst>
      <p:ext uri="{BB962C8B-B14F-4D97-AF65-F5344CB8AC3E}">
        <p14:creationId xmlns:p14="http://schemas.microsoft.com/office/powerpoint/2010/main" val="7211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3E8B1C-86EF-43CF-8304-249481088644}" type="datetimeFigureOut">
              <a:rPr lang="en-US" smtClean="0"/>
              <a:t>5/8/2021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580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1054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31720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2438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102392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86511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94994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6015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607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5094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296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627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3693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00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4266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8368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504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3E8B1C-86EF-43CF-8304-249481088644}" type="datetimeFigureOut">
              <a:rPr lang="en-US" smtClean="0"/>
              <a:pPr/>
              <a:t>5/8/2021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8177012"/>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E9A7C0-A34D-40BF-9220-47C168E06D63}"/>
              </a:ext>
            </a:extLst>
          </p:cNvPr>
          <p:cNvSpPr txBox="1"/>
          <p:nvPr/>
        </p:nvSpPr>
        <p:spPr>
          <a:xfrm>
            <a:off x="5079331" y="1935429"/>
            <a:ext cx="2033338" cy="1225050"/>
          </a:xfrm>
          <a:prstGeom prst="rect">
            <a:avLst/>
          </a:prstGeom>
        </p:spPr>
        <p:txBody>
          <a:bodyPr vert="horz" lIns="91440" tIns="45720" rIns="91440" bIns="45720" rtlCol="0" anchor="ctr">
            <a:normAutofit/>
          </a:bodyPr>
          <a:lstStyle/>
          <a:p>
            <a:pPr algn="r">
              <a:spcBef>
                <a:spcPct val="0"/>
              </a:spcBef>
              <a:spcAft>
                <a:spcPts val="600"/>
              </a:spcAft>
            </a:pPr>
            <a:r>
              <a:rPr lang="en-US" sz="6600" cap="all" spc="30" dirty="0">
                <a:latin typeface="+mj-lt"/>
                <a:ea typeface="+mj-ea"/>
                <a:cs typeface="+mj-cs"/>
              </a:rPr>
              <a:t>ORM</a:t>
            </a:r>
            <a:endParaRPr lang="en-US" sz="5400" cap="all" spc="30" dirty="0">
              <a:latin typeface="+mj-lt"/>
              <a:ea typeface="+mj-ea"/>
              <a:cs typeface="+mj-cs"/>
            </a:endParaRPr>
          </a:p>
        </p:txBody>
      </p:sp>
      <p:sp>
        <p:nvSpPr>
          <p:cNvPr id="134" name="TextBox 133">
            <a:extLst>
              <a:ext uri="{FF2B5EF4-FFF2-40B4-BE49-F238E27FC236}">
                <a16:creationId xmlns:a16="http://schemas.microsoft.com/office/drawing/2014/main" id="{CA2F85F7-D4F2-4B00-8BC7-ED0C8CE531D2}"/>
              </a:ext>
            </a:extLst>
          </p:cNvPr>
          <p:cNvSpPr txBox="1"/>
          <p:nvPr/>
        </p:nvSpPr>
        <p:spPr>
          <a:xfrm>
            <a:off x="4003288" y="3244334"/>
            <a:ext cx="4205552" cy="400110"/>
          </a:xfrm>
          <a:prstGeom prst="rect">
            <a:avLst/>
          </a:prstGeom>
          <a:noFill/>
        </p:spPr>
        <p:txBody>
          <a:bodyPr wrap="square" rtlCol="0">
            <a:spAutoFit/>
          </a:bodyPr>
          <a:lstStyle/>
          <a:p>
            <a:pPr algn="r" rtl="1"/>
            <a:r>
              <a:rPr lang="he-IL" sz="2000" dirty="0">
                <a:latin typeface="Calibri Light" panose="020F0302020204030204" pitchFamily="34" charset="0"/>
                <a:cs typeface="Calibri Light" panose="020F0302020204030204" pitchFamily="34" charset="0"/>
              </a:rPr>
              <a:t>מיפוי אובייקט לבסיס נתונים רלציוני (טבלאי)</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2246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583D-90AB-4A16-9358-C2F18CB9EA30}"/>
              </a:ext>
            </a:extLst>
          </p:cNvPr>
          <p:cNvSpPr>
            <a:spLocks noGrp="1"/>
          </p:cNvSpPr>
          <p:nvPr>
            <p:ph type="title"/>
          </p:nvPr>
        </p:nvSpPr>
        <p:spPr/>
        <p:txBody>
          <a:bodyPr/>
          <a:lstStyle/>
          <a:p>
            <a:pPr algn="ctr" rtl="1"/>
            <a:r>
              <a:rPr lang="he-IL" sz="4400" b="1" dirty="0">
                <a:latin typeface="Calibri Light" panose="020F0302020204030204" pitchFamily="34" charset="0"/>
                <a:cs typeface="Calibri Light" panose="020F0302020204030204" pitchFamily="34" charset="0"/>
              </a:rPr>
              <a:t>למה להשתמש ב</a:t>
            </a:r>
            <a:r>
              <a:rPr lang="en-US" sz="4400" b="1" dirty="0">
                <a:latin typeface="Calibri Light" panose="020F0302020204030204" pitchFamily="34" charset="0"/>
                <a:cs typeface="Calibri Light" panose="020F0302020204030204" pitchFamily="34" charset="0"/>
              </a:rPr>
              <a:t>ORM</a:t>
            </a:r>
            <a:r>
              <a:rPr lang="he-IL" sz="4400" b="1" dirty="0">
                <a:latin typeface="Calibri Light" panose="020F0302020204030204" pitchFamily="34" charset="0"/>
                <a:cs typeface="Calibri Light" panose="020F0302020204030204" pitchFamily="34" charset="0"/>
              </a:rPr>
              <a:t> </a:t>
            </a:r>
            <a:r>
              <a:rPr lang="he-IL" sz="7200" b="1"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F1D6739A-4742-49D2-B613-0D3A3108FDF4}"/>
              </a:ext>
            </a:extLst>
          </p:cNvPr>
          <p:cNvSpPr>
            <a:spLocks noGrp="1"/>
          </p:cNvSpPr>
          <p:nvPr>
            <p:ph idx="1"/>
          </p:nvPr>
        </p:nvSpPr>
        <p:spPr/>
        <p:txBody>
          <a:bodyPr/>
          <a:lstStyle/>
          <a:p>
            <a:pPr algn="r" rtl="1"/>
            <a:r>
              <a:rPr lang="he-IL" dirty="0">
                <a:latin typeface="Calibri Light" panose="020F0302020204030204" pitchFamily="34" charset="0"/>
                <a:cs typeface="Calibri Light" panose="020F0302020204030204" pitchFamily="34" charset="0"/>
              </a:rPr>
              <a:t>במערכת יש לנו המון מידע שנשמר פר אובייקט שצריך לשמור.</a:t>
            </a:r>
          </a:p>
          <a:p>
            <a:pPr algn="r" rtl="1"/>
            <a:r>
              <a:rPr lang="he-IL" dirty="0">
                <a:latin typeface="Calibri Light" panose="020F0302020204030204" pitchFamily="34" charset="0"/>
                <a:cs typeface="Calibri Light" panose="020F0302020204030204" pitchFamily="34" charset="0"/>
              </a:rPr>
              <a:t>ארגון המידע וסידורו בצורה קלה לשליפה ונוחה למשתמש.</a:t>
            </a:r>
          </a:p>
          <a:p>
            <a:pPr algn="r" rtl="1"/>
            <a:r>
              <a:rPr lang="he-IL" dirty="0">
                <a:latin typeface="Calibri Light" panose="020F0302020204030204" pitchFamily="34" charset="0"/>
                <a:cs typeface="Calibri Light" panose="020F0302020204030204" pitchFamily="34" charset="0"/>
              </a:rPr>
              <a:t>צורת ארגון יעילה שחוסכת זמן בשליפת מידע.</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4027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Magnetic Disk 18">
            <a:extLst>
              <a:ext uri="{FF2B5EF4-FFF2-40B4-BE49-F238E27FC236}">
                <a16:creationId xmlns:a16="http://schemas.microsoft.com/office/drawing/2014/main" id="{03B4D73B-C3D3-4F0F-A548-FB6646CAE9AF}"/>
              </a:ext>
            </a:extLst>
          </p:cNvPr>
          <p:cNvSpPr/>
          <p:nvPr/>
        </p:nvSpPr>
        <p:spPr>
          <a:xfrm>
            <a:off x="7676128" y="1307774"/>
            <a:ext cx="2743200" cy="4599432"/>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A02AAB34-C601-4875-A289-DAEF488104CD}"/>
              </a:ext>
            </a:extLst>
          </p:cNvPr>
          <p:cNvSpPr txBox="1"/>
          <p:nvPr/>
        </p:nvSpPr>
        <p:spPr>
          <a:xfrm>
            <a:off x="1987555" y="2271252"/>
            <a:ext cx="8216889" cy="707886"/>
          </a:xfrm>
          <a:prstGeom prst="rect">
            <a:avLst/>
          </a:prstGeom>
          <a:noFill/>
        </p:spPr>
        <p:txBody>
          <a:bodyPr wrap="square" rtlCol="0">
            <a:spAutoFit/>
          </a:bodyPr>
          <a:lstStyle/>
          <a:p>
            <a:pPr algn="r" rtl="1"/>
            <a:r>
              <a:rPr lang="he-IL" sz="2000" b="1" dirty="0">
                <a:latin typeface="Calibri Light" panose="020F0302020204030204" pitchFamily="34" charset="0"/>
                <a:cs typeface="Calibri Light" panose="020F0302020204030204" pitchFamily="34" charset="0"/>
              </a:rPr>
              <a:t>טכניקת תכנות להמרת נתונים בין טיפוסים מורכבים במערכת לטבלאות בבסיס נתונים רלציוני. </a:t>
            </a:r>
            <a:endParaRPr lang="en-US" sz="2000" b="1"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80EACF53-52E7-4C0E-8717-3830EF932B6F}"/>
              </a:ext>
            </a:extLst>
          </p:cNvPr>
          <p:cNvSpPr txBox="1"/>
          <p:nvPr/>
        </p:nvSpPr>
        <p:spPr>
          <a:xfrm>
            <a:off x="8074152" y="1851733"/>
            <a:ext cx="1974844" cy="400110"/>
          </a:xfrm>
          <a:prstGeom prst="rect">
            <a:avLst/>
          </a:prstGeom>
          <a:noFill/>
        </p:spPr>
        <p:txBody>
          <a:bodyPr wrap="square" rtlCol="0">
            <a:spAutoFit/>
          </a:bodyPr>
          <a:lstStyle/>
          <a:p>
            <a:pPr algn="r" rtl="1"/>
            <a:r>
              <a:rPr lang="he-IL" sz="2000" b="1" dirty="0">
                <a:solidFill>
                  <a:schemeClr val="bg1"/>
                </a:solidFill>
                <a:latin typeface="Calibri Light" panose="020F0302020204030204" pitchFamily="34" charset="0"/>
                <a:cs typeface="Calibri Light" panose="020F0302020204030204" pitchFamily="34" charset="0"/>
              </a:rPr>
              <a:t>בסיס נתונים רלציוני</a:t>
            </a:r>
            <a:endParaRPr lang="en-US" sz="2000" b="1" dirty="0">
              <a:solidFill>
                <a:schemeClr val="bg1"/>
              </a:solidFill>
              <a:latin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B343A0AE-FBEC-477C-8D59-BFD30A48522F}"/>
              </a:ext>
            </a:extLst>
          </p:cNvPr>
          <p:cNvSpPr/>
          <p:nvPr/>
        </p:nvSpPr>
        <p:spPr>
          <a:xfrm>
            <a:off x="8074152" y="2990088"/>
            <a:ext cx="2130292" cy="2189353"/>
          </a:xfrm>
          <a:prstGeom prst="rect">
            <a:avLst/>
          </a:prstGeom>
          <a:ln>
            <a:solidFill>
              <a:schemeClr val="bg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user_name</a:t>
            </a:r>
          </a:p>
          <a:p>
            <a:pPr algn="ctr"/>
            <a:r>
              <a:rPr lang="en-US" dirty="0"/>
              <a:t>age</a:t>
            </a:r>
          </a:p>
          <a:p>
            <a:pPr algn="ctr"/>
            <a:r>
              <a:rPr lang="en-US" dirty="0"/>
              <a:t>gender</a:t>
            </a:r>
          </a:p>
          <a:p>
            <a:pPr algn="ctr"/>
            <a:endParaRPr lang="en-US" dirty="0"/>
          </a:p>
        </p:txBody>
      </p:sp>
      <p:sp>
        <p:nvSpPr>
          <p:cNvPr id="14" name="Rectangle 13">
            <a:extLst>
              <a:ext uri="{FF2B5EF4-FFF2-40B4-BE49-F238E27FC236}">
                <a16:creationId xmlns:a16="http://schemas.microsoft.com/office/drawing/2014/main" id="{D76ABE31-1CF3-4783-859D-68EC919080C7}"/>
              </a:ext>
            </a:extLst>
          </p:cNvPr>
          <p:cNvSpPr/>
          <p:nvPr/>
        </p:nvSpPr>
        <p:spPr>
          <a:xfrm>
            <a:off x="8074152" y="2990088"/>
            <a:ext cx="2130292" cy="832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Members</a:t>
            </a:r>
          </a:p>
        </p:txBody>
      </p:sp>
      <p:sp>
        <p:nvSpPr>
          <p:cNvPr id="15" name="TextBox 14">
            <a:extLst>
              <a:ext uri="{FF2B5EF4-FFF2-40B4-BE49-F238E27FC236}">
                <a16:creationId xmlns:a16="http://schemas.microsoft.com/office/drawing/2014/main" id="{DC45B5FC-FDEB-4E3E-8592-DDD47975E2F2}"/>
              </a:ext>
            </a:extLst>
          </p:cNvPr>
          <p:cNvSpPr txBox="1"/>
          <p:nvPr/>
        </p:nvSpPr>
        <p:spPr>
          <a:xfrm>
            <a:off x="6484936" y="3238158"/>
            <a:ext cx="1335024" cy="369332"/>
          </a:xfrm>
          <a:prstGeom prst="rect">
            <a:avLst/>
          </a:prstGeom>
          <a:noFill/>
        </p:spPr>
        <p:txBody>
          <a:bodyPr wrap="square" rtlCol="0">
            <a:spAutoFit/>
          </a:bodyPr>
          <a:lstStyle/>
          <a:p>
            <a:r>
              <a:rPr lang="en-US" dirty="0">
                <a:solidFill>
                  <a:schemeClr val="tx1">
                    <a:lumMod val="50000"/>
                  </a:schemeClr>
                </a:solidFill>
              </a:rPr>
              <a:t>table name</a:t>
            </a:r>
          </a:p>
        </p:txBody>
      </p:sp>
      <p:sp>
        <p:nvSpPr>
          <p:cNvPr id="17" name="TextBox 16">
            <a:extLst>
              <a:ext uri="{FF2B5EF4-FFF2-40B4-BE49-F238E27FC236}">
                <a16:creationId xmlns:a16="http://schemas.microsoft.com/office/drawing/2014/main" id="{9F2852C0-B0B8-4C31-98D0-5E0FFF5D8ADE}"/>
              </a:ext>
            </a:extLst>
          </p:cNvPr>
          <p:cNvSpPr txBox="1"/>
          <p:nvPr/>
        </p:nvSpPr>
        <p:spPr>
          <a:xfrm>
            <a:off x="6917436" y="4509488"/>
            <a:ext cx="740664" cy="369332"/>
          </a:xfrm>
          <a:prstGeom prst="rect">
            <a:avLst/>
          </a:prstGeom>
          <a:noFill/>
        </p:spPr>
        <p:txBody>
          <a:bodyPr wrap="square" rtlCol="0">
            <a:spAutoFit/>
          </a:bodyPr>
          <a:lstStyle/>
          <a:p>
            <a:r>
              <a:rPr lang="en-US" dirty="0">
                <a:solidFill>
                  <a:schemeClr val="tx1">
                    <a:lumMod val="50000"/>
                  </a:schemeClr>
                </a:solidFill>
              </a:rPr>
              <a:t>field</a:t>
            </a:r>
          </a:p>
        </p:txBody>
      </p:sp>
      <p:sp>
        <p:nvSpPr>
          <p:cNvPr id="18" name="TextBox 17">
            <a:extLst>
              <a:ext uri="{FF2B5EF4-FFF2-40B4-BE49-F238E27FC236}">
                <a16:creationId xmlns:a16="http://schemas.microsoft.com/office/drawing/2014/main" id="{8E339489-30A3-43FC-985C-336910F67C0D}"/>
              </a:ext>
            </a:extLst>
          </p:cNvPr>
          <p:cNvSpPr txBox="1"/>
          <p:nvPr/>
        </p:nvSpPr>
        <p:spPr>
          <a:xfrm>
            <a:off x="6421874" y="3900098"/>
            <a:ext cx="1335024" cy="369332"/>
          </a:xfrm>
          <a:prstGeom prst="rect">
            <a:avLst/>
          </a:prstGeom>
          <a:noFill/>
        </p:spPr>
        <p:txBody>
          <a:bodyPr wrap="square" rtlCol="0">
            <a:spAutoFit/>
          </a:bodyPr>
          <a:lstStyle/>
          <a:p>
            <a:r>
              <a:rPr lang="en-US" dirty="0">
                <a:solidFill>
                  <a:schemeClr val="tx1">
                    <a:lumMod val="50000"/>
                  </a:schemeClr>
                </a:solidFill>
              </a:rPr>
              <a:t>primary key</a:t>
            </a:r>
          </a:p>
        </p:txBody>
      </p:sp>
      <p:sp>
        <p:nvSpPr>
          <p:cNvPr id="20" name="Rectangle 19">
            <a:extLst>
              <a:ext uri="{FF2B5EF4-FFF2-40B4-BE49-F238E27FC236}">
                <a16:creationId xmlns:a16="http://schemas.microsoft.com/office/drawing/2014/main" id="{D6EB9352-558F-4037-813C-A0CC93B2C4F7}"/>
              </a:ext>
            </a:extLst>
          </p:cNvPr>
          <p:cNvSpPr/>
          <p:nvPr/>
        </p:nvSpPr>
        <p:spPr>
          <a:xfrm>
            <a:off x="1207008" y="1562777"/>
            <a:ext cx="2624328" cy="42976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BFEDB16F-8E82-42CA-96BA-AD655CCEF16D}"/>
              </a:ext>
            </a:extLst>
          </p:cNvPr>
          <p:cNvSpPr txBox="1"/>
          <p:nvPr/>
        </p:nvSpPr>
        <p:spPr>
          <a:xfrm>
            <a:off x="1664208" y="1870722"/>
            <a:ext cx="1572768" cy="830997"/>
          </a:xfrm>
          <a:prstGeom prst="rect">
            <a:avLst/>
          </a:prstGeom>
          <a:noFill/>
        </p:spPr>
        <p:txBody>
          <a:bodyPr wrap="square" rtlCol="0">
            <a:spAutoFit/>
          </a:bodyPr>
          <a:lstStyle/>
          <a:p>
            <a:pPr algn="ctr"/>
            <a:r>
              <a:rPr lang="en-US" sz="2400" dirty="0">
                <a:solidFill>
                  <a:schemeClr val="bg1"/>
                </a:solidFill>
              </a:rPr>
              <a:t>Application Software</a:t>
            </a:r>
          </a:p>
        </p:txBody>
      </p:sp>
      <p:sp>
        <p:nvSpPr>
          <p:cNvPr id="22" name="TextBox 21">
            <a:extLst>
              <a:ext uri="{FF2B5EF4-FFF2-40B4-BE49-F238E27FC236}">
                <a16:creationId xmlns:a16="http://schemas.microsoft.com/office/drawing/2014/main" id="{D2FFAB48-3F20-40F5-AE03-7F61A67071AD}"/>
              </a:ext>
            </a:extLst>
          </p:cNvPr>
          <p:cNvSpPr txBox="1"/>
          <p:nvPr/>
        </p:nvSpPr>
        <p:spPr>
          <a:xfrm>
            <a:off x="1362456" y="2867011"/>
            <a:ext cx="2350007" cy="1631216"/>
          </a:xfrm>
          <a:prstGeom prst="rect">
            <a:avLst/>
          </a:prstGeom>
          <a:noFill/>
        </p:spPr>
        <p:txBody>
          <a:bodyPr wrap="square" rtlCol="0">
            <a:spAutoFit/>
          </a:bodyPr>
          <a:lstStyle/>
          <a:p>
            <a:r>
              <a:rPr lang="en-US" dirty="0"/>
              <a:t>class Member</a:t>
            </a:r>
          </a:p>
          <a:p>
            <a:r>
              <a:rPr lang="en-US" dirty="0"/>
              <a:t>{</a:t>
            </a:r>
          </a:p>
          <a:p>
            <a:r>
              <a:rPr lang="en-US" dirty="0"/>
              <a:t>   </a:t>
            </a:r>
            <a:r>
              <a:rPr lang="en-US" sz="1400" dirty="0"/>
              <a:t>string username {get; set;}</a:t>
            </a:r>
            <a:br>
              <a:rPr lang="en-US" sz="1400" dirty="0"/>
            </a:br>
            <a:r>
              <a:rPr lang="en-US" sz="1400" dirty="0"/>
              <a:t>    double age {get; set;}</a:t>
            </a:r>
            <a:br>
              <a:rPr lang="en-US" sz="1400" dirty="0"/>
            </a:br>
            <a:r>
              <a:rPr lang="en-US" sz="1400" dirty="0"/>
              <a:t>    string gender {get; set;}</a:t>
            </a:r>
          </a:p>
          <a:p>
            <a:r>
              <a:rPr lang="en-US" dirty="0"/>
              <a:t>}</a:t>
            </a:r>
          </a:p>
        </p:txBody>
      </p:sp>
      <p:sp>
        <p:nvSpPr>
          <p:cNvPr id="23" name="Rectangle 22">
            <a:extLst>
              <a:ext uri="{FF2B5EF4-FFF2-40B4-BE49-F238E27FC236}">
                <a16:creationId xmlns:a16="http://schemas.microsoft.com/office/drawing/2014/main" id="{2FB70752-EDD2-47A2-851C-35A5EEC6E103}"/>
              </a:ext>
            </a:extLst>
          </p:cNvPr>
          <p:cNvSpPr/>
          <p:nvPr/>
        </p:nvSpPr>
        <p:spPr>
          <a:xfrm>
            <a:off x="5001508" y="3036217"/>
            <a:ext cx="1513332" cy="1571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ORM</a:t>
            </a:r>
          </a:p>
          <a:p>
            <a:pPr algn="ctr"/>
            <a:r>
              <a:rPr lang="en-US" dirty="0"/>
              <a:t>Data Layer</a:t>
            </a:r>
          </a:p>
        </p:txBody>
      </p:sp>
      <p:cxnSp>
        <p:nvCxnSpPr>
          <p:cNvPr id="25" name="Straight Arrow Connector 24">
            <a:extLst>
              <a:ext uri="{FF2B5EF4-FFF2-40B4-BE49-F238E27FC236}">
                <a16:creationId xmlns:a16="http://schemas.microsoft.com/office/drawing/2014/main" id="{8069C08A-5EE5-4FDC-8B27-C620C54C464A}"/>
              </a:ext>
            </a:extLst>
          </p:cNvPr>
          <p:cNvCxnSpPr/>
          <p:nvPr/>
        </p:nvCxnSpPr>
        <p:spPr>
          <a:xfrm flipH="1">
            <a:off x="4059936" y="3337560"/>
            <a:ext cx="603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F80D64F-CDFB-4A93-AE5C-58C1C1DDE48C}"/>
              </a:ext>
            </a:extLst>
          </p:cNvPr>
          <p:cNvCxnSpPr/>
          <p:nvPr/>
        </p:nvCxnSpPr>
        <p:spPr>
          <a:xfrm flipH="1">
            <a:off x="6722364" y="3337560"/>
            <a:ext cx="603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0305325-C04A-4E73-AFEB-7E0689C3ECDC}"/>
              </a:ext>
            </a:extLst>
          </p:cNvPr>
          <p:cNvCxnSpPr>
            <a:cxnSpLocks/>
          </p:cNvCxnSpPr>
          <p:nvPr/>
        </p:nvCxnSpPr>
        <p:spPr>
          <a:xfrm>
            <a:off x="6726936" y="4093908"/>
            <a:ext cx="603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054921D-A4A2-43D7-BC57-9DFB0D20B148}"/>
              </a:ext>
            </a:extLst>
          </p:cNvPr>
          <p:cNvCxnSpPr>
            <a:cxnSpLocks/>
          </p:cNvCxnSpPr>
          <p:nvPr/>
        </p:nvCxnSpPr>
        <p:spPr>
          <a:xfrm>
            <a:off x="4076700" y="4084764"/>
            <a:ext cx="603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itle 1">
            <a:extLst>
              <a:ext uri="{FF2B5EF4-FFF2-40B4-BE49-F238E27FC236}">
                <a16:creationId xmlns:a16="http://schemas.microsoft.com/office/drawing/2014/main" id="{1CD7E8CD-D209-42FD-B870-E8B8C7B9BD2B}"/>
              </a:ext>
            </a:extLst>
          </p:cNvPr>
          <p:cNvSpPr>
            <a:spLocks noGrp="1"/>
          </p:cNvSpPr>
          <p:nvPr>
            <p:ph type="title"/>
          </p:nvPr>
        </p:nvSpPr>
        <p:spPr>
          <a:xfrm>
            <a:off x="1141413" y="618518"/>
            <a:ext cx="9905998" cy="1478570"/>
          </a:xfrm>
        </p:spPr>
        <p:txBody>
          <a:bodyPr/>
          <a:lstStyle/>
          <a:p>
            <a:pPr algn="ctr" rtl="1"/>
            <a:r>
              <a:rPr lang="he-IL" sz="4400" b="1" dirty="0">
                <a:latin typeface="Calibri Light" panose="020F0302020204030204" pitchFamily="34" charset="0"/>
                <a:cs typeface="Calibri Light" panose="020F0302020204030204" pitchFamily="34" charset="0"/>
              </a:rPr>
              <a:t>מה זה </a:t>
            </a:r>
            <a:r>
              <a:rPr lang="en-US" sz="4400" b="1" dirty="0">
                <a:latin typeface="Calibri Light" panose="020F0302020204030204" pitchFamily="34" charset="0"/>
                <a:cs typeface="Calibri Light" panose="020F0302020204030204" pitchFamily="34" charset="0"/>
              </a:rPr>
              <a:t>ORM</a:t>
            </a:r>
            <a:r>
              <a:rPr lang="he-IL" sz="4400" b="1" dirty="0">
                <a:latin typeface="Calibri Light" panose="020F0302020204030204" pitchFamily="34" charset="0"/>
                <a:cs typeface="Calibri Light" panose="020F0302020204030204" pitchFamily="34" charset="0"/>
              </a:rPr>
              <a:t> </a:t>
            </a:r>
            <a:r>
              <a:rPr lang="he-IL" sz="7200" b="1"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115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p:bldP spid="9" grpId="0"/>
      <p:bldP spid="13" grpId="0" animBg="1"/>
      <p:bldP spid="14" grpId="0" animBg="1"/>
      <p:bldP spid="15" grpId="0"/>
      <p:bldP spid="17" grpId="0"/>
      <p:bldP spid="18" grpId="0"/>
      <p:bldP spid="20" grpId="0" animBg="1"/>
      <p:bldP spid="21" grpId="0"/>
      <p:bldP spid="22" grpId="0"/>
      <p:bldP spid="23" grpId="0" animBg="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E6E6-FB22-4E36-A877-794065E79E71}"/>
              </a:ext>
            </a:extLst>
          </p:cNvPr>
          <p:cNvSpPr>
            <a:spLocks noGrp="1"/>
          </p:cNvSpPr>
          <p:nvPr>
            <p:ph type="title"/>
          </p:nvPr>
        </p:nvSpPr>
        <p:spPr/>
        <p:txBody>
          <a:bodyPr/>
          <a:lstStyle/>
          <a:p>
            <a:pPr algn="ctr"/>
            <a:r>
              <a:rPr lang="en-US" dirty="0"/>
              <a:t>DATA LAYER</a:t>
            </a:r>
          </a:p>
        </p:txBody>
      </p:sp>
      <p:sp>
        <p:nvSpPr>
          <p:cNvPr id="3" name="Content Placeholder 2">
            <a:extLst>
              <a:ext uri="{FF2B5EF4-FFF2-40B4-BE49-F238E27FC236}">
                <a16:creationId xmlns:a16="http://schemas.microsoft.com/office/drawing/2014/main" id="{68095996-7A97-42C0-8ED0-A767B6EBC009}"/>
              </a:ext>
            </a:extLst>
          </p:cNvPr>
          <p:cNvSpPr>
            <a:spLocks noGrp="1"/>
          </p:cNvSpPr>
          <p:nvPr>
            <p:ph idx="1"/>
          </p:nvPr>
        </p:nvSpPr>
        <p:spPr/>
        <p:txBody>
          <a:bodyPr/>
          <a:lstStyle/>
          <a:p>
            <a:pPr algn="r" rtl="1"/>
            <a:r>
              <a:rPr lang="he-IL" dirty="0">
                <a:latin typeface="Calibri Light" panose="020F0302020204030204" pitchFamily="34" charset="0"/>
                <a:cs typeface="Calibri Light" panose="020F0302020204030204" pitchFamily="34" charset="0"/>
              </a:rPr>
              <a:t>ניהול העברת נתונים מהאחסון למערכת.</a:t>
            </a:r>
          </a:p>
          <a:p>
            <a:pPr algn="r" rtl="1"/>
            <a:r>
              <a:rPr lang="he-IL" dirty="0">
                <a:latin typeface="Calibri Light" panose="020F0302020204030204" pitchFamily="34" charset="0"/>
                <a:cs typeface="Calibri Light" panose="020F0302020204030204" pitchFamily="34" charset="0"/>
              </a:rPr>
              <a:t>שמירה קלה ושליפה קלה מבסיס הנתונים.</a:t>
            </a:r>
          </a:p>
          <a:p>
            <a:pPr algn="r" rtl="1"/>
            <a:endParaRPr lang="en-US" dirty="0">
              <a:latin typeface="Calibri Light" panose="020F0302020204030204" pitchFamily="34" charset="0"/>
              <a:cs typeface="Calibri Light" panose="020F0302020204030204" pitchFamily="34" charset="0"/>
            </a:endParaRPr>
          </a:p>
        </p:txBody>
      </p:sp>
      <p:graphicFrame>
        <p:nvGraphicFramePr>
          <p:cNvPr id="4" name="Table 4">
            <a:extLst>
              <a:ext uri="{FF2B5EF4-FFF2-40B4-BE49-F238E27FC236}">
                <a16:creationId xmlns:a16="http://schemas.microsoft.com/office/drawing/2014/main" id="{46142EB6-2DAA-4992-8815-D1831D88BDB9}"/>
              </a:ext>
            </a:extLst>
          </p:cNvPr>
          <p:cNvGraphicFramePr>
            <a:graphicFrameLocks noGrp="1"/>
          </p:cNvGraphicFramePr>
          <p:nvPr>
            <p:extLst>
              <p:ext uri="{D42A27DB-BD31-4B8C-83A1-F6EECF244321}">
                <p14:modId xmlns:p14="http://schemas.microsoft.com/office/powerpoint/2010/main" val="84665145"/>
              </p:ext>
            </p:extLst>
          </p:nvPr>
        </p:nvGraphicFramePr>
        <p:xfrm>
          <a:off x="1312462" y="3726191"/>
          <a:ext cx="3884166" cy="1483360"/>
        </p:xfrm>
        <a:graphic>
          <a:graphicData uri="http://schemas.openxmlformats.org/drawingml/2006/table">
            <a:tbl>
              <a:tblPr firstRow="1" bandRow="1">
                <a:tableStyleId>{7DF18680-E054-41AD-8BC1-D1AEF772440D}</a:tableStyleId>
              </a:tblPr>
              <a:tblGrid>
                <a:gridCol w="1294722">
                  <a:extLst>
                    <a:ext uri="{9D8B030D-6E8A-4147-A177-3AD203B41FA5}">
                      <a16:colId xmlns:a16="http://schemas.microsoft.com/office/drawing/2014/main" val="1592337154"/>
                    </a:ext>
                  </a:extLst>
                </a:gridCol>
                <a:gridCol w="1294722">
                  <a:extLst>
                    <a:ext uri="{9D8B030D-6E8A-4147-A177-3AD203B41FA5}">
                      <a16:colId xmlns:a16="http://schemas.microsoft.com/office/drawing/2014/main" val="3413321996"/>
                    </a:ext>
                  </a:extLst>
                </a:gridCol>
                <a:gridCol w="1294722">
                  <a:extLst>
                    <a:ext uri="{9D8B030D-6E8A-4147-A177-3AD203B41FA5}">
                      <a16:colId xmlns:a16="http://schemas.microsoft.com/office/drawing/2014/main" val="2303044839"/>
                    </a:ext>
                  </a:extLst>
                </a:gridCol>
              </a:tblGrid>
              <a:tr h="370840">
                <a:tc gridSpan="3">
                  <a:txBody>
                    <a:bodyPr/>
                    <a:lstStyle/>
                    <a:p>
                      <a:pPr algn="ctr"/>
                      <a:r>
                        <a:rPr lang="en-US" dirty="0"/>
                        <a:t>Members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55197567"/>
                  </a:ext>
                </a:extLst>
              </a:tr>
              <a:tr h="370840">
                <a:tc>
                  <a:txBody>
                    <a:bodyPr/>
                    <a:lstStyle/>
                    <a:p>
                      <a:pPr algn="ctr"/>
                      <a:r>
                        <a:rPr lang="en-US" dirty="0"/>
                        <a:t>User_name</a:t>
                      </a:r>
                    </a:p>
                  </a:txBody>
                  <a:tcPr>
                    <a:solidFill>
                      <a:schemeClr val="bg2">
                        <a:lumMod val="40000"/>
                        <a:lumOff val="60000"/>
                      </a:schemeClr>
                    </a:solidFill>
                  </a:tcPr>
                </a:tc>
                <a:tc>
                  <a:txBody>
                    <a:bodyPr/>
                    <a:lstStyle/>
                    <a:p>
                      <a:pPr algn="ctr"/>
                      <a:r>
                        <a:rPr lang="en-US" dirty="0"/>
                        <a:t>age</a:t>
                      </a:r>
                    </a:p>
                  </a:txBody>
                  <a:tcPr>
                    <a:solidFill>
                      <a:schemeClr val="bg2">
                        <a:lumMod val="40000"/>
                        <a:lumOff val="60000"/>
                      </a:schemeClr>
                    </a:solidFill>
                  </a:tcPr>
                </a:tc>
                <a:tc>
                  <a:txBody>
                    <a:bodyPr/>
                    <a:lstStyle/>
                    <a:p>
                      <a:pPr algn="ctr"/>
                      <a:r>
                        <a:rPr lang="en-US" dirty="0"/>
                        <a:t>gender</a:t>
                      </a:r>
                    </a:p>
                  </a:txBody>
                  <a:tcPr>
                    <a:solidFill>
                      <a:schemeClr val="bg2">
                        <a:lumMod val="40000"/>
                        <a:lumOff val="60000"/>
                      </a:schemeClr>
                    </a:solidFill>
                  </a:tcPr>
                </a:tc>
                <a:extLst>
                  <a:ext uri="{0D108BD9-81ED-4DB2-BD59-A6C34878D82A}">
                    <a16:rowId xmlns:a16="http://schemas.microsoft.com/office/drawing/2014/main" val="3351043656"/>
                  </a:ext>
                </a:extLst>
              </a:tr>
              <a:tr h="370840">
                <a:tc>
                  <a:txBody>
                    <a:bodyPr/>
                    <a:lstStyle/>
                    <a:p>
                      <a:r>
                        <a:rPr lang="en-US" dirty="0"/>
                        <a:t>Almog</a:t>
                      </a:r>
                    </a:p>
                  </a:txBody>
                  <a:tcPr>
                    <a:solidFill>
                      <a:srgbClr val="EAF0F6"/>
                    </a:solidFill>
                  </a:tcPr>
                </a:tc>
                <a:tc>
                  <a:txBody>
                    <a:bodyPr/>
                    <a:lstStyle/>
                    <a:p>
                      <a:r>
                        <a:rPr lang="en-US" dirty="0"/>
                        <a:t>25</a:t>
                      </a:r>
                    </a:p>
                  </a:txBody>
                  <a:tcPr>
                    <a:solidFill>
                      <a:srgbClr val="EAF0F6"/>
                    </a:solidFill>
                  </a:tcPr>
                </a:tc>
                <a:tc>
                  <a:txBody>
                    <a:bodyPr/>
                    <a:lstStyle/>
                    <a:p>
                      <a:r>
                        <a:rPr lang="en-US" dirty="0"/>
                        <a:t>F</a:t>
                      </a:r>
                    </a:p>
                  </a:txBody>
                  <a:tcPr>
                    <a:solidFill>
                      <a:srgbClr val="EAF0F6"/>
                    </a:solidFill>
                  </a:tcPr>
                </a:tc>
                <a:extLst>
                  <a:ext uri="{0D108BD9-81ED-4DB2-BD59-A6C34878D82A}">
                    <a16:rowId xmlns:a16="http://schemas.microsoft.com/office/drawing/2014/main" val="2592797878"/>
                  </a:ext>
                </a:extLst>
              </a:tr>
              <a:tr h="370840">
                <a:tc>
                  <a:txBody>
                    <a:bodyPr/>
                    <a:lstStyle/>
                    <a:p>
                      <a:r>
                        <a:rPr lang="en-US" dirty="0"/>
                        <a:t>Gal</a:t>
                      </a:r>
                    </a:p>
                  </a:txBody>
                  <a:tcPr>
                    <a:solidFill>
                      <a:srgbClr val="EAF0F6"/>
                    </a:solidFill>
                  </a:tcPr>
                </a:tc>
                <a:tc>
                  <a:txBody>
                    <a:bodyPr/>
                    <a:lstStyle/>
                    <a:p>
                      <a:r>
                        <a:rPr lang="en-US" dirty="0"/>
                        <a:t>27</a:t>
                      </a:r>
                    </a:p>
                  </a:txBody>
                  <a:tcPr>
                    <a:solidFill>
                      <a:srgbClr val="EAF0F6"/>
                    </a:solidFill>
                  </a:tcPr>
                </a:tc>
                <a:tc>
                  <a:txBody>
                    <a:bodyPr/>
                    <a:lstStyle/>
                    <a:p>
                      <a:r>
                        <a:rPr lang="en-US" dirty="0"/>
                        <a:t>M</a:t>
                      </a:r>
                    </a:p>
                  </a:txBody>
                  <a:tcPr>
                    <a:solidFill>
                      <a:srgbClr val="EAF0F6"/>
                    </a:solidFill>
                  </a:tcPr>
                </a:tc>
                <a:extLst>
                  <a:ext uri="{0D108BD9-81ED-4DB2-BD59-A6C34878D82A}">
                    <a16:rowId xmlns:a16="http://schemas.microsoft.com/office/drawing/2014/main" val="1661244616"/>
                  </a:ext>
                </a:extLst>
              </a:tr>
            </a:tbl>
          </a:graphicData>
        </a:graphic>
      </p:graphicFrame>
    </p:spTree>
    <p:extLst>
      <p:ext uri="{BB962C8B-B14F-4D97-AF65-F5344CB8AC3E}">
        <p14:creationId xmlns:p14="http://schemas.microsoft.com/office/powerpoint/2010/main" val="43613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3071-A4A7-4D7E-8512-35F43BA7BD2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09ACD71-64B5-44CC-B28A-AFE76AF3B159}"/>
              </a:ext>
            </a:extLst>
          </p:cNvPr>
          <p:cNvSpPr>
            <a:spLocks noGrp="1"/>
          </p:cNvSpPr>
          <p:nvPr>
            <p:ph idx="1"/>
          </p:nvPr>
        </p:nvSpPr>
        <p:spPr/>
        <p:txBody>
          <a:bodyPr>
            <a:normAutofit lnSpcReduction="10000"/>
          </a:bodyPr>
          <a:lstStyle/>
          <a:p>
            <a:pPr algn="r" rtl="1"/>
            <a:r>
              <a:rPr lang="he-IL" dirty="0">
                <a:latin typeface="Calibri Light" panose="020F0302020204030204" pitchFamily="34" charset="0"/>
                <a:cs typeface="Calibri Light" panose="020F0302020204030204" pitchFamily="34" charset="0"/>
              </a:rPr>
              <a:t>נוריד את התוסף </a:t>
            </a:r>
            <a:r>
              <a:rPr lang="en-US" dirty="0">
                <a:latin typeface="Calibri Light" panose="020F0302020204030204" pitchFamily="34" charset="0"/>
                <a:cs typeface="Calibri Light" panose="020F0302020204030204" pitchFamily="34" charset="0"/>
              </a:rPr>
              <a:t>Web -&gt; </a:t>
            </a:r>
            <a:r>
              <a:rPr lang="en-US" dirty="0" err="1">
                <a:latin typeface="Calibri Light" panose="020F0302020204030204" pitchFamily="34" charset="0"/>
                <a:cs typeface="Calibri Light" panose="020F0302020204030204" pitchFamily="34" charset="0"/>
              </a:rPr>
              <a:t>ASP.Net</a:t>
            </a:r>
            <a:r>
              <a:rPr lang="en-US" dirty="0">
                <a:latin typeface="Calibri Light" panose="020F0302020204030204" pitchFamily="34" charset="0"/>
                <a:cs typeface="Calibri Light" panose="020F0302020204030204" pitchFamily="34" charset="0"/>
              </a:rPr>
              <a:t> Web Application</a:t>
            </a:r>
            <a:endParaRPr lang="he-IL" dirty="0">
              <a:latin typeface="Calibri Light" panose="020F0302020204030204" pitchFamily="34" charset="0"/>
              <a:cs typeface="Calibri Light" panose="020F0302020204030204" pitchFamily="34" charset="0"/>
            </a:endParaRPr>
          </a:p>
          <a:p>
            <a:pPr algn="r" rtl="1"/>
            <a:r>
              <a:rPr lang="he-IL" dirty="0">
                <a:latin typeface="Calibri Light" panose="020F0302020204030204" pitchFamily="34" charset="0"/>
                <a:cs typeface="Calibri Light" panose="020F0302020204030204" pitchFamily="34" charset="0"/>
              </a:rPr>
              <a:t>ניצור בסיס נתונים, טבלאות מתאימות ועמודות לפי הצורך.</a:t>
            </a:r>
            <a:endParaRPr lang="en-US" dirty="0">
              <a:latin typeface="Calibri Light" panose="020F0302020204030204" pitchFamily="34" charset="0"/>
              <a:cs typeface="Calibri Light" panose="020F0302020204030204" pitchFamily="34" charset="0"/>
            </a:endParaRPr>
          </a:p>
          <a:p>
            <a:pPr algn="r" rtl="1"/>
            <a:r>
              <a:rPr lang="en-US" dirty="0">
                <a:latin typeface="Calibri Light" panose="020F0302020204030204" pitchFamily="34" charset="0"/>
                <a:cs typeface="Calibri Light" panose="020F0302020204030204" pitchFamily="34" charset="0"/>
              </a:rPr>
              <a:t>Manage NuGet Packages -&gt; Browse -&gt; dapper -&gt; install</a:t>
            </a:r>
          </a:p>
          <a:p>
            <a:pPr algn="r" rtl="1"/>
            <a:r>
              <a:rPr lang="he-IL" dirty="0">
                <a:latin typeface="Calibri Light" panose="020F0302020204030204" pitchFamily="34" charset="0"/>
                <a:cs typeface="Calibri Light" panose="020F0302020204030204" pitchFamily="34" charset="0"/>
              </a:rPr>
              <a:t>ניצור מחלקת </a:t>
            </a:r>
            <a:r>
              <a:rPr lang="en-US" dirty="0">
                <a:latin typeface="Calibri Light" panose="020F0302020204030204" pitchFamily="34" charset="0"/>
                <a:cs typeface="Calibri Light" panose="020F0302020204030204" pitchFamily="34" charset="0"/>
              </a:rPr>
              <a:t>Repository</a:t>
            </a:r>
            <a:r>
              <a:rPr lang="he-IL" dirty="0">
                <a:latin typeface="Calibri Light" panose="020F0302020204030204" pitchFamily="34" charset="0"/>
                <a:cs typeface="Calibri Light" panose="020F0302020204030204" pitchFamily="34" charset="0"/>
              </a:rPr>
              <a:t> שתעזור בלפשט את האובייקטים שלנו ולהעבירם לבסיס נתונים. לרוב המחלקה מכילה פונקציות </a:t>
            </a:r>
            <a:r>
              <a:rPr lang="en-US" dirty="0">
                <a:latin typeface="Calibri Light" panose="020F0302020204030204" pitchFamily="34" charset="0"/>
                <a:cs typeface="Calibri Light" panose="020F0302020204030204" pitchFamily="34" charset="0"/>
              </a:rPr>
              <a:t>Delete, Insert, Update</a:t>
            </a:r>
            <a:r>
              <a:rPr lang="he-IL" dirty="0">
                <a:latin typeface="Calibri Light" panose="020F0302020204030204" pitchFamily="34" charset="0"/>
                <a:cs typeface="Calibri Light" panose="020F0302020204030204" pitchFamily="34" charset="0"/>
              </a:rPr>
              <a:t>.</a:t>
            </a:r>
          </a:p>
          <a:p>
            <a:pPr algn="r" rtl="1"/>
            <a:r>
              <a:rPr lang="he-IL" dirty="0">
                <a:latin typeface="Calibri Light" panose="020F0302020204030204" pitchFamily="34" charset="0"/>
                <a:cs typeface="Calibri Light" panose="020F0302020204030204" pitchFamily="34" charset="0"/>
              </a:rPr>
              <a:t>ב</a:t>
            </a:r>
            <a:r>
              <a:rPr lang="en-US" dirty="0">
                <a:latin typeface="Calibri Light" panose="020F0302020204030204" pitchFamily="34" charset="0"/>
                <a:cs typeface="Calibri Light" panose="020F0302020204030204" pitchFamily="34" charset="0"/>
              </a:rPr>
              <a:t>Data Layer</a:t>
            </a:r>
            <a:r>
              <a:rPr lang="he-IL" dirty="0">
                <a:latin typeface="Calibri Light" panose="020F0302020204030204" pitchFamily="34" charset="0"/>
                <a:cs typeface="Calibri Light" panose="020F0302020204030204" pitchFamily="34" charset="0"/>
              </a:rPr>
              <a:t> ניצור אובייקט </a:t>
            </a:r>
            <a:r>
              <a:rPr lang="en-US" dirty="0">
                <a:latin typeface="Calibri Light" panose="020F0302020204030204" pitchFamily="34" charset="0"/>
                <a:cs typeface="Calibri Light" panose="020F0302020204030204" pitchFamily="34" charset="0"/>
              </a:rPr>
              <a:t>DB</a:t>
            </a:r>
            <a:r>
              <a:rPr lang="he-IL" dirty="0">
                <a:latin typeface="Calibri Light" panose="020F0302020204030204" pitchFamily="34" charset="0"/>
                <a:cs typeface="Calibri Light" panose="020F0302020204030204" pitchFamily="34" charset="0"/>
              </a:rPr>
              <a:t> ונחברו לבסיס נתונים האמיתי.</a:t>
            </a:r>
          </a:p>
          <a:p>
            <a:pPr algn="r" rtl="1"/>
            <a:r>
              <a:rPr lang="he-IL" dirty="0">
                <a:latin typeface="Calibri Light" panose="020F0302020204030204" pitchFamily="34" charset="0"/>
                <a:cs typeface="Calibri Light" panose="020F0302020204030204" pitchFamily="34" charset="0"/>
              </a:rPr>
              <a:t>נשתמש בפונקציות </a:t>
            </a:r>
            <a:r>
              <a:rPr lang="en-US" dirty="0">
                <a:latin typeface="Calibri Light" panose="020F0302020204030204" pitchFamily="34" charset="0"/>
                <a:cs typeface="Calibri Light" panose="020F0302020204030204" pitchFamily="34" charset="0"/>
              </a:rPr>
              <a:t>Query(), Execute()</a:t>
            </a:r>
          </a:p>
        </p:txBody>
      </p:sp>
    </p:spTree>
    <p:extLst>
      <p:ext uri="{BB962C8B-B14F-4D97-AF65-F5344CB8AC3E}">
        <p14:creationId xmlns:p14="http://schemas.microsoft.com/office/powerpoint/2010/main" val="212445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08D3E-65E1-4852-8802-7E42D5744C4F}"/>
              </a:ext>
            </a:extLst>
          </p:cNvPr>
          <p:cNvSpPr>
            <a:spLocks noGrp="1"/>
          </p:cNvSpPr>
          <p:nvPr>
            <p:ph idx="1"/>
          </p:nvPr>
        </p:nvSpPr>
        <p:spPr>
          <a:xfrm>
            <a:off x="1141412" y="457200"/>
            <a:ext cx="9905999" cy="5334001"/>
          </a:xfrm>
        </p:spPr>
        <p:txBody>
          <a:bodyPr>
            <a:normAutofit lnSpcReduction="10000"/>
          </a:bodyPr>
          <a:lstStyle/>
          <a:p>
            <a:pPr algn="l"/>
            <a:r>
              <a:rPr lang="en-US" dirty="0">
                <a:latin typeface="Calibri Light" panose="020F0302020204030204" pitchFamily="34" charset="0"/>
                <a:cs typeface="Calibri Light" panose="020F0302020204030204" pitchFamily="34" charset="0"/>
              </a:rPr>
              <a:t>using </a:t>
            </a:r>
            <a:r>
              <a:rPr lang="en-US" dirty="0" err="1">
                <a:latin typeface="Calibri Light" panose="020F0302020204030204" pitchFamily="34" charset="0"/>
                <a:cs typeface="Calibri Light" panose="020F0302020204030204" pitchFamily="34" charset="0"/>
              </a:rPr>
              <a:t>System.Data.SqlClient</a:t>
            </a:r>
            <a:r>
              <a:rPr lang="en-US" dirty="0">
                <a:latin typeface="Calibri Light" panose="020F0302020204030204" pitchFamily="34" charset="0"/>
                <a:cs typeface="Calibri Light" panose="020F0302020204030204" pitchFamily="34" charset="0"/>
              </a:rPr>
              <a:t>;</a:t>
            </a:r>
          </a:p>
          <a:p>
            <a:pPr algn="l"/>
            <a:r>
              <a:rPr lang="en-US" dirty="0">
                <a:latin typeface="Calibri Light" panose="020F0302020204030204" pitchFamily="34" charset="0"/>
                <a:cs typeface="Calibri Light" panose="020F0302020204030204" pitchFamily="34" charset="0"/>
              </a:rPr>
              <a:t>using Dapper;</a:t>
            </a:r>
            <a:endParaRPr lang="he-IL" dirty="0">
              <a:latin typeface="Calibri Light" panose="020F0302020204030204" pitchFamily="34" charset="0"/>
              <a:cs typeface="Calibri Light" panose="020F0302020204030204" pitchFamily="34" charset="0"/>
            </a:endParaRPr>
          </a:p>
          <a:p>
            <a:pPr algn="l"/>
            <a:r>
              <a:rPr lang="en-US" dirty="0">
                <a:latin typeface="Calibri Light" panose="020F0302020204030204" pitchFamily="34" charset="0"/>
                <a:cs typeface="Calibri Light" panose="020F0302020204030204" pitchFamily="34" charset="0"/>
              </a:rPr>
              <a:t>using </a:t>
            </a:r>
            <a:r>
              <a:rPr lang="en-US" dirty="0" err="1">
                <a:latin typeface="Calibri Light" panose="020F0302020204030204" pitchFamily="34" charset="0"/>
                <a:cs typeface="Calibri Light" panose="020F0302020204030204" pitchFamily="34" charset="0"/>
              </a:rPr>
              <a:t>IDConnection</a:t>
            </a:r>
            <a:r>
              <a:rPr lang="en-US" dirty="0">
                <a:latin typeface="Calibri Light" panose="020F0302020204030204" pitchFamily="34" charset="0"/>
                <a:cs typeface="Calibri Light" panose="020F0302020204030204" pitchFamily="34" charset="0"/>
              </a:rPr>
              <a:t> DB = new </a:t>
            </a:r>
            <a:r>
              <a:rPr lang="en-US" dirty="0" err="1">
                <a:latin typeface="Calibri Light" panose="020F0302020204030204" pitchFamily="34" charset="0"/>
                <a:cs typeface="Calibri Light" panose="020F0302020204030204" pitchFamily="34" charset="0"/>
              </a:rPr>
              <a:t>SqlConnection</a:t>
            </a:r>
            <a:r>
              <a:rPr lang="en-US" dirty="0">
                <a:latin typeface="Calibri Light" panose="020F0302020204030204" pitchFamily="34" charset="0"/>
                <a:cs typeface="Calibri Light" panose="020F0302020204030204" pitchFamily="34" charset="0"/>
              </a:rPr>
              <a:t>(@”Server=localhost\SQLEXPRESS;Database=myDB;Trusted_connection=True;”);</a:t>
            </a:r>
          </a:p>
          <a:p>
            <a:pPr algn="l"/>
            <a:r>
              <a:rPr lang="en-US" dirty="0" err="1">
                <a:latin typeface="Calibri Light" panose="020F0302020204030204" pitchFamily="34" charset="0"/>
                <a:cs typeface="Calibri Light" panose="020F0302020204030204" pitchFamily="34" charset="0"/>
              </a:rPr>
              <a:t>DB.Open</a:t>
            </a:r>
            <a:r>
              <a:rPr lang="en-US" dirty="0">
                <a:latin typeface="Calibri Light" panose="020F0302020204030204" pitchFamily="34" charset="0"/>
                <a:cs typeface="Calibri Light" panose="020F0302020204030204" pitchFamily="34" charset="0"/>
              </a:rPr>
              <a:t>();</a:t>
            </a:r>
          </a:p>
          <a:p>
            <a:pPr algn="l"/>
            <a:r>
              <a:rPr lang="en-US" dirty="0">
                <a:latin typeface="Calibri Light" panose="020F0302020204030204" pitchFamily="34" charset="0"/>
                <a:cs typeface="Calibri Light" panose="020F0302020204030204" pitchFamily="34" charset="0"/>
              </a:rPr>
              <a:t>var members = </a:t>
            </a:r>
            <a:r>
              <a:rPr lang="en-US" dirty="0" err="1">
                <a:latin typeface="Calibri Light" panose="020F0302020204030204" pitchFamily="34" charset="0"/>
                <a:cs typeface="Calibri Light" panose="020F0302020204030204" pitchFamily="34" charset="0"/>
              </a:rPr>
              <a:t>DB.Query</a:t>
            </a:r>
            <a:r>
              <a:rPr lang="en-US" dirty="0">
                <a:latin typeface="Calibri Light" panose="020F0302020204030204" pitchFamily="34" charset="0"/>
                <a:cs typeface="Calibri Light" panose="020F0302020204030204" pitchFamily="34" charset="0"/>
              </a:rPr>
              <a:t>&lt;Member&gt;(“SELECT user_name, age, gender FROM Members”, </a:t>
            </a:r>
            <a:r>
              <a:rPr lang="en-US" dirty="0" err="1">
                <a:latin typeface="Calibri Light" panose="020F0302020204030204" pitchFamily="34" charset="0"/>
                <a:cs typeface="Calibri Light" panose="020F0302020204030204" pitchFamily="34" charset="0"/>
              </a:rPr>
              <a:t>commandType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CommandType.Text</a:t>
            </a:r>
            <a:r>
              <a:rPr lang="en-US" dirty="0">
                <a:latin typeface="Calibri Light" panose="020F0302020204030204" pitchFamily="34" charset="0"/>
                <a:cs typeface="Calibri Light" panose="020F0302020204030204" pitchFamily="34" charset="0"/>
              </a:rPr>
              <a:t>).</a:t>
            </a:r>
            <a:r>
              <a:rPr lang="en-US" dirty="0" err="1">
                <a:latin typeface="Calibri Light" panose="020F0302020204030204" pitchFamily="34" charset="0"/>
                <a:cs typeface="Calibri Light" panose="020F0302020204030204" pitchFamily="34" charset="0"/>
              </a:rPr>
              <a:t>ToList</a:t>
            </a:r>
            <a:r>
              <a:rPr lang="en-US" dirty="0">
                <a:latin typeface="Calibri Light" panose="020F0302020204030204" pitchFamily="34" charset="0"/>
                <a:cs typeface="Calibri Light" panose="020F0302020204030204" pitchFamily="34" charset="0"/>
              </a:rPr>
              <a:t>();</a:t>
            </a:r>
          </a:p>
          <a:p>
            <a:pPr algn="l"/>
            <a:r>
              <a:rPr lang="en-US" dirty="0">
                <a:latin typeface="Calibri Light" panose="020F0302020204030204" pitchFamily="34" charset="0"/>
                <a:cs typeface="Calibri Light" panose="020F0302020204030204" pitchFamily="34" charset="0"/>
              </a:rPr>
              <a:t>int </a:t>
            </a:r>
            <a:r>
              <a:rPr lang="en-US" dirty="0" err="1">
                <a:latin typeface="Calibri Light" panose="020F0302020204030204" pitchFamily="34" charset="0"/>
                <a:cs typeface="Calibri Light" panose="020F0302020204030204" pitchFamily="34" charset="0"/>
              </a:rPr>
              <a:t>checkDelete</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DB.Execute</a:t>
            </a:r>
            <a:r>
              <a:rPr lang="en-US" dirty="0">
                <a:latin typeface="Calibri Light" panose="020F0302020204030204" pitchFamily="34" charset="0"/>
                <a:cs typeface="Calibri Light" panose="020F0302020204030204" pitchFamily="34" charset="0"/>
              </a:rPr>
              <a:t>(@”DELETE FROM [Members] WHERE user_name=@userName”, new { </a:t>
            </a:r>
            <a:r>
              <a:rPr lang="en-US" dirty="0" err="1">
                <a:latin typeface="Calibri Light" panose="020F0302020204030204" pitchFamily="34" charset="0"/>
                <a:cs typeface="Calibri Light" panose="020F0302020204030204" pitchFamily="34" charset="0"/>
              </a:rPr>
              <a:t>userName</a:t>
            </a:r>
            <a:r>
              <a:rPr lang="en-US" dirty="0">
                <a:latin typeface="Calibri Light" panose="020F0302020204030204" pitchFamily="34" charset="0"/>
                <a:cs typeface="Calibri Light" panose="020F0302020204030204" pitchFamily="34" charset="0"/>
              </a:rPr>
              <a:t>=“Gal”});</a:t>
            </a:r>
            <a:endParaRPr lang="he-IL" dirty="0">
              <a:latin typeface="Calibri Light" panose="020F0302020204030204" pitchFamily="34" charset="0"/>
              <a:cs typeface="Calibri Light" panose="020F0302020204030204" pitchFamily="34" charset="0"/>
            </a:endParaRPr>
          </a:p>
          <a:p>
            <a:pPr algn="l"/>
            <a:r>
              <a:rPr lang="en-US" dirty="0" err="1">
                <a:latin typeface="Calibri Light" panose="020F0302020204030204" pitchFamily="34" charset="0"/>
                <a:cs typeface="Calibri Light" panose="020F0302020204030204" pitchFamily="34" charset="0"/>
              </a:rPr>
              <a:t>DB.Close</a:t>
            </a:r>
            <a:r>
              <a:rPr lang="en-US" dirty="0">
                <a:latin typeface="Calibri Light" panose="020F0302020204030204" pitchFamily="34" charset="0"/>
                <a:cs typeface="Calibri Light" panose="020F0302020204030204" pitchFamily="34" charset="0"/>
              </a:rPr>
              <a:t>();</a:t>
            </a:r>
          </a:p>
          <a:p>
            <a:pPr algn="l"/>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365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19FB-B13B-42E1-8080-985A8AEFFB41}"/>
              </a:ext>
            </a:extLst>
          </p:cNvPr>
          <p:cNvSpPr>
            <a:spLocks noGrp="1"/>
          </p:cNvSpPr>
          <p:nvPr>
            <p:ph type="title"/>
          </p:nvPr>
        </p:nvSpPr>
        <p:spPr/>
        <p:txBody>
          <a:bodyPr/>
          <a:lstStyle/>
          <a:p>
            <a:r>
              <a:rPr lang="en-US" dirty="0"/>
              <a:t>object oriented</a:t>
            </a:r>
          </a:p>
        </p:txBody>
      </p:sp>
      <p:sp>
        <p:nvSpPr>
          <p:cNvPr id="3" name="Content Placeholder 2">
            <a:extLst>
              <a:ext uri="{FF2B5EF4-FFF2-40B4-BE49-F238E27FC236}">
                <a16:creationId xmlns:a16="http://schemas.microsoft.com/office/drawing/2014/main" id="{C39980B4-B5F7-492A-B827-2CD70D496336}"/>
              </a:ext>
            </a:extLst>
          </p:cNvPr>
          <p:cNvSpPr>
            <a:spLocks noGrp="1"/>
          </p:cNvSpPr>
          <p:nvPr>
            <p:ph idx="1"/>
          </p:nvPr>
        </p:nvSpPr>
        <p:spPr/>
        <p:txBody>
          <a:bodyPr/>
          <a:lstStyle/>
          <a:p>
            <a:pPr algn="r" rtl="1"/>
            <a:r>
              <a:rPr lang="he-IL" dirty="0">
                <a:latin typeface="Calibri Light" panose="020F0302020204030204" pitchFamily="34" charset="0"/>
                <a:cs typeface="Calibri Light" panose="020F0302020204030204" pitchFamily="34" charset="0"/>
              </a:rPr>
              <a:t>בתכנות מונחה עצמים יש לנו אובייקטים מורכבים שמורכבים מאובייקטים.</a:t>
            </a:r>
            <a:endParaRPr lang="en-US" dirty="0">
              <a:latin typeface="Calibri Light" panose="020F0302020204030204" pitchFamily="34" charset="0"/>
              <a:cs typeface="Calibri Light" panose="020F0302020204030204" pitchFamily="34" charset="0"/>
            </a:endParaRPr>
          </a:p>
          <a:p>
            <a:pPr algn="r" rtl="1"/>
            <a:r>
              <a:rPr lang="he-IL" dirty="0">
                <a:latin typeface="Calibri Light" panose="020F0302020204030204" pitchFamily="34" charset="0"/>
                <a:cs typeface="Calibri Light" panose="020F0302020204030204" pitchFamily="34" charset="0"/>
              </a:rPr>
              <a:t>קשרים בין טבלאות בעזרת </a:t>
            </a:r>
            <a:r>
              <a:rPr lang="en-US" dirty="0">
                <a:latin typeface="Calibri Light" panose="020F0302020204030204" pitchFamily="34" charset="0"/>
                <a:cs typeface="Calibri Light" panose="020F0302020204030204" pitchFamily="34" charset="0"/>
              </a:rPr>
              <a:t>Reference</a:t>
            </a:r>
            <a:r>
              <a:rPr lang="he-IL" dirty="0">
                <a:latin typeface="Calibri Light" panose="020F0302020204030204" pitchFamily="34" charset="0"/>
                <a:cs typeface="Calibri Light" panose="020F0302020204030204" pitchFamily="34" charset="0"/>
              </a:rPr>
              <a:t> או </a:t>
            </a:r>
            <a:r>
              <a:rPr lang="en-US" dirty="0">
                <a:latin typeface="Calibri Light" panose="020F0302020204030204" pitchFamily="34" charset="0"/>
                <a:cs typeface="Calibri Light" panose="020F0302020204030204" pitchFamily="34" charset="0"/>
              </a:rPr>
              <a:t>Foreign key</a:t>
            </a:r>
            <a:r>
              <a:rPr lang="he-IL" dirty="0">
                <a:latin typeface="Calibri Light" panose="020F0302020204030204" pitchFamily="34" charset="0"/>
                <a:cs typeface="Calibri Light" panose="020F0302020204030204" pitchFamily="34" charset="0"/>
              </a:rPr>
              <a:t>.</a:t>
            </a:r>
          </a:p>
          <a:p>
            <a:pPr algn="r" rtl="1"/>
            <a:endParaRPr lang="he-IL" dirty="0">
              <a:latin typeface="Calibri Light" panose="020F0302020204030204" pitchFamily="34" charset="0"/>
              <a:cs typeface="Calibri Light" panose="020F0302020204030204" pitchFamily="34" charset="0"/>
            </a:endParaRPr>
          </a:p>
          <a:p>
            <a:pPr algn="r" rtl="1"/>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6141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B9A06AF-B2DF-4337-B4B3-D9FCF6C94D33}"/>
              </a:ext>
            </a:extLst>
          </p:cNvPr>
          <p:cNvGrpSpPr/>
          <p:nvPr/>
        </p:nvGrpSpPr>
        <p:grpSpPr>
          <a:xfrm>
            <a:off x="8586216" y="1197863"/>
            <a:ext cx="2130292" cy="2189353"/>
            <a:chOff x="8074152" y="2990088"/>
            <a:chExt cx="2130292" cy="2189353"/>
          </a:xfrm>
        </p:grpSpPr>
        <p:sp>
          <p:nvSpPr>
            <p:cNvPr id="4" name="Rectangle 3">
              <a:extLst>
                <a:ext uri="{FF2B5EF4-FFF2-40B4-BE49-F238E27FC236}">
                  <a16:creationId xmlns:a16="http://schemas.microsoft.com/office/drawing/2014/main" id="{C19938B5-29D3-4426-888C-292EF22C2D50}"/>
                </a:ext>
              </a:extLst>
            </p:cNvPr>
            <p:cNvSpPr/>
            <p:nvPr/>
          </p:nvSpPr>
          <p:spPr>
            <a:xfrm>
              <a:off x="8074152" y="2990088"/>
              <a:ext cx="2130292" cy="2189353"/>
            </a:xfrm>
            <a:prstGeom prst="rect">
              <a:avLst/>
            </a:prstGeom>
            <a:ln>
              <a:solidFill>
                <a:schemeClr val="bg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user_name</a:t>
              </a:r>
            </a:p>
            <a:p>
              <a:pPr algn="ctr"/>
              <a:r>
                <a:rPr lang="en-US" dirty="0"/>
                <a:t>age</a:t>
              </a:r>
            </a:p>
            <a:p>
              <a:pPr algn="ctr"/>
              <a:r>
                <a:rPr lang="en-US" dirty="0"/>
                <a:t>gender</a:t>
              </a:r>
            </a:p>
            <a:p>
              <a:pPr algn="ctr"/>
              <a:endParaRPr lang="en-US" dirty="0"/>
            </a:p>
          </p:txBody>
        </p:sp>
        <p:sp>
          <p:nvSpPr>
            <p:cNvPr id="5" name="Rectangle 4">
              <a:extLst>
                <a:ext uri="{FF2B5EF4-FFF2-40B4-BE49-F238E27FC236}">
                  <a16:creationId xmlns:a16="http://schemas.microsoft.com/office/drawing/2014/main" id="{5791D0F0-AD59-47E2-9631-5411DC5EDF5A}"/>
                </a:ext>
              </a:extLst>
            </p:cNvPr>
            <p:cNvSpPr/>
            <p:nvPr/>
          </p:nvSpPr>
          <p:spPr>
            <a:xfrm>
              <a:off x="8074152" y="2990088"/>
              <a:ext cx="2130292" cy="832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Members</a:t>
              </a:r>
            </a:p>
          </p:txBody>
        </p:sp>
      </p:grpSp>
      <p:grpSp>
        <p:nvGrpSpPr>
          <p:cNvPr id="9" name="Group 8">
            <a:extLst>
              <a:ext uri="{FF2B5EF4-FFF2-40B4-BE49-F238E27FC236}">
                <a16:creationId xmlns:a16="http://schemas.microsoft.com/office/drawing/2014/main" id="{1CDAE2B1-6544-49F4-8461-289FE9048A7E}"/>
              </a:ext>
            </a:extLst>
          </p:cNvPr>
          <p:cNvGrpSpPr/>
          <p:nvPr/>
        </p:nvGrpSpPr>
        <p:grpSpPr>
          <a:xfrm>
            <a:off x="4846320" y="953925"/>
            <a:ext cx="2130292" cy="2677226"/>
            <a:chOff x="4443984" y="566928"/>
            <a:chExt cx="2130292" cy="2677226"/>
          </a:xfrm>
        </p:grpSpPr>
        <p:sp>
          <p:nvSpPr>
            <p:cNvPr id="7" name="Rectangle 6">
              <a:extLst>
                <a:ext uri="{FF2B5EF4-FFF2-40B4-BE49-F238E27FC236}">
                  <a16:creationId xmlns:a16="http://schemas.microsoft.com/office/drawing/2014/main" id="{13A3622F-FC08-4EF9-B94F-A46ED4905B43}"/>
                </a:ext>
              </a:extLst>
            </p:cNvPr>
            <p:cNvSpPr/>
            <p:nvPr/>
          </p:nvSpPr>
          <p:spPr>
            <a:xfrm>
              <a:off x="4443984" y="566928"/>
              <a:ext cx="2130292" cy="2677226"/>
            </a:xfrm>
            <a:prstGeom prst="rect">
              <a:avLst/>
            </a:prstGeom>
            <a:ln>
              <a:solidFill>
                <a:schemeClr val="bg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ID</a:t>
              </a:r>
            </a:p>
            <a:p>
              <a:pPr algn="ctr"/>
              <a:r>
                <a:rPr lang="en-US" dirty="0" err="1"/>
                <a:t>store_name</a:t>
              </a:r>
              <a:endParaRPr lang="en-US" dirty="0"/>
            </a:p>
            <a:p>
              <a:pPr algn="ctr"/>
              <a:r>
                <a:rPr lang="en-US" dirty="0"/>
                <a:t>user_name</a:t>
              </a:r>
            </a:p>
            <a:p>
              <a:pPr algn="ctr"/>
              <a:r>
                <a:rPr lang="en-US" dirty="0"/>
                <a:t>price</a:t>
              </a:r>
            </a:p>
            <a:p>
              <a:pPr algn="ctr"/>
              <a:r>
                <a:rPr lang="en-US" dirty="0"/>
                <a:t>date</a:t>
              </a:r>
            </a:p>
            <a:p>
              <a:pPr algn="ctr"/>
              <a:endParaRPr lang="en-US" dirty="0"/>
            </a:p>
          </p:txBody>
        </p:sp>
        <p:sp>
          <p:nvSpPr>
            <p:cNvPr id="8" name="Rectangle 7">
              <a:extLst>
                <a:ext uri="{FF2B5EF4-FFF2-40B4-BE49-F238E27FC236}">
                  <a16:creationId xmlns:a16="http://schemas.microsoft.com/office/drawing/2014/main" id="{C183543E-1CE5-4D56-B88E-33D510D65EB5}"/>
                </a:ext>
              </a:extLst>
            </p:cNvPr>
            <p:cNvSpPr/>
            <p:nvPr/>
          </p:nvSpPr>
          <p:spPr>
            <a:xfrm>
              <a:off x="4443984" y="566928"/>
              <a:ext cx="2130292" cy="832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Receipts</a:t>
              </a:r>
            </a:p>
          </p:txBody>
        </p:sp>
      </p:grpSp>
      <p:grpSp>
        <p:nvGrpSpPr>
          <p:cNvPr id="10" name="Group 9">
            <a:extLst>
              <a:ext uri="{FF2B5EF4-FFF2-40B4-BE49-F238E27FC236}">
                <a16:creationId xmlns:a16="http://schemas.microsoft.com/office/drawing/2014/main" id="{E1D00218-621C-4327-8626-006AD7B59AA2}"/>
              </a:ext>
            </a:extLst>
          </p:cNvPr>
          <p:cNvGrpSpPr/>
          <p:nvPr/>
        </p:nvGrpSpPr>
        <p:grpSpPr>
          <a:xfrm>
            <a:off x="859796" y="1323274"/>
            <a:ext cx="2130292" cy="1938529"/>
            <a:chOff x="8074152" y="2990088"/>
            <a:chExt cx="2130292" cy="1938529"/>
          </a:xfrm>
        </p:grpSpPr>
        <p:sp>
          <p:nvSpPr>
            <p:cNvPr id="11" name="Rectangle 10">
              <a:extLst>
                <a:ext uri="{FF2B5EF4-FFF2-40B4-BE49-F238E27FC236}">
                  <a16:creationId xmlns:a16="http://schemas.microsoft.com/office/drawing/2014/main" id="{13BC6345-66CF-40F2-A427-E8B4EFD612A0}"/>
                </a:ext>
              </a:extLst>
            </p:cNvPr>
            <p:cNvSpPr/>
            <p:nvPr/>
          </p:nvSpPr>
          <p:spPr>
            <a:xfrm>
              <a:off x="8074152" y="2990088"/>
              <a:ext cx="2130292" cy="1938529"/>
            </a:xfrm>
            <a:prstGeom prst="rect">
              <a:avLst/>
            </a:prstGeom>
            <a:ln>
              <a:solidFill>
                <a:schemeClr val="bg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err="1"/>
                <a:t>store_name</a:t>
              </a:r>
              <a:endParaRPr lang="en-US" dirty="0"/>
            </a:p>
            <a:p>
              <a:pPr algn="ctr"/>
              <a:r>
                <a:rPr lang="en-US" dirty="0"/>
                <a:t>founder</a:t>
              </a:r>
            </a:p>
            <a:p>
              <a:pPr algn="ctr"/>
              <a:endParaRPr lang="en-US" dirty="0"/>
            </a:p>
            <a:p>
              <a:pPr algn="ctr"/>
              <a:endParaRPr lang="en-US" dirty="0"/>
            </a:p>
          </p:txBody>
        </p:sp>
        <p:sp>
          <p:nvSpPr>
            <p:cNvPr id="12" name="Rectangle 11">
              <a:extLst>
                <a:ext uri="{FF2B5EF4-FFF2-40B4-BE49-F238E27FC236}">
                  <a16:creationId xmlns:a16="http://schemas.microsoft.com/office/drawing/2014/main" id="{D7951AAD-797D-4E35-B8B4-382C5EA95B08}"/>
                </a:ext>
              </a:extLst>
            </p:cNvPr>
            <p:cNvSpPr/>
            <p:nvPr/>
          </p:nvSpPr>
          <p:spPr>
            <a:xfrm>
              <a:off x="8074152" y="2990088"/>
              <a:ext cx="2130292" cy="832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Stores</a:t>
              </a:r>
            </a:p>
          </p:txBody>
        </p:sp>
      </p:grpSp>
      <p:sp>
        <p:nvSpPr>
          <p:cNvPr id="13" name="TextBox 12">
            <a:extLst>
              <a:ext uri="{FF2B5EF4-FFF2-40B4-BE49-F238E27FC236}">
                <a16:creationId xmlns:a16="http://schemas.microsoft.com/office/drawing/2014/main" id="{0F1405DC-FD3E-444C-86D6-268CD15AB54B}"/>
              </a:ext>
            </a:extLst>
          </p:cNvPr>
          <p:cNvSpPr txBox="1"/>
          <p:nvPr/>
        </p:nvSpPr>
        <p:spPr>
          <a:xfrm>
            <a:off x="8604244" y="2107872"/>
            <a:ext cx="457200" cy="369332"/>
          </a:xfrm>
          <a:prstGeom prst="rect">
            <a:avLst/>
          </a:prstGeom>
          <a:noFill/>
        </p:spPr>
        <p:txBody>
          <a:bodyPr wrap="square" rtlCol="0">
            <a:spAutoFit/>
          </a:bodyPr>
          <a:lstStyle/>
          <a:p>
            <a:r>
              <a:rPr lang="en-US" dirty="0">
                <a:solidFill>
                  <a:schemeClr val="bg1">
                    <a:lumMod val="50000"/>
                    <a:lumOff val="50000"/>
                  </a:schemeClr>
                </a:solidFill>
              </a:rPr>
              <a:t>PK</a:t>
            </a:r>
          </a:p>
        </p:txBody>
      </p:sp>
      <p:sp>
        <p:nvSpPr>
          <p:cNvPr id="14" name="TextBox 13">
            <a:extLst>
              <a:ext uri="{FF2B5EF4-FFF2-40B4-BE49-F238E27FC236}">
                <a16:creationId xmlns:a16="http://schemas.microsoft.com/office/drawing/2014/main" id="{088C760D-2B4D-4215-9B5E-EC32C6506802}"/>
              </a:ext>
            </a:extLst>
          </p:cNvPr>
          <p:cNvSpPr txBox="1"/>
          <p:nvPr/>
        </p:nvSpPr>
        <p:spPr>
          <a:xfrm>
            <a:off x="4989316" y="1845301"/>
            <a:ext cx="457200" cy="369332"/>
          </a:xfrm>
          <a:prstGeom prst="rect">
            <a:avLst/>
          </a:prstGeom>
          <a:noFill/>
        </p:spPr>
        <p:txBody>
          <a:bodyPr wrap="square" rtlCol="0">
            <a:spAutoFit/>
          </a:bodyPr>
          <a:lstStyle/>
          <a:p>
            <a:r>
              <a:rPr lang="en-US" dirty="0">
                <a:solidFill>
                  <a:schemeClr val="bg1">
                    <a:lumMod val="50000"/>
                    <a:lumOff val="50000"/>
                  </a:schemeClr>
                </a:solidFill>
              </a:rPr>
              <a:t>PK</a:t>
            </a:r>
          </a:p>
        </p:txBody>
      </p:sp>
      <p:sp>
        <p:nvSpPr>
          <p:cNvPr id="15" name="TextBox 14">
            <a:extLst>
              <a:ext uri="{FF2B5EF4-FFF2-40B4-BE49-F238E27FC236}">
                <a16:creationId xmlns:a16="http://schemas.microsoft.com/office/drawing/2014/main" id="{320A68CC-CF4C-4057-9A41-861DE24F22BA}"/>
              </a:ext>
            </a:extLst>
          </p:cNvPr>
          <p:cNvSpPr txBox="1"/>
          <p:nvPr/>
        </p:nvSpPr>
        <p:spPr>
          <a:xfrm>
            <a:off x="926332" y="2279462"/>
            <a:ext cx="457200" cy="369332"/>
          </a:xfrm>
          <a:prstGeom prst="rect">
            <a:avLst/>
          </a:prstGeom>
          <a:noFill/>
        </p:spPr>
        <p:txBody>
          <a:bodyPr wrap="square" rtlCol="0">
            <a:spAutoFit/>
          </a:bodyPr>
          <a:lstStyle/>
          <a:p>
            <a:r>
              <a:rPr lang="en-US" dirty="0">
                <a:solidFill>
                  <a:schemeClr val="bg1">
                    <a:lumMod val="50000"/>
                    <a:lumOff val="50000"/>
                  </a:schemeClr>
                </a:solidFill>
              </a:rPr>
              <a:t>PK</a:t>
            </a:r>
          </a:p>
        </p:txBody>
      </p:sp>
      <p:sp>
        <p:nvSpPr>
          <p:cNvPr id="16" name="TextBox 15">
            <a:extLst>
              <a:ext uri="{FF2B5EF4-FFF2-40B4-BE49-F238E27FC236}">
                <a16:creationId xmlns:a16="http://schemas.microsoft.com/office/drawing/2014/main" id="{953EE79F-F912-4E92-BA93-FF1C0EF5A9D7}"/>
              </a:ext>
            </a:extLst>
          </p:cNvPr>
          <p:cNvSpPr txBox="1"/>
          <p:nvPr/>
        </p:nvSpPr>
        <p:spPr>
          <a:xfrm>
            <a:off x="4846320" y="2140515"/>
            <a:ext cx="457200" cy="369332"/>
          </a:xfrm>
          <a:prstGeom prst="rect">
            <a:avLst/>
          </a:prstGeom>
          <a:noFill/>
        </p:spPr>
        <p:txBody>
          <a:bodyPr wrap="square" rtlCol="0">
            <a:spAutoFit/>
          </a:bodyPr>
          <a:lstStyle/>
          <a:p>
            <a:r>
              <a:rPr lang="en-US" dirty="0">
                <a:solidFill>
                  <a:schemeClr val="bg1">
                    <a:lumMod val="50000"/>
                    <a:lumOff val="50000"/>
                  </a:schemeClr>
                </a:solidFill>
              </a:rPr>
              <a:t>FK</a:t>
            </a:r>
          </a:p>
        </p:txBody>
      </p:sp>
      <p:sp>
        <p:nvSpPr>
          <p:cNvPr id="17" name="TextBox 16">
            <a:extLst>
              <a:ext uri="{FF2B5EF4-FFF2-40B4-BE49-F238E27FC236}">
                <a16:creationId xmlns:a16="http://schemas.microsoft.com/office/drawing/2014/main" id="{C638755E-01E3-4C5B-A808-F1110128F92C}"/>
              </a:ext>
            </a:extLst>
          </p:cNvPr>
          <p:cNvSpPr txBox="1"/>
          <p:nvPr/>
        </p:nvSpPr>
        <p:spPr>
          <a:xfrm>
            <a:off x="4846060" y="2405953"/>
            <a:ext cx="457200" cy="369332"/>
          </a:xfrm>
          <a:prstGeom prst="rect">
            <a:avLst/>
          </a:prstGeom>
          <a:noFill/>
        </p:spPr>
        <p:txBody>
          <a:bodyPr wrap="square" rtlCol="0">
            <a:spAutoFit/>
          </a:bodyPr>
          <a:lstStyle/>
          <a:p>
            <a:r>
              <a:rPr lang="en-US" dirty="0">
                <a:solidFill>
                  <a:schemeClr val="bg1">
                    <a:lumMod val="50000"/>
                    <a:lumOff val="50000"/>
                  </a:schemeClr>
                </a:solidFill>
              </a:rPr>
              <a:t>FK</a:t>
            </a:r>
          </a:p>
        </p:txBody>
      </p:sp>
      <p:cxnSp>
        <p:nvCxnSpPr>
          <p:cNvPr id="19" name="Straight Arrow Connector 18">
            <a:extLst>
              <a:ext uri="{FF2B5EF4-FFF2-40B4-BE49-F238E27FC236}">
                <a16:creationId xmlns:a16="http://schemas.microsoft.com/office/drawing/2014/main" id="{061D1B26-DB65-42A4-A6F7-BE49C9105920}"/>
              </a:ext>
            </a:extLst>
          </p:cNvPr>
          <p:cNvCxnSpPr>
            <a:stCxn id="13" idx="1"/>
          </p:cNvCxnSpPr>
          <p:nvPr/>
        </p:nvCxnSpPr>
        <p:spPr>
          <a:xfrm flipH="1">
            <a:off x="6976612" y="2292538"/>
            <a:ext cx="1627632" cy="298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AC90485-9F49-4250-8ED8-15A4A340699C}"/>
              </a:ext>
            </a:extLst>
          </p:cNvPr>
          <p:cNvCxnSpPr>
            <a:endCxn id="16" idx="1"/>
          </p:cNvCxnSpPr>
          <p:nvPr/>
        </p:nvCxnSpPr>
        <p:spPr>
          <a:xfrm flipV="1">
            <a:off x="2990088" y="2325181"/>
            <a:ext cx="1856232" cy="116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EA24556-0F91-42C3-9FEF-1C57AF7E7198}"/>
              </a:ext>
            </a:extLst>
          </p:cNvPr>
          <p:cNvSpPr txBox="1"/>
          <p:nvPr/>
        </p:nvSpPr>
        <p:spPr>
          <a:xfrm>
            <a:off x="1438396" y="4574786"/>
            <a:ext cx="9144000" cy="369332"/>
          </a:xfrm>
          <a:prstGeom prst="rect">
            <a:avLst/>
          </a:prstGeom>
          <a:noFill/>
        </p:spPr>
        <p:txBody>
          <a:bodyPr wrap="square" rtlCol="0">
            <a:spAutoFit/>
          </a:bodyPr>
          <a:lstStyle/>
          <a:p>
            <a:r>
              <a:rPr lang="en-US" dirty="0"/>
              <a:t>ALTER TABLE Receipt ADD FOREIGN KEY (user_name) REFERENCES Members (user_name);</a:t>
            </a:r>
          </a:p>
        </p:txBody>
      </p:sp>
    </p:spTree>
    <p:extLst>
      <p:ext uri="{BB962C8B-B14F-4D97-AF65-F5344CB8AC3E}">
        <p14:creationId xmlns:p14="http://schemas.microsoft.com/office/powerpoint/2010/main" val="60196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0818-6AF5-4BA0-85D5-883934585E2A}"/>
              </a:ext>
            </a:extLst>
          </p:cNvPr>
          <p:cNvSpPr>
            <a:spLocks noGrp="1"/>
          </p:cNvSpPr>
          <p:nvPr>
            <p:ph type="title"/>
          </p:nvPr>
        </p:nvSpPr>
        <p:spPr>
          <a:xfrm>
            <a:off x="3654917" y="2653139"/>
            <a:ext cx="4662710" cy="1478570"/>
          </a:xfrm>
        </p:spPr>
        <p:txBody>
          <a:bodyPr>
            <a:noAutofit/>
          </a:bodyPr>
          <a:lstStyle/>
          <a:p>
            <a:r>
              <a:rPr lang="en-US" sz="6600" dirty="0"/>
              <a:t>Thank you</a:t>
            </a:r>
          </a:p>
        </p:txBody>
      </p:sp>
    </p:spTree>
    <p:extLst>
      <p:ext uri="{BB962C8B-B14F-4D97-AF65-F5344CB8AC3E}">
        <p14:creationId xmlns:p14="http://schemas.microsoft.com/office/powerpoint/2010/main" val="1724507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327</TotalTime>
  <Words>709</Words>
  <Application>Microsoft Office PowerPoint</Application>
  <PresentationFormat>Widescreen</PresentationFormat>
  <Paragraphs>97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Tw Cen MT</vt:lpstr>
      <vt:lpstr>Circuit</vt:lpstr>
      <vt:lpstr>PowerPoint Presentation</vt:lpstr>
      <vt:lpstr>למה להשתמש בORM ?</vt:lpstr>
      <vt:lpstr>מה זה ORM ?</vt:lpstr>
      <vt:lpstr>DATA LAYER</vt:lpstr>
      <vt:lpstr>implementation</vt:lpstr>
      <vt:lpstr>PowerPoint Presentation</vt:lpstr>
      <vt:lpstr>object oriented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אלמוג ארד</dc:creator>
  <cp:lastModifiedBy>אלמוג ארד</cp:lastModifiedBy>
  <cp:revision>25</cp:revision>
  <dcterms:created xsi:type="dcterms:W3CDTF">2021-05-08T07:39:11Z</dcterms:created>
  <dcterms:modified xsi:type="dcterms:W3CDTF">2021-05-08T13:06:22Z</dcterms:modified>
</cp:coreProperties>
</file>