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19A37F-27D3-437F-87FB-33867B046BA9}">
  <a:tblStyle styleId="{9C19A37F-27D3-437F-87FB-33867B046B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8" y="11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56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dbe429a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dbe429a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fde43fd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fde43fd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fde43fd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fde43fd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fde43fd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fde43fd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dfde43f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dfde43f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dfde43fd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dfde43fd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dfde43fd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dfde43fd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dfde43f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dfde43f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2dbe429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2dbe429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fde43f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fde43f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dbe429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dbe429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dbe429a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dbe429a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dbe429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dbe429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fde43fd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dfde43fd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fde43fd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fde43fd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 Presentation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Sockets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פתרונות 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פתרון אחד הוא לעטוף את כל העמודים  תחת url אחד </a:t>
            </a:r>
            <a:endParaRPr lang="he-IL" sz="2000" dirty="0">
              <a:solidFill>
                <a:schemeClr val="dk1"/>
              </a:solidFill>
            </a:endParaRPr>
          </a:p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dirty="0">
                <a:solidFill>
                  <a:schemeClr val="dk1"/>
                </a:solidFill>
              </a:rPr>
              <a:t>פתרון אפשרי הוא להשתמש </a:t>
            </a:r>
            <a:r>
              <a:rPr lang="he-IL" sz="2000" dirty="0">
                <a:solidFill>
                  <a:schemeClr val="dk1"/>
                </a:solidFill>
              </a:rPr>
              <a:t>ב</a:t>
            </a:r>
            <a:r>
              <a:rPr lang="en-US" sz="2000" dirty="0" err="1">
                <a:solidFill>
                  <a:schemeClr val="dk1"/>
                </a:solidFill>
              </a:rPr>
              <a:t>Webworker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שיחזיק את ה</a:t>
            </a:r>
            <a:r>
              <a:rPr lang="en-US" sz="2000" dirty="0">
                <a:solidFill>
                  <a:schemeClr val="dk1"/>
                </a:solidFill>
              </a:rPr>
              <a:t>Socket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ולחבר את דפי האתר לקובץ המשותף</a:t>
            </a:r>
          </a:p>
          <a:p>
            <a:pPr marL="457200" lvl="0" indent="-355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 err="1">
                <a:solidFill>
                  <a:schemeClr val="dk1"/>
                </a:solidFill>
              </a:rPr>
              <a:t>Webworker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זה </a:t>
            </a:r>
            <a:r>
              <a:rPr lang="en-US" sz="2000" dirty="0">
                <a:solidFill>
                  <a:schemeClr val="dk1"/>
                </a:solidFill>
              </a:rPr>
              <a:t>feature </a:t>
            </a:r>
            <a:r>
              <a:rPr lang="ar-SA" sz="2000" dirty="0">
                <a:solidFill>
                  <a:schemeClr val="dk1"/>
                </a:solidFill>
              </a:rPr>
              <a:t> </a:t>
            </a:r>
            <a:r>
              <a:rPr lang="he-IL" sz="2000" dirty="0">
                <a:solidFill>
                  <a:schemeClr val="dk1"/>
                </a:solidFill>
              </a:rPr>
              <a:t>חדש ב</a:t>
            </a:r>
            <a:r>
              <a:rPr lang="en-US" sz="2000" dirty="0">
                <a:solidFill>
                  <a:schemeClr val="dk1"/>
                </a:solidFill>
              </a:rPr>
              <a:t>HTML</a:t>
            </a:r>
            <a:r>
              <a:rPr lang="he-IL" sz="2000" dirty="0">
                <a:solidFill>
                  <a:schemeClr val="dk1"/>
                </a:solidFill>
              </a:rPr>
              <a:t>5 המאפשר לנו לנווט בתוך האתר מבלי לאבד את החיבור</a:t>
            </a:r>
          </a:p>
          <a:p>
            <a:pPr marL="457200" lvl="0" indent="-355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endParaRPr lang="he-IL" sz="2000" dirty="0">
              <a:solidFill>
                <a:schemeClr val="dk1"/>
              </a:solidFill>
            </a:endParaRPr>
          </a:p>
          <a:p>
            <a:pPr marL="457200" lvl="0" indent="-3556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he-IL" sz="2000" dirty="0">
                <a:solidFill>
                  <a:schemeClr val="dk1"/>
                </a:solidFill>
              </a:rPr>
              <a:t>ובכן ככה נשמר החיבור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E5ABB-7C7B-4701-A526-83B550AD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79" y="0"/>
            <a:ext cx="685084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 err="1">
                <a:solidFill>
                  <a:srgbClr val="70DEC1"/>
                </a:solidFill>
              </a:rPr>
              <a:t>Websocket</a:t>
            </a:r>
            <a:r>
              <a:rPr lang="en-US" sz="3600" b="1" i="1" dirty="0">
                <a:solidFill>
                  <a:srgbClr val="70DEC1"/>
                </a:solidFill>
              </a:rPr>
              <a:t> </a:t>
            </a:r>
            <a:r>
              <a:rPr lang="he-IL" sz="3600" b="1" i="1" dirty="0">
                <a:solidFill>
                  <a:srgbClr val="70DEC1"/>
                </a:solidFill>
              </a:rPr>
              <a:t> סותר את מודל הארכיטקטורה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81000" algn="r" rtl="1">
              <a:lnSpc>
                <a:spcPct val="90000"/>
              </a:lnSpc>
              <a:spcBef>
                <a:spcPts val="1000"/>
              </a:spcBef>
              <a:buSzPts val="2400"/>
            </a:pPr>
            <a:r>
              <a:rPr lang="he-IL" sz="3200" dirty="0">
                <a:solidFill>
                  <a:srgbClr val="FFFFFF"/>
                </a:solidFill>
              </a:rPr>
              <a:t>מערכת המסחר היא השרת במודל שלנו .</a:t>
            </a:r>
          </a:p>
          <a:p>
            <a:pPr marL="45720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>
                <a:solidFill>
                  <a:srgbClr val="FFFFFF"/>
                </a:solidFill>
              </a:rPr>
              <a:t>מודל הארכיטקטורה שלנו פועל לפי שכבות, </a:t>
            </a:r>
            <a:r>
              <a:rPr lang="he-IL" sz="3200" dirty="0">
                <a:solidFill>
                  <a:srgbClr val="FFFFFF"/>
                </a:solidFill>
              </a:rPr>
              <a:t>כך שכל שכבה רק מעבירה מידע למטה .</a:t>
            </a:r>
          </a:p>
          <a:p>
            <a:pPr marL="457200" lvl="0" indent="-3810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3200" dirty="0">
                <a:solidFill>
                  <a:srgbClr val="FFFFFF"/>
                </a:solidFill>
              </a:rPr>
              <a:t>במידה והתקשורת תהיה דו כיוונית- </a:t>
            </a:r>
            <a:r>
              <a:rPr lang="he-IL" sz="3200" dirty="0">
                <a:solidFill>
                  <a:srgbClr val="FFFFFF"/>
                </a:solidFill>
              </a:rPr>
              <a:t> </a:t>
            </a:r>
            <a:r>
              <a:rPr lang="en" sz="3200" dirty="0">
                <a:solidFill>
                  <a:srgbClr val="FFFFFF"/>
                </a:solidFill>
              </a:rPr>
              <a:t>יעברו הודעות גם בין השכבות התחתונות לשכבות העליונות, בניגוד למודל ארכיטקטורה שלנו.</a:t>
            </a:r>
            <a:endParaRPr sz="3200"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כיצד נפתור את זה ?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r" rtl="1">
              <a:buClr>
                <a:srgbClr val="FFFFFF"/>
              </a:buClr>
            </a:pPr>
            <a:r>
              <a:rPr lang="he-IL" dirty="0">
                <a:solidFill>
                  <a:srgbClr val="FFFFFF"/>
                </a:solidFill>
              </a:rPr>
              <a:t>התקשורת במערכת שלנו עד עכשיו היא חד כיוונית, הלקוח שולח הודעות והשרת לא יכול לשלוח הודעות</a:t>
            </a:r>
          </a:p>
          <a:p>
            <a:pPr algn="r" rtl="1">
              <a:buClr>
                <a:srgbClr val="FFFFFF"/>
              </a:buClr>
            </a:pPr>
            <a:r>
              <a:rPr lang="en" dirty="0">
                <a:solidFill>
                  <a:srgbClr val="FFFFFF"/>
                </a:solidFill>
              </a:rPr>
              <a:t>נשתמש </a:t>
            </a:r>
            <a:r>
              <a:rPr lang="he-IL" dirty="0">
                <a:solidFill>
                  <a:srgbClr val="FFFFFF"/>
                </a:solidFill>
              </a:rPr>
              <a:t>ב </a:t>
            </a:r>
            <a:r>
              <a:rPr lang="en-US" dirty="0">
                <a:solidFill>
                  <a:srgbClr val="FFFFFF"/>
                </a:solidFill>
              </a:rPr>
              <a:t>observer pattern</a:t>
            </a:r>
            <a:r>
              <a:rPr lang="en" dirty="0">
                <a:solidFill>
                  <a:srgbClr val="FFFFFF"/>
                </a:solidFill>
              </a:rPr>
              <a:t>  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  <a:p>
            <a:pPr algn="r" rtl="1">
              <a:buClr>
                <a:srgbClr val="FFFFFF"/>
              </a:buClr>
            </a:pPr>
            <a:r>
              <a:rPr lang="he-IL" dirty="0">
                <a:solidFill>
                  <a:srgbClr val="FFFFFF"/>
                </a:solidFill>
              </a:rPr>
              <a:t>כל לקוח חדש אשר מעוניין לקבל התראות יירשם למערכת בתור </a:t>
            </a:r>
            <a:r>
              <a:rPr lang="en-US" dirty="0">
                <a:solidFill>
                  <a:srgbClr val="FFFFFF"/>
                </a:solidFill>
              </a:rPr>
              <a:t>observer</a:t>
            </a:r>
            <a:endParaRPr lang="en"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מערכת</a:t>
            </a:r>
            <a:r>
              <a:rPr lang="he-IL" dirty="0">
                <a:solidFill>
                  <a:srgbClr val="FFFFFF"/>
                </a:solidFill>
              </a:rPr>
              <a:t> המסחר</a:t>
            </a:r>
            <a:r>
              <a:rPr lang="en" dirty="0">
                <a:solidFill>
                  <a:srgbClr val="FFFFFF"/>
                </a:solidFill>
              </a:rPr>
              <a:t> תוכל לתקשר עם כל הלקוחות באמצעות </a:t>
            </a:r>
            <a:r>
              <a:rPr lang="en-US" dirty="0">
                <a:solidFill>
                  <a:srgbClr val="FFFFFF"/>
                </a:solidFill>
              </a:rPr>
              <a:t>notify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על ידי שימוש בתבנית ה-observer</a:t>
            </a:r>
            <a:r>
              <a:rPr lang="he-IL" dirty="0">
                <a:solidFill>
                  <a:srgbClr val="FFFFFF"/>
                </a:solidFill>
              </a:rPr>
              <a:t>  נאפשר ללקוח "להמתין" להודעות מהשרת ובכך תהיה לנו תקשורת דו כיוונית.</a:t>
            </a: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625" y="964337"/>
            <a:ext cx="4888750" cy="32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i="1" dirty="0">
                <a:solidFill>
                  <a:srgbClr val="70DEC1"/>
                </a:solidFill>
              </a:rPr>
              <a:t>האם נדרש </a:t>
            </a:r>
            <a:r>
              <a:rPr lang="en-US" sz="3600" i="1" dirty="0">
                <a:solidFill>
                  <a:srgbClr val="70DEC1"/>
                </a:solidFill>
              </a:rPr>
              <a:t>component </a:t>
            </a:r>
            <a:r>
              <a:rPr lang="ar-SA" sz="3600" i="1" dirty="0">
                <a:solidFill>
                  <a:srgbClr val="70DEC1"/>
                </a:solidFill>
              </a:rPr>
              <a:t> </a:t>
            </a:r>
            <a:r>
              <a:rPr lang="he-IL" sz="3600" i="1" dirty="0">
                <a:solidFill>
                  <a:srgbClr val="70DEC1"/>
                </a:solidFill>
              </a:rPr>
              <a:t>חדש ?</a:t>
            </a:r>
            <a:endParaRPr dirty="0"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מימוש תקשורת </a:t>
            </a:r>
            <a:r>
              <a:rPr lang="he-IL" sz="2000" dirty="0">
                <a:solidFill>
                  <a:srgbClr val="FFFFFF"/>
                </a:solidFill>
              </a:rPr>
              <a:t>דו-כיוונית </a:t>
            </a:r>
            <a:r>
              <a:rPr lang="en" sz="2000" dirty="0">
                <a:solidFill>
                  <a:srgbClr val="FFFFFF"/>
                </a:solidFill>
              </a:rPr>
              <a:t>מצריך הגדרה של רכיב ארכיטקטורה חדש, ה handleobserver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תפקידו של רכיב זה יהיה לנהל את ההודעות מהשרת ולרשום משתמשים חדשים אשר מעוניינים לקבל הודעות מהשרת.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רכיב זה יהיה בין ה-domain layer ל-service layer ובכך גם יהיה ניתן לשלוח הודעות ללקוחות הרשומים, וגם לרשום לקוחות חדשים על ידי שימוש ב- .domain layer</a:t>
            </a:r>
            <a:endParaRPr sz="2000" dirty="0">
              <a:solidFill>
                <a:srgbClr val="FFFFFF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solidFill>
                  <a:srgbClr val="70DEC1"/>
                </a:solidFill>
              </a:rPr>
              <a:t>ה</a:t>
            </a:r>
            <a:r>
              <a:rPr lang="en" b="1" i="1" dirty="0">
                <a:solidFill>
                  <a:srgbClr val="70DEC1"/>
                </a:solidFill>
              </a:rPr>
              <a:t>תראות זמן אמת</a:t>
            </a:r>
            <a:r>
              <a:rPr lang="he-IL" b="1" i="1" dirty="0">
                <a:solidFill>
                  <a:srgbClr val="70DEC1"/>
                </a:solidFill>
              </a:rPr>
              <a:t> בבדיקות קבלה בלי </a:t>
            </a:r>
            <a:r>
              <a:rPr lang="en-US" b="1" i="1" dirty="0" err="1">
                <a:solidFill>
                  <a:srgbClr val="70DEC1"/>
                </a:solidFill>
              </a:rPr>
              <a:t>websocket</a:t>
            </a:r>
            <a:r>
              <a:rPr lang="en-US" b="1" i="1" dirty="0">
                <a:solidFill>
                  <a:srgbClr val="70DEC1"/>
                </a:solidFill>
              </a:rPr>
              <a:t> </a:t>
            </a:r>
            <a:endParaRPr b="1" i="1" dirty="0">
              <a:solidFill>
                <a:srgbClr val="70DE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נתמוך בקבלת התראות כך שבכל תרחיש נגדיר את הקונפיגורציה של המערכת ואת המצב הסופי </a:t>
            </a:r>
            <a:r>
              <a:rPr lang="he-IL" sz="2000" dirty="0">
                <a:solidFill>
                  <a:srgbClr val="FFFFFF"/>
                </a:solidFill>
              </a:rPr>
              <a:t>ש</a:t>
            </a:r>
            <a:r>
              <a:rPr lang="en" sz="2000" dirty="0">
                <a:solidFill>
                  <a:srgbClr val="FFFFFF"/>
                </a:solidFill>
              </a:rPr>
              <a:t>נרצה להגיע </a:t>
            </a:r>
            <a:r>
              <a:rPr lang="he-IL" sz="2000" dirty="0">
                <a:solidFill>
                  <a:srgbClr val="FFFFFF"/>
                </a:solidFill>
              </a:rPr>
              <a:t>.</a:t>
            </a: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he-IL" sz="2000" dirty="0">
                <a:solidFill>
                  <a:srgbClr val="FFFFFF"/>
                </a:solidFill>
              </a:rPr>
              <a:t>נחליף את ה</a:t>
            </a:r>
            <a:r>
              <a:rPr lang="en-US" sz="2000" dirty="0" err="1">
                <a:solidFill>
                  <a:srgbClr val="FFFFFF"/>
                </a:solidFill>
              </a:rPr>
              <a:t>websocket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ar-SA" sz="2000" dirty="0">
                <a:solidFill>
                  <a:srgbClr val="FFFFFF"/>
                </a:solidFill>
              </a:rPr>
              <a:t> </a:t>
            </a:r>
            <a:r>
              <a:rPr lang="he-IL" sz="2000" dirty="0">
                <a:solidFill>
                  <a:srgbClr val="FFFFFF"/>
                </a:solidFill>
              </a:rPr>
              <a:t>בכמה </a:t>
            </a:r>
            <a:r>
              <a:rPr lang="en-US" sz="2000" dirty="0">
                <a:solidFill>
                  <a:srgbClr val="FFFFFF"/>
                </a:solidFill>
              </a:rPr>
              <a:t>observer </a:t>
            </a:r>
            <a:r>
              <a:rPr lang="ar-SA" sz="2000" dirty="0">
                <a:solidFill>
                  <a:srgbClr val="FFFFFF"/>
                </a:solidFill>
              </a:rPr>
              <a:t> </a:t>
            </a:r>
            <a:r>
              <a:rPr lang="he-IL" sz="2000" dirty="0">
                <a:solidFill>
                  <a:srgbClr val="FFFFFF"/>
                </a:solidFill>
              </a:rPr>
              <a:t>שישלחו הודעות בהתאם ללקוח כמו שהיה אמור לקרות 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בבדיקות הקבלה נשתמש בטיימר, בכל </a:t>
            </a:r>
            <a:r>
              <a:rPr lang="he-IL" sz="2000" dirty="0">
                <a:solidFill>
                  <a:srgbClr val="FFFFFF"/>
                </a:solidFill>
              </a:rPr>
              <a:t>בקשה לשרת נחכה כמה זמן</a:t>
            </a:r>
            <a:r>
              <a:rPr lang="en" sz="2000" dirty="0">
                <a:solidFill>
                  <a:srgbClr val="FFFFFF"/>
                </a:solidFill>
              </a:rPr>
              <a:t>.</a:t>
            </a:r>
            <a:endParaRPr sz="2000" dirty="0">
              <a:solidFill>
                <a:srgbClr val="FFFFFF"/>
              </a:solidFill>
            </a:endParaRPr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 dirty="0">
                <a:solidFill>
                  <a:srgbClr val="FFFFFF"/>
                </a:solidFill>
              </a:rPr>
              <a:t>לאחר קבלת התשובה מהשרת נשווה את מצב המערכת למצב הסופי אליו רצינו להגיע, בדרך זו נוכל להשוות בין </a:t>
            </a:r>
            <a:r>
              <a:rPr lang="en" sz="2000">
                <a:solidFill>
                  <a:srgbClr val="FFFFFF"/>
                </a:solidFill>
              </a:rPr>
              <a:t>המצבים.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FDF-2084-4A44-A61C-9A04465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B70CD-2AAC-4813-82D6-915BC2773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8000" dirty="0">
                <a:solidFill>
                  <a:schemeClr val="tx1"/>
                </a:solidFill>
              </a:rPr>
              <a:t>THANK YOU</a:t>
            </a:r>
            <a:endParaRPr lang="en-IL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5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מהו HTTP ? 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הינו פרוטוקול גנרי חד כיווני המאפשר ללקוח לשלוח בקשה לשרת ולקבל תגובה 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רץ על גבי פרוטוקול TCP/IP</a:t>
            </a:r>
            <a:endParaRPr sz="2800" dirty="0">
              <a:solidFill>
                <a:srgbClr val="FFFFFF"/>
              </a:solidFill>
            </a:endParaRPr>
          </a:p>
          <a:p>
            <a:pPr lvl="0" indent="-406400" algn="r" rtl="1">
              <a:lnSpc>
                <a:spcPct val="90000"/>
              </a:lnSpc>
              <a:buClr>
                <a:srgbClr val="FFFFFF"/>
              </a:buClr>
              <a:buSzPts val="2800"/>
            </a:pPr>
            <a:r>
              <a:rPr lang="en-US" sz="2800" dirty="0">
                <a:solidFill>
                  <a:srgbClr val="FFFFFF"/>
                </a:solidFill>
              </a:rPr>
              <a:t>S</a:t>
            </a:r>
            <a:r>
              <a:rPr lang="en" sz="2800" dirty="0">
                <a:solidFill>
                  <a:srgbClr val="FFFFFF"/>
                </a:solidFill>
              </a:rPr>
              <a:t>tateless </a:t>
            </a:r>
            <a:r>
              <a:rPr lang="he-IL" sz="2800" dirty="0">
                <a:solidFill>
                  <a:srgbClr val="FFFFFF"/>
                </a:solidFill>
              </a:rPr>
              <a:t> כ</a:t>
            </a:r>
            <a:r>
              <a:rPr lang="en" dirty="0">
                <a:solidFill>
                  <a:srgbClr val="FFFFFF"/>
                </a:solidFill>
              </a:rPr>
              <a:t>ל תגובה של השרת מזוהה עם בקשה </a:t>
            </a:r>
            <a:r>
              <a:rPr lang="he-IL" dirty="0">
                <a:solidFill>
                  <a:srgbClr val="FFFFFF"/>
                </a:solidFill>
              </a:rPr>
              <a:t>ספציפית</a:t>
            </a:r>
            <a:r>
              <a:rPr lang="en" dirty="0">
                <a:solidFill>
                  <a:srgbClr val="FFFFFF"/>
                </a:solidFill>
              </a:rPr>
              <a:t> מצד הלקוח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826" y="0"/>
            <a:ext cx="40183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מהו Websocket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פרוטוקול תקשורת </a:t>
            </a:r>
            <a:r>
              <a:rPr lang="en" sz="2800" u="sng" dirty="0">
                <a:solidFill>
                  <a:srgbClr val="FFFFFF"/>
                </a:solidFill>
              </a:rPr>
              <a:t>דו כיווני</a:t>
            </a:r>
            <a:r>
              <a:rPr lang="en" sz="2800" dirty="0">
                <a:solidFill>
                  <a:srgbClr val="FFFFFF"/>
                </a:solidFill>
              </a:rPr>
              <a:t> בין שרת ללקוח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מורכב משני חלקים : Handshaking ו העברת מידע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ברגע שלקוח מתחבר לשרת , מתבצע handshaking וחיבור חדש. החיבור מתנתק </a:t>
            </a:r>
            <a:r>
              <a:rPr lang="he-IL" sz="2800" dirty="0">
                <a:solidFill>
                  <a:srgbClr val="FFFFFF"/>
                </a:solidFill>
              </a:rPr>
              <a:t>רק כאשר אחד מהם מנתק</a:t>
            </a:r>
            <a:r>
              <a:rPr lang="en" sz="2800" dirty="0">
                <a:solidFill>
                  <a:srgbClr val="FFFFFF"/>
                </a:solidFill>
              </a:rPr>
              <a:t>.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-4064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n" sz="2800" dirty="0">
                <a:solidFill>
                  <a:srgbClr val="FFFFFF"/>
                </a:solidFill>
              </a:rPr>
              <a:t>ההודעות המועברות בין השרת ללקוח מועברות דרך החיבור שנוצר.</a:t>
            </a:r>
            <a:endParaRPr sz="2800" dirty="0">
              <a:solidFill>
                <a:srgbClr val="FFFFFF"/>
              </a:solidFill>
            </a:endParaRPr>
          </a:p>
          <a:p>
            <a:pPr marL="457200" lv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4D280-7283-4577-8141-2A3CBC2DE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0270" y="170091"/>
            <a:ext cx="5026127" cy="4528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 (Https and wss )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Http 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ws 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en" sz="2800" dirty="0">
                <a:solidFill>
                  <a:schemeClr val="tx1"/>
                </a:solidFill>
              </a:rPr>
              <a:t>הם לא בטוחים !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ולכן חייבים להשתמש בשכבת אבטחה TLS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TLS מצפינה את הנתונים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יש מפתח פרטי וסודי שרק הלקוח והשרת יודעים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שומר על פרטיות , אותנטיות , ועובר אימות  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-342900" algn="r" rtl="1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ולכן מומלץ לעבוד עם Https </a:t>
            </a:r>
            <a:r>
              <a:rPr lang="he-IL" sz="2800" dirty="0">
                <a:solidFill>
                  <a:schemeClr val="tx1"/>
                </a:solidFill>
              </a:rPr>
              <a:t> - </a:t>
            </a:r>
            <a:r>
              <a:rPr lang="en" sz="2800" dirty="0">
                <a:solidFill>
                  <a:schemeClr val="tx1"/>
                </a:solidFill>
              </a:rPr>
              <a:t>wss</a:t>
            </a:r>
            <a:endParaRPr sz="2800" dirty="0">
              <a:solidFill>
                <a:schemeClr val="tx1"/>
              </a:solidFill>
            </a:endParaRPr>
          </a:p>
          <a:p>
            <a:pPr marL="45720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35" y="0"/>
            <a:ext cx="6804240" cy="50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מהן ההבדלים בין  websocket - http </a:t>
            </a:r>
            <a:endParaRPr dirty="0"/>
          </a:p>
        </p:txBody>
      </p:sp>
      <p:graphicFrame>
        <p:nvGraphicFramePr>
          <p:cNvPr id="99" name="Google Shape;99;p20"/>
          <p:cNvGraphicFramePr/>
          <p:nvPr>
            <p:extLst>
              <p:ext uri="{D42A27DB-BD31-4B8C-83A1-F6EECF244321}">
                <p14:modId xmlns:p14="http://schemas.microsoft.com/office/powerpoint/2010/main" val="498879901"/>
              </p:ext>
            </p:extLst>
          </p:nvPr>
        </p:nvGraphicFramePr>
        <p:xfrm>
          <a:off x="1245550" y="1294458"/>
          <a:ext cx="6652900" cy="3578806"/>
        </p:xfrm>
        <a:graphic>
          <a:graphicData uri="http://schemas.openxmlformats.org/drawingml/2006/table">
            <a:tbl>
              <a:tblPr>
                <a:noFill/>
                <a:tableStyleId>{9C19A37F-27D3-437F-87FB-33867B046BA9}</a:tableStyleId>
              </a:tblPr>
              <a:tblGrid>
                <a:gridCol w="332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85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Http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FFFF"/>
                          </a:solidFill>
                        </a:rPr>
                        <a:t>Web sockets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0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פרוטוקול חד כיווני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פרוטוקול דו כיווני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425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נשתמש כאשר לא נרצה לשמור על קשר בין שרת ללקוח זמן רב\ לכמות זמן שהיא לא ידועה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נשתמש כאשר נרצה לשמור על קשר קבוע בין השרת ללקוח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0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תקשורת איטית יותר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בדרך כלל תקשורת מהירה יותר מ-Http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3850"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השרת לא מחזיק STATUS עבור כל לקוח שמחובר למערכת</a:t>
                      </a:r>
                    </a:p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STATELESS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השרת מחזיק כל הזמן בSTATUS עבור כל לקוח ושומר מידע </a:t>
                      </a:r>
                    </a:p>
                    <a:p>
                      <a:pPr marL="0" lvl="0" indent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</a:rPr>
                        <a:t>STATEFUL</a:t>
                      </a:r>
                      <a:endParaRPr sz="15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/>
              <a:t>אם נחליט לייצר חיבור ע"י Websockets תהיה לנו בעייה !</a:t>
            </a:r>
            <a:endParaRPr b="1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הבעיה היא שברגע שמנווטים ל-url חדש החיבור של ה-socket נסגר. כלומר, לא ניתן לנווט לדף url חדש מבלי לסגור את החיבור של הsocket  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536</Words>
  <Application>Microsoft Office PowerPoint</Application>
  <PresentationFormat>On-screen Show (16:9)</PresentationFormat>
  <Paragraphs>60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Dark</vt:lpstr>
      <vt:lpstr>Version 1 Presentation Web Sockets</vt:lpstr>
      <vt:lpstr> מהו HTTP ? </vt:lpstr>
      <vt:lpstr>PowerPoint Presentation</vt:lpstr>
      <vt:lpstr>מהו Websocket</vt:lpstr>
      <vt:lpstr>PowerPoint Presentation</vt:lpstr>
      <vt:lpstr>TLS  (Https and wss )</vt:lpstr>
      <vt:lpstr>PowerPoint Presentation</vt:lpstr>
      <vt:lpstr>מהן ההבדלים בין  websocket - http </vt:lpstr>
      <vt:lpstr>אם נחליט לייצר חיבור ע"י Websockets תהיה לנו בעייה !</vt:lpstr>
      <vt:lpstr>פתרונות </vt:lpstr>
      <vt:lpstr>PowerPoint Presentation</vt:lpstr>
      <vt:lpstr>Websocket  סותר את מודל הארכיטקטורה</vt:lpstr>
      <vt:lpstr>כיצד נפתור את זה ?</vt:lpstr>
      <vt:lpstr>PowerPoint Presentation</vt:lpstr>
      <vt:lpstr>האם נדרש component  חדש ?</vt:lpstr>
      <vt:lpstr>התראות זמן אמת בבדיקות קבלה בלי websocket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 Presentation Web Sockets</dc:title>
  <dc:creator>a</dc:creator>
  <cp:lastModifiedBy>Ali Jbareen</cp:lastModifiedBy>
  <cp:revision>20</cp:revision>
  <dcterms:modified xsi:type="dcterms:W3CDTF">2021-04-19T14:19:03Z</dcterms:modified>
</cp:coreProperties>
</file>