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Slab"/>
      <p:regular r:id="rId36"/>
      <p:bold r:id="rId37"/>
    </p:embeddedFont>
    <p:embeddedFont>
      <p:font typeface="Roboto"/>
      <p:regular r:id="rId38"/>
      <p:bold r:id="rId39"/>
      <p:italic r:id="rId40"/>
      <p:boldItalic r:id="rId41"/>
    </p:embeddedFont>
    <p:embeddedFont>
      <p:font typeface="Lora"/>
      <p:regular r:id="rId42"/>
      <p:bold r:id="rId43"/>
      <p:italic r:id="rId44"/>
      <p:boldItalic r:id="rId45"/>
    </p:embeddedFont>
    <p:embeddedFont>
      <p:font typeface="Roboto Mon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Lora-regular.fntdata"/><Relationship Id="rId41" Type="http://schemas.openxmlformats.org/officeDocument/2006/relationships/font" Target="fonts/Roboto-boldItalic.fntdata"/><Relationship Id="rId44" Type="http://schemas.openxmlformats.org/officeDocument/2006/relationships/font" Target="fonts/Lora-italic.fntdata"/><Relationship Id="rId43" Type="http://schemas.openxmlformats.org/officeDocument/2006/relationships/font" Target="fonts/Lora-bold.fntdata"/><Relationship Id="rId46" Type="http://schemas.openxmlformats.org/officeDocument/2006/relationships/font" Target="fonts/RobotoMono-regular.fntdata"/><Relationship Id="rId45" Type="http://schemas.openxmlformats.org/officeDocument/2006/relationships/font" Target="fonts/Lor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ono-italic.fntdata"/><Relationship Id="rId47" Type="http://schemas.openxmlformats.org/officeDocument/2006/relationships/font" Target="fonts/RobotoMono-bold.fntdata"/><Relationship Id="rId49"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obotoSlab-bold.fntdata"/><Relationship Id="rId36" Type="http://schemas.openxmlformats.org/officeDocument/2006/relationships/font" Target="fonts/RobotoSlab-regular.fntdata"/><Relationship Id="rId39" Type="http://schemas.openxmlformats.org/officeDocument/2006/relationships/font" Target="fonts/Roboto-bold.fntdata"/><Relationship Id="rId38" Type="http://schemas.openxmlformats.org/officeDocument/2006/relationships/font" Target="fonts/Robot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46c44aea9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46c44aea9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477e596a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477e596a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46c44aea9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46c44aea9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477e596af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477e596af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46c44aea9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46c44aea9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46c44aea9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46c44aea9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46c44aea9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46c44aea9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46c44aea9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46c44aea9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46c44aea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46c44aea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477e596af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477e596af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946c44aea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946c44aea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477e596af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477e596af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477e596af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477e596af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477e596af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477e596af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477e596af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477e596af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46c44aea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46c44aea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477e596af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477e596af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477e596af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477e596af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477e596af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9477e596af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9477e596af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9477e596af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9158b5c7c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9158b5c7c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46c44aea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46c44aea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46c44aea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46c44aea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46c44aea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46c44aea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46c44aea9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46c44aea9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46c44aea9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46c44aea9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46c44aea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46c44aea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46c44aea9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46c44aea9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46c44aea9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46c44aea9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atin typeface="Lora"/>
                <a:ea typeface="Lora"/>
                <a:cs typeface="Lora"/>
                <a:sym typeface="Lora"/>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Lý thuy</a:t>
            </a:r>
            <a:r>
              <a:rPr lang="vi"/>
              <a:t>ết đồ thị</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Ph</a:t>
            </a:r>
            <a:r>
              <a:rPr lang="vi"/>
              <a:t>ân loại đồ thị</a:t>
            </a:r>
            <a:endParaRPr/>
          </a:p>
        </p:txBody>
      </p:sp>
      <p:sp>
        <p:nvSpPr>
          <p:cNvPr id="117" name="Google Shape;117;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vi"/>
              <a:t>Đồ thị đơn: là đồ thị không có cạnh song song và cạnh khuyên.</a:t>
            </a:r>
            <a:endParaRPr/>
          </a:p>
          <a:p>
            <a:pPr indent="-342900" lvl="0" marL="457200" rtl="0" algn="l">
              <a:spcBef>
                <a:spcPts val="0"/>
              </a:spcBef>
              <a:spcAft>
                <a:spcPts val="0"/>
              </a:spcAft>
              <a:buSzPts val="1800"/>
              <a:buChar char="●"/>
            </a:pPr>
            <a:r>
              <a:rPr lang="vi"/>
              <a:t>Đồ thị đa: không phải đồ thị đơn.</a:t>
            </a:r>
            <a:endParaRPr/>
          </a:p>
          <a:p>
            <a:pPr indent="0" lvl="0" marL="0" rtl="0" algn="l">
              <a:spcBef>
                <a:spcPts val="1600"/>
              </a:spcBef>
              <a:spcAft>
                <a:spcPts val="1600"/>
              </a:spcAft>
              <a:buNone/>
            </a:pPr>
            <a:r>
              <a:rPr lang="vi"/>
              <a:t>Trong bài học này, chúng ta sẽ chỉ làm việc với đồ thị đơn.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Đồ thị hữu hạn</a:t>
            </a:r>
            <a:endParaRPr/>
          </a:p>
        </p:txBody>
      </p:sp>
      <p:sp>
        <p:nvSpPr>
          <p:cNvPr id="123" name="Google Shape;123;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Là </a:t>
            </a:r>
            <a:r>
              <a:rPr lang="vi"/>
              <a:t>đồ thị có số đỉnh và số cạnh hữu hạn.</a:t>
            </a:r>
            <a:endParaRPr/>
          </a:p>
          <a:p>
            <a:pPr indent="0" lvl="0" marL="0" rtl="0" algn="l">
              <a:spcBef>
                <a:spcPts val="1600"/>
              </a:spcBef>
              <a:spcAft>
                <a:spcPts val="1600"/>
              </a:spcAft>
              <a:buNone/>
            </a:pPr>
            <a:r>
              <a:rPr lang="vi"/>
              <a:t>Trong trường hợp không có nhầm lẫn, chúng ta sẽ dùng từ đồ thị để chỉ đồ thị hữu hạn.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B</a:t>
            </a:r>
            <a:r>
              <a:rPr lang="vi"/>
              <a:t>ậc của đỉnh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a:t>
            </a:r>
            <a:r>
              <a:rPr lang="vi"/>
              <a:t>ạnh kề, đỉnh kề</a:t>
            </a:r>
            <a:endParaRPr/>
          </a:p>
        </p:txBody>
      </p:sp>
      <p:sp>
        <p:nvSpPr>
          <p:cNvPr id="134" name="Google Shape;134;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Trong </a:t>
            </a:r>
            <a:r>
              <a:rPr lang="vi"/>
              <a:t>đồ thị G(V, E), cạnh e = (v</a:t>
            </a:r>
            <a:r>
              <a:rPr baseline="-25000" lang="vi"/>
              <a:t>1</a:t>
            </a:r>
            <a:r>
              <a:rPr lang="vi"/>
              <a:t>, v</a:t>
            </a:r>
            <a:r>
              <a:rPr baseline="-25000" lang="vi"/>
              <a:t>2</a:t>
            </a:r>
            <a:r>
              <a:rPr lang="vi"/>
              <a:t>) được gọi là cạnh kề (hay cạnh liên thuộc) của hai đỉnh v</a:t>
            </a:r>
            <a:r>
              <a:rPr baseline="-25000" lang="vi"/>
              <a:t>1</a:t>
            </a:r>
            <a:r>
              <a:rPr lang="vi"/>
              <a:t> và v</a:t>
            </a:r>
            <a:r>
              <a:rPr baseline="-25000" lang="vi"/>
              <a:t>2</a:t>
            </a:r>
            <a:r>
              <a:rPr lang="vi"/>
              <a:t>.</a:t>
            </a:r>
            <a:endParaRPr/>
          </a:p>
          <a:p>
            <a:pPr indent="0" lvl="0" marL="0" rtl="0" algn="l">
              <a:spcBef>
                <a:spcPts val="1600"/>
              </a:spcBef>
              <a:spcAft>
                <a:spcPts val="1600"/>
              </a:spcAft>
              <a:buNone/>
            </a:pPr>
            <a:r>
              <a:rPr lang="vi"/>
              <a:t>Hai đỉnh v</a:t>
            </a:r>
            <a:r>
              <a:rPr baseline="-25000" lang="vi"/>
              <a:t>1</a:t>
            </a:r>
            <a:r>
              <a:rPr lang="vi"/>
              <a:t> và v</a:t>
            </a:r>
            <a:r>
              <a:rPr baseline="-25000" lang="vi"/>
              <a:t>2</a:t>
            </a:r>
            <a:r>
              <a:rPr lang="vi"/>
              <a:t> được gọi là hai đỉnh kề nhau.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B</a:t>
            </a:r>
            <a:r>
              <a:rPr lang="vi"/>
              <a:t>ậc của đỉnh trong đồ thị vô hướng</a:t>
            </a:r>
            <a:endParaRPr/>
          </a:p>
        </p:txBody>
      </p:sp>
      <p:sp>
        <p:nvSpPr>
          <p:cNvPr id="140" name="Google Shape;140;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Trong m</a:t>
            </a:r>
            <a:r>
              <a:rPr lang="vi"/>
              <a:t>ột đồ thị vô hướng, bậc của một đỉnh là số cạnh liên thuộc của đỉnh đó.</a:t>
            </a:r>
            <a:endParaRPr/>
          </a:p>
          <a:p>
            <a:pPr indent="0" lvl="0" marL="0" rtl="0" algn="l">
              <a:spcBef>
                <a:spcPts val="1600"/>
              </a:spcBef>
              <a:spcAft>
                <a:spcPts val="0"/>
              </a:spcAft>
              <a:buNone/>
            </a:pPr>
            <a:r>
              <a:rPr lang="vi"/>
              <a:t>Ký hiệu: deg(v)</a:t>
            </a:r>
            <a:endParaRPr/>
          </a:p>
          <a:p>
            <a:pPr indent="0" lvl="0" marL="0" rtl="0" algn="l">
              <a:spcBef>
                <a:spcPts val="1600"/>
              </a:spcBef>
              <a:spcAft>
                <a:spcPts val="0"/>
              </a:spcAft>
              <a:buNone/>
            </a:pPr>
            <a:r>
              <a:rPr lang="vi"/>
              <a:t>Nếu một đỉnh có bậc 1, đỉnh đó gọi là đỉnh treo.</a:t>
            </a:r>
            <a:endParaRPr/>
          </a:p>
          <a:p>
            <a:pPr indent="0" lvl="0" marL="0" rtl="0" algn="l">
              <a:spcBef>
                <a:spcPts val="1600"/>
              </a:spcBef>
              <a:spcAft>
                <a:spcPts val="1600"/>
              </a:spcAft>
              <a:buNone/>
            </a:pPr>
            <a:r>
              <a:rPr lang="vi"/>
              <a:t>Nếu một đỉnh có bậc 0, đỉnh đó gọi là đỉnh cô lập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Bậc của đỉnh trong đồ thị vô hướng</a:t>
            </a:r>
            <a:endParaRPr/>
          </a:p>
        </p:txBody>
      </p:sp>
      <p:sp>
        <p:nvSpPr>
          <p:cNvPr id="146" name="Google Shape;146;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Ta có </a:t>
            </a:r>
            <a:r>
              <a:rPr lang="vi"/>
              <a:t>định lý, gọi là Định lý bắt tay:</a:t>
            </a:r>
            <a:endParaRPr/>
          </a:p>
          <a:p>
            <a:pPr indent="457200" lvl="0" marL="0" rtl="0" algn="l">
              <a:spcBef>
                <a:spcPts val="1600"/>
              </a:spcBef>
              <a:spcAft>
                <a:spcPts val="0"/>
              </a:spcAft>
              <a:buNone/>
            </a:pPr>
            <a:r>
              <a:rPr lang="vi"/>
              <a:t>Cho đồ thị G(V,E) vô hướng, ta có tổng bậc của các đỉnh bằng hai lần số cạnh.</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vi"/>
              <a:t>Hệ quả: số đỉnh bậc lẻ trong đồ thị phải là số chẵn.</a:t>
            </a:r>
            <a:endParaRPr/>
          </a:p>
        </p:txBody>
      </p:sp>
      <p:sp>
        <p:nvSpPr>
          <p:cNvPr id="147" name="Google Shape;147;p27"/>
          <p:cNvSpPr txBox="1"/>
          <p:nvPr/>
        </p:nvSpPr>
        <p:spPr>
          <a:xfrm>
            <a:off x="2254350" y="2770338"/>
            <a:ext cx="4635300" cy="830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48" name="Google Shape;148;p27"/>
          <p:cNvPicPr preferRelativeResize="0"/>
          <p:nvPr/>
        </p:nvPicPr>
        <p:blipFill>
          <a:blip r:embed="rId3">
            <a:alphaModFix/>
          </a:blip>
          <a:stretch>
            <a:fillRect/>
          </a:stretch>
        </p:blipFill>
        <p:spPr>
          <a:xfrm>
            <a:off x="3576625" y="2875988"/>
            <a:ext cx="1990725" cy="619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B</a:t>
            </a:r>
            <a:r>
              <a:rPr lang="vi"/>
              <a:t>ậc của đỉnh trong đồ thị có hướng</a:t>
            </a:r>
            <a:endParaRPr/>
          </a:p>
        </p:txBody>
      </p:sp>
      <p:sp>
        <p:nvSpPr>
          <p:cNvPr id="154" name="Google Shape;154;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Trong m</a:t>
            </a:r>
            <a:r>
              <a:rPr lang="vi"/>
              <a:t>ột đồ thị có hướng, ta định nghĩa:</a:t>
            </a:r>
            <a:endParaRPr/>
          </a:p>
          <a:p>
            <a:pPr indent="-342900" lvl="0" marL="457200" rtl="0" algn="l">
              <a:spcBef>
                <a:spcPts val="1600"/>
              </a:spcBef>
              <a:spcAft>
                <a:spcPts val="0"/>
              </a:spcAft>
              <a:buSzPts val="1800"/>
              <a:buChar char="-"/>
            </a:pPr>
            <a:r>
              <a:rPr lang="vi"/>
              <a:t>Nửa bậc trong (bán bậc vào, indegree) của một đỉnh là số cung đi vào đỉnh đó. Ký hiệu deg</a:t>
            </a:r>
            <a:r>
              <a:rPr baseline="30000" lang="vi"/>
              <a:t>-</a:t>
            </a:r>
            <a:r>
              <a:rPr lang="vi"/>
              <a:t>(v).</a:t>
            </a:r>
            <a:endParaRPr/>
          </a:p>
          <a:p>
            <a:pPr indent="-342900" lvl="0" marL="457200" rtl="0" algn="l">
              <a:spcBef>
                <a:spcPts val="0"/>
              </a:spcBef>
              <a:spcAft>
                <a:spcPts val="0"/>
              </a:spcAft>
              <a:buSzPts val="1800"/>
              <a:buChar char="-"/>
            </a:pPr>
            <a:r>
              <a:rPr lang="vi"/>
              <a:t>Nửa bậc ngoài (bán bậc ra, outdegree) của một đỉnh là số cung đi ra từ đỉnh đó. Ký hiệu deg</a:t>
            </a:r>
            <a:r>
              <a:rPr baseline="30000" lang="vi"/>
              <a:t>+</a:t>
            </a:r>
            <a:r>
              <a:rPr lang="vi"/>
              <a:t>(v).</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Bậc của đỉnh trong đồ thị có hướng</a:t>
            </a:r>
            <a:endParaRPr/>
          </a:p>
        </p:txBody>
      </p:sp>
      <p:sp>
        <p:nvSpPr>
          <p:cNvPr id="160" name="Google Shape;160;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Ta có </a:t>
            </a:r>
            <a:r>
              <a:rPr lang="vi"/>
              <a:t>định lý sau:</a:t>
            </a:r>
            <a:endParaRPr/>
          </a:p>
          <a:p>
            <a:pPr indent="0" lvl="0" marL="0" rtl="0" algn="l">
              <a:spcBef>
                <a:spcPts val="1600"/>
              </a:spcBef>
              <a:spcAft>
                <a:spcPts val="0"/>
              </a:spcAft>
              <a:buNone/>
            </a:pPr>
            <a:r>
              <a:rPr lang="vi"/>
              <a:t>	Cho đồ thị G(V,E) có hướng, tổng nửa bậc trong của tất cả các đỉnh bằng tổng nửa bậc ngoài của tất cả các đỉnh và bằng số cung của đồ thị.</a:t>
            </a:r>
            <a:endParaRPr/>
          </a:p>
          <a:p>
            <a:pPr indent="0" lvl="0" marL="0" rtl="0" algn="l">
              <a:spcBef>
                <a:spcPts val="1600"/>
              </a:spcBef>
              <a:spcAft>
                <a:spcPts val="1600"/>
              </a:spcAft>
              <a:buNone/>
            </a:pPr>
            <a:r>
              <a:t/>
            </a:r>
            <a:endParaRPr/>
          </a:p>
        </p:txBody>
      </p:sp>
      <p:sp>
        <p:nvSpPr>
          <p:cNvPr id="161" name="Google Shape;161;p29"/>
          <p:cNvSpPr txBox="1"/>
          <p:nvPr/>
        </p:nvSpPr>
        <p:spPr>
          <a:xfrm>
            <a:off x="1033500" y="2900200"/>
            <a:ext cx="7077000" cy="904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62" name="Google Shape;162;p29"/>
          <p:cNvPicPr preferRelativeResize="0"/>
          <p:nvPr/>
        </p:nvPicPr>
        <p:blipFill>
          <a:blip r:embed="rId3">
            <a:alphaModFix/>
          </a:blip>
          <a:stretch>
            <a:fillRect/>
          </a:stretch>
        </p:blipFill>
        <p:spPr>
          <a:xfrm>
            <a:off x="2676525" y="3043025"/>
            <a:ext cx="3790950" cy="619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Đường đi, Chu trình,</a:t>
            </a:r>
            <a:endParaRPr/>
          </a:p>
          <a:p>
            <a:pPr indent="0" lvl="0" marL="0" rtl="0" algn="ctr">
              <a:spcBef>
                <a:spcPts val="0"/>
              </a:spcBef>
              <a:spcAft>
                <a:spcPts val="0"/>
              </a:spcAft>
              <a:buNone/>
            </a:pPr>
            <a:r>
              <a:rPr lang="vi"/>
              <a:t>Đồ thị liên thông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Đường đi</a:t>
            </a:r>
            <a:endParaRPr/>
          </a:p>
        </p:txBody>
      </p:sp>
      <p:sp>
        <p:nvSpPr>
          <p:cNvPr id="173" name="Google Shape;173;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Đường đi có độ dài n từ đỉnh u đến đỉnh v là chuỗi các đỉnh (x</a:t>
            </a:r>
            <a:r>
              <a:rPr baseline="-25000" lang="vi"/>
              <a:t>0</a:t>
            </a:r>
            <a:r>
              <a:rPr lang="vi"/>
              <a:t>, x</a:t>
            </a:r>
            <a:r>
              <a:rPr baseline="-25000" lang="vi"/>
              <a:t>1</a:t>
            </a:r>
            <a:r>
              <a:rPr lang="vi"/>
              <a:t>, …, x</a:t>
            </a:r>
            <a:r>
              <a:rPr baseline="-25000" lang="vi"/>
              <a:t>n</a:t>
            </a:r>
            <a:r>
              <a:rPr lang="vi"/>
              <a:t>) thỏa mãn tính chất:</a:t>
            </a:r>
            <a:endParaRPr/>
          </a:p>
          <a:p>
            <a:pPr indent="-342900" lvl="0" marL="457200" rtl="0" algn="l">
              <a:spcBef>
                <a:spcPts val="1600"/>
              </a:spcBef>
              <a:spcAft>
                <a:spcPts val="0"/>
              </a:spcAft>
              <a:buSzPts val="1800"/>
              <a:buChar char="●"/>
            </a:pPr>
            <a:r>
              <a:rPr lang="vi"/>
              <a:t>x</a:t>
            </a:r>
            <a:r>
              <a:rPr baseline="-25000" lang="vi"/>
              <a:t>0</a:t>
            </a:r>
            <a:r>
              <a:rPr lang="vi"/>
              <a:t> = u, x</a:t>
            </a:r>
            <a:r>
              <a:rPr baseline="-25000" lang="vi"/>
              <a:t>n</a:t>
            </a:r>
            <a:r>
              <a:rPr lang="vi"/>
              <a:t> = v</a:t>
            </a:r>
            <a:endParaRPr/>
          </a:p>
          <a:p>
            <a:pPr indent="-342900" lvl="0" marL="457200" rtl="0" algn="l">
              <a:spcBef>
                <a:spcPts val="0"/>
              </a:spcBef>
              <a:spcAft>
                <a:spcPts val="0"/>
              </a:spcAft>
              <a:buSzPts val="1800"/>
              <a:buChar char="●"/>
            </a:pPr>
            <a:r>
              <a:rPr lang="vi"/>
              <a:t>(x</a:t>
            </a:r>
            <a:r>
              <a:rPr baseline="-25000" lang="vi"/>
              <a:t>i</a:t>
            </a:r>
            <a:r>
              <a:rPr lang="vi"/>
              <a:t>, x</a:t>
            </a:r>
            <a:r>
              <a:rPr baseline="-25000" lang="vi"/>
              <a:t>i+1</a:t>
            </a:r>
            <a:r>
              <a:rPr lang="vi"/>
              <a:t>) là một cạnh (cung) của đồ thị, với mọi i = 0, …, n-1</a:t>
            </a:r>
            <a:endParaRPr/>
          </a:p>
          <a:p>
            <a:pPr indent="0" lvl="0" marL="0" rtl="0" algn="l">
              <a:spcBef>
                <a:spcPts val="1600"/>
              </a:spcBef>
              <a:spcAft>
                <a:spcPts val="1600"/>
              </a:spcAft>
              <a:buNone/>
            </a:pPr>
            <a:r>
              <a:rPr lang="vi"/>
              <a:t>Đỉnh u được gọi là đỉnh đầu, đỉnh v được gọi là đỉnh cuối của đường đi.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Định nghĩa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Ví dụ</a:t>
            </a:r>
            <a:endParaRPr/>
          </a:p>
        </p:txBody>
      </p:sp>
      <p:sp>
        <p:nvSpPr>
          <p:cNvPr id="179" name="Google Shape;179;p32"/>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800">
                <a:latin typeface="Lora"/>
                <a:ea typeface="Lora"/>
                <a:cs typeface="Lora"/>
                <a:sym typeface="Lora"/>
              </a:rPr>
              <a:t>Chúng ta có các đường đi có độ dài 3 từ đỉnh 1 đến đỉnh 7: </a:t>
            </a:r>
            <a:endParaRPr sz="1800">
              <a:latin typeface="Lora"/>
              <a:ea typeface="Lora"/>
              <a:cs typeface="Lora"/>
              <a:sym typeface="Lora"/>
            </a:endParaRPr>
          </a:p>
          <a:p>
            <a:pPr indent="-342900" lvl="0" marL="457200" rtl="0" algn="l">
              <a:spcBef>
                <a:spcPts val="1600"/>
              </a:spcBef>
              <a:spcAft>
                <a:spcPts val="0"/>
              </a:spcAft>
              <a:buSzPts val="1800"/>
              <a:buFont typeface="Lora"/>
              <a:buChar char="●"/>
            </a:pPr>
            <a:r>
              <a:rPr lang="vi" sz="1800">
                <a:latin typeface="Lora"/>
                <a:ea typeface="Lora"/>
                <a:cs typeface="Lora"/>
                <a:sym typeface="Lora"/>
              </a:rPr>
              <a:t>1 - 2 - 1 - 7</a:t>
            </a:r>
            <a:endParaRPr sz="1800">
              <a:latin typeface="Lora"/>
              <a:ea typeface="Lora"/>
              <a:cs typeface="Lora"/>
              <a:sym typeface="Lora"/>
            </a:endParaRPr>
          </a:p>
          <a:p>
            <a:pPr indent="-342900" lvl="0" marL="457200" rtl="0" algn="l">
              <a:spcBef>
                <a:spcPts val="0"/>
              </a:spcBef>
              <a:spcAft>
                <a:spcPts val="0"/>
              </a:spcAft>
              <a:buSzPts val="1800"/>
              <a:buFont typeface="Lora"/>
              <a:buChar char="●"/>
            </a:pPr>
            <a:r>
              <a:rPr lang="vi" sz="1800">
                <a:latin typeface="Lora"/>
                <a:ea typeface="Lora"/>
                <a:cs typeface="Lora"/>
                <a:sym typeface="Lora"/>
              </a:rPr>
              <a:t>1 - 3 - 6 - 7</a:t>
            </a:r>
            <a:endParaRPr sz="1800">
              <a:latin typeface="Lora"/>
              <a:ea typeface="Lora"/>
              <a:cs typeface="Lora"/>
              <a:sym typeface="Lora"/>
            </a:endParaRPr>
          </a:p>
          <a:p>
            <a:pPr indent="-342900" lvl="0" marL="457200" rtl="0" algn="l">
              <a:spcBef>
                <a:spcPts val="0"/>
              </a:spcBef>
              <a:spcAft>
                <a:spcPts val="0"/>
              </a:spcAft>
              <a:buSzPts val="1800"/>
              <a:buFont typeface="Lora"/>
              <a:buChar char="●"/>
            </a:pPr>
            <a:r>
              <a:rPr lang="vi" sz="1800">
                <a:latin typeface="Lora"/>
                <a:ea typeface="Lora"/>
                <a:cs typeface="Lora"/>
                <a:sym typeface="Lora"/>
              </a:rPr>
              <a:t>1 - 7 - 1 - 7</a:t>
            </a:r>
            <a:endParaRPr sz="1800">
              <a:latin typeface="Lora"/>
              <a:ea typeface="Lora"/>
              <a:cs typeface="Lora"/>
              <a:sym typeface="Lora"/>
            </a:endParaRPr>
          </a:p>
        </p:txBody>
      </p:sp>
      <p:pic>
        <p:nvPicPr>
          <p:cNvPr id="180" name="Google Shape;180;p32"/>
          <p:cNvPicPr preferRelativeResize="0"/>
          <p:nvPr/>
        </p:nvPicPr>
        <p:blipFill>
          <a:blip r:embed="rId3">
            <a:alphaModFix/>
          </a:blip>
          <a:stretch>
            <a:fillRect/>
          </a:stretch>
        </p:blipFill>
        <p:spPr>
          <a:xfrm>
            <a:off x="5296250" y="2000575"/>
            <a:ext cx="3152775" cy="2057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Chu tr</a:t>
            </a:r>
            <a:r>
              <a:rPr lang="vi"/>
              <a:t>ình</a:t>
            </a:r>
            <a:endParaRPr/>
          </a:p>
        </p:txBody>
      </p:sp>
      <p:sp>
        <p:nvSpPr>
          <p:cNvPr id="186" name="Google Shape;186;p33"/>
          <p:cNvSpPr txBox="1"/>
          <p:nvPr>
            <p:ph idx="1" type="body"/>
          </p:nvPr>
        </p:nvSpPr>
        <p:spPr>
          <a:xfrm>
            <a:off x="387900" y="1489825"/>
            <a:ext cx="41841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Chu tr</a:t>
            </a:r>
            <a:r>
              <a:rPr lang="vi"/>
              <a:t>ình là đường đi có đỉnh đầu trùng với đỉnh cuối.</a:t>
            </a:r>
            <a:endParaRPr/>
          </a:p>
          <a:p>
            <a:pPr indent="0" lvl="0" marL="0" rtl="0" algn="l">
              <a:spcBef>
                <a:spcPts val="1600"/>
              </a:spcBef>
              <a:spcAft>
                <a:spcPts val="0"/>
              </a:spcAft>
              <a:buNone/>
            </a:pPr>
            <a:r>
              <a:rPr lang="vi"/>
              <a:t>Chẳng hạ, ta có các chu trình:</a:t>
            </a:r>
            <a:endParaRPr/>
          </a:p>
          <a:p>
            <a:pPr indent="-342900" lvl="0" marL="457200" rtl="0" algn="l">
              <a:spcBef>
                <a:spcPts val="1600"/>
              </a:spcBef>
              <a:spcAft>
                <a:spcPts val="0"/>
              </a:spcAft>
              <a:buSzPts val="1800"/>
              <a:buChar char="●"/>
            </a:pPr>
            <a:r>
              <a:rPr lang="vi"/>
              <a:t>1 - 7 - 1</a:t>
            </a:r>
            <a:endParaRPr/>
          </a:p>
          <a:p>
            <a:pPr indent="-342900" lvl="0" marL="457200" rtl="0" algn="l">
              <a:spcBef>
                <a:spcPts val="0"/>
              </a:spcBef>
              <a:spcAft>
                <a:spcPts val="0"/>
              </a:spcAft>
              <a:buSzPts val="1800"/>
              <a:buChar char="●"/>
            </a:pPr>
            <a:r>
              <a:rPr lang="vi"/>
              <a:t>1 - 2 - 3 - 4 - 5 - 6 - 7 - 1</a:t>
            </a:r>
            <a:endParaRPr/>
          </a:p>
        </p:txBody>
      </p:sp>
      <p:pic>
        <p:nvPicPr>
          <p:cNvPr id="187" name="Google Shape;187;p33"/>
          <p:cNvPicPr preferRelativeResize="0"/>
          <p:nvPr/>
        </p:nvPicPr>
        <p:blipFill>
          <a:blip r:embed="rId3">
            <a:alphaModFix/>
          </a:blip>
          <a:stretch>
            <a:fillRect/>
          </a:stretch>
        </p:blipFill>
        <p:spPr>
          <a:xfrm>
            <a:off x="5296250" y="2000575"/>
            <a:ext cx="3152775" cy="2057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Đồ thị liên thông</a:t>
            </a:r>
            <a:endParaRPr/>
          </a:p>
        </p:txBody>
      </p:sp>
      <p:sp>
        <p:nvSpPr>
          <p:cNvPr id="193" name="Google Shape;193;p34"/>
          <p:cNvSpPr txBox="1"/>
          <p:nvPr>
            <p:ph idx="1" type="body"/>
          </p:nvPr>
        </p:nvSpPr>
        <p:spPr>
          <a:xfrm>
            <a:off x="387900" y="1489825"/>
            <a:ext cx="8368200" cy="346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M</a:t>
            </a:r>
            <a:r>
              <a:rPr lang="vi"/>
              <a:t>ột đồ thị vô hướng được gọi là liên thông nếu như có thể tìm được đường đi giữa hai đỉnh bất kỳ.</a:t>
            </a:r>
            <a:endParaRPr/>
          </a:p>
        </p:txBody>
      </p:sp>
      <p:pic>
        <p:nvPicPr>
          <p:cNvPr id="194" name="Google Shape;194;p34"/>
          <p:cNvPicPr preferRelativeResize="0"/>
          <p:nvPr/>
        </p:nvPicPr>
        <p:blipFill>
          <a:blip r:embed="rId3">
            <a:alphaModFix/>
          </a:blip>
          <a:stretch>
            <a:fillRect/>
          </a:stretch>
        </p:blipFill>
        <p:spPr>
          <a:xfrm>
            <a:off x="3149623" y="2292000"/>
            <a:ext cx="2844749" cy="2727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Đồ thị liên thông</a:t>
            </a:r>
            <a:endParaRPr/>
          </a:p>
        </p:txBody>
      </p:sp>
      <p:sp>
        <p:nvSpPr>
          <p:cNvPr id="200" name="Google Shape;200;p35"/>
          <p:cNvSpPr txBox="1"/>
          <p:nvPr>
            <p:ph idx="1" type="body"/>
          </p:nvPr>
        </p:nvSpPr>
        <p:spPr>
          <a:xfrm>
            <a:off x="387900" y="1489825"/>
            <a:ext cx="4854600" cy="344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Đồ thị có hướng được gọi là </a:t>
            </a:r>
            <a:r>
              <a:rPr b="1" lang="vi"/>
              <a:t>liên thông mạnh</a:t>
            </a:r>
            <a:r>
              <a:rPr lang="vi"/>
              <a:t> nếu như có thể tìm được đường đi giữa hai đỉnh bất kỳ.</a:t>
            </a:r>
            <a:endParaRPr/>
          </a:p>
          <a:p>
            <a:pPr indent="0" lvl="0" marL="0" rtl="0" algn="l">
              <a:spcBef>
                <a:spcPts val="1600"/>
              </a:spcBef>
              <a:spcAft>
                <a:spcPts val="0"/>
              </a:spcAft>
              <a:buNone/>
            </a:pPr>
            <a:r>
              <a:rPr lang="vi"/>
              <a:t>Đồ thị có hướng được gọi là </a:t>
            </a:r>
            <a:r>
              <a:rPr b="1" lang="vi"/>
              <a:t>liên thông yếu</a:t>
            </a:r>
            <a:r>
              <a:rPr lang="vi"/>
              <a:t> nếu như đồ thị vô hướng tương ứng với nó là liên thông.</a:t>
            </a:r>
            <a:endParaRPr/>
          </a:p>
          <a:p>
            <a:pPr indent="0" lvl="0" marL="0" rtl="0" algn="l">
              <a:spcBef>
                <a:spcPts val="1600"/>
              </a:spcBef>
              <a:spcAft>
                <a:spcPts val="1600"/>
              </a:spcAft>
              <a:buNone/>
            </a:pPr>
            <a:r>
              <a:rPr lang="vi"/>
              <a:t>Đồ thị có hướng được gọi là </a:t>
            </a:r>
            <a:r>
              <a:rPr b="1" lang="vi"/>
              <a:t>liên thông một phần</a:t>
            </a:r>
            <a:r>
              <a:rPr lang="vi"/>
              <a:t> nếu như với mọi cặp đỉnh, có thể tìm được đường đi từ một đỉnh đến đỉnh còn lại.</a:t>
            </a:r>
            <a:endParaRPr/>
          </a:p>
        </p:txBody>
      </p:sp>
      <p:pic>
        <p:nvPicPr>
          <p:cNvPr id="201" name="Google Shape;201;p35"/>
          <p:cNvPicPr preferRelativeResize="0"/>
          <p:nvPr/>
        </p:nvPicPr>
        <p:blipFill>
          <a:blip r:embed="rId3">
            <a:alphaModFix/>
          </a:blip>
          <a:stretch>
            <a:fillRect/>
          </a:stretch>
        </p:blipFill>
        <p:spPr>
          <a:xfrm>
            <a:off x="5626800" y="2000575"/>
            <a:ext cx="3333750" cy="2057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Biể</a:t>
            </a:r>
            <a:r>
              <a:rPr lang="vi"/>
              <a:t>u diễn đồ thị </a:t>
            </a:r>
            <a:endParaRPr/>
          </a:p>
          <a:p>
            <a:pPr indent="0" lvl="0" marL="0" rtl="0" algn="ctr">
              <a:spcBef>
                <a:spcPts val="0"/>
              </a:spcBef>
              <a:spcAft>
                <a:spcPts val="0"/>
              </a:spcAft>
              <a:buNone/>
            </a:pPr>
            <a:r>
              <a:rPr lang="vi"/>
              <a:t>trên máy tính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Ma tr</a:t>
            </a:r>
            <a:r>
              <a:rPr lang="vi"/>
              <a:t>ận kề</a:t>
            </a:r>
            <a:endParaRPr/>
          </a:p>
        </p:txBody>
      </p:sp>
      <p:sp>
        <p:nvSpPr>
          <p:cNvPr id="212" name="Google Shape;212;p3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Cho </a:t>
            </a:r>
            <a:r>
              <a:rPr lang="vi"/>
              <a:t>đồ thị đơn G(V, E) có n đỉnh, ta có thể biểu diễn đồ thị dưới dạng một ma trận vuông A bậc n như sau:</a:t>
            </a:r>
            <a:endParaRPr/>
          </a:p>
          <a:p>
            <a:pPr indent="-342900" lvl="0" marL="457200" rtl="0" algn="l">
              <a:spcBef>
                <a:spcPts val="1600"/>
              </a:spcBef>
              <a:spcAft>
                <a:spcPts val="0"/>
              </a:spcAft>
              <a:buSzPts val="1800"/>
              <a:buChar char="●"/>
            </a:pPr>
            <a:r>
              <a:rPr lang="vi"/>
              <a:t>A</a:t>
            </a:r>
            <a:r>
              <a:rPr baseline="-25000" lang="vi"/>
              <a:t>i,j</a:t>
            </a:r>
            <a:r>
              <a:rPr lang="vi"/>
              <a:t> = 1 nếu (i, j) là một cạnh (cung) của đồ thị.</a:t>
            </a:r>
            <a:endParaRPr/>
          </a:p>
          <a:p>
            <a:pPr indent="-342900" lvl="0" marL="457200" rtl="0" algn="l">
              <a:spcBef>
                <a:spcPts val="0"/>
              </a:spcBef>
              <a:spcAft>
                <a:spcPts val="0"/>
              </a:spcAft>
              <a:buSzPts val="1800"/>
              <a:buChar char="●"/>
            </a:pPr>
            <a:r>
              <a:rPr lang="vi"/>
              <a:t>A</a:t>
            </a:r>
            <a:r>
              <a:rPr baseline="-25000" lang="vi"/>
              <a:t>i,j</a:t>
            </a:r>
            <a:r>
              <a:rPr lang="vi"/>
              <a:t> = 0 nếu (i, j) không phải là cạnh (cung) của đồ thị.</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Ví dụ</a:t>
            </a:r>
            <a:endParaRPr/>
          </a:p>
        </p:txBody>
      </p:sp>
      <p:sp>
        <p:nvSpPr>
          <p:cNvPr id="218" name="Google Shape;218;p38"/>
          <p:cNvSpPr txBox="1"/>
          <p:nvPr>
            <p:ph idx="1" type="body"/>
          </p:nvPr>
        </p:nvSpPr>
        <p:spPr>
          <a:xfrm>
            <a:off x="387900" y="1489825"/>
            <a:ext cx="4184100" cy="343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Đồ thị bên có dạng ma trận kề</a:t>
            </a:r>
            <a:endParaRPr/>
          </a:p>
          <a:p>
            <a:pPr indent="0" lvl="0" marL="0" rtl="0" algn="ctr">
              <a:lnSpc>
                <a:spcPct val="100000"/>
              </a:lnSpc>
              <a:spcBef>
                <a:spcPts val="1600"/>
              </a:spcBef>
              <a:spcAft>
                <a:spcPts val="0"/>
              </a:spcAft>
              <a:buNone/>
            </a:pPr>
            <a:r>
              <a:rPr lang="vi" sz="1400">
                <a:latin typeface="Roboto Mono"/>
                <a:ea typeface="Roboto Mono"/>
                <a:cs typeface="Roboto Mono"/>
                <a:sym typeface="Roboto Mono"/>
              </a:rPr>
              <a:t>0 1 1 0 0 0 1</a:t>
            </a:r>
            <a:endParaRPr sz="1400">
              <a:latin typeface="Roboto Mono"/>
              <a:ea typeface="Roboto Mono"/>
              <a:cs typeface="Roboto Mono"/>
              <a:sym typeface="Roboto Mono"/>
            </a:endParaRPr>
          </a:p>
          <a:p>
            <a:pPr indent="0" lvl="0" marL="0" rtl="0" algn="ctr">
              <a:lnSpc>
                <a:spcPct val="100000"/>
              </a:lnSpc>
              <a:spcBef>
                <a:spcPts val="1600"/>
              </a:spcBef>
              <a:spcAft>
                <a:spcPts val="0"/>
              </a:spcAft>
              <a:buNone/>
            </a:pPr>
            <a:r>
              <a:rPr lang="vi" sz="1400">
                <a:latin typeface="Roboto Mono"/>
                <a:ea typeface="Roboto Mono"/>
                <a:cs typeface="Roboto Mono"/>
                <a:sym typeface="Roboto Mono"/>
              </a:rPr>
              <a:t>1 0 1 0 0 0 1</a:t>
            </a:r>
            <a:endParaRPr sz="1400">
              <a:latin typeface="Roboto Mono"/>
              <a:ea typeface="Roboto Mono"/>
              <a:cs typeface="Roboto Mono"/>
              <a:sym typeface="Roboto Mono"/>
            </a:endParaRPr>
          </a:p>
          <a:p>
            <a:pPr indent="0" lvl="0" marL="0" rtl="0" algn="ctr">
              <a:lnSpc>
                <a:spcPct val="100000"/>
              </a:lnSpc>
              <a:spcBef>
                <a:spcPts val="1600"/>
              </a:spcBef>
              <a:spcAft>
                <a:spcPts val="0"/>
              </a:spcAft>
              <a:buNone/>
            </a:pPr>
            <a:r>
              <a:rPr lang="vi" sz="1400">
                <a:latin typeface="Roboto Mono"/>
                <a:ea typeface="Roboto Mono"/>
                <a:cs typeface="Roboto Mono"/>
                <a:sym typeface="Roboto Mono"/>
              </a:rPr>
              <a:t>1 1 0 1 1 1 0</a:t>
            </a:r>
            <a:endParaRPr sz="1400">
              <a:latin typeface="Roboto Mono"/>
              <a:ea typeface="Roboto Mono"/>
              <a:cs typeface="Roboto Mono"/>
              <a:sym typeface="Roboto Mono"/>
            </a:endParaRPr>
          </a:p>
          <a:p>
            <a:pPr indent="0" lvl="0" marL="0" rtl="0" algn="ctr">
              <a:lnSpc>
                <a:spcPct val="100000"/>
              </a:lnSpc>
              <a:spcBef>
                <a:spcPts val="1600"/>
              </a:spcBef>
              <a:spcAft>
                <a:spcPts val="0"/>
              </a:spcAft>
              <a:buNone/>
            </a:pPr>
            <a:r>
              <a:rPr lang="vi" sz="1400">
                <a:latin typeface="Roboto Mono"/>
                <a:ea typeface="Roboto Mono"/>
                <a:cs typeface="Roboto Mono"/>
                <a:sym typeface="Roboto Mono"/>
              </a:rPr>
              <a:t>0 0 1 0 1 1 0</a:t>
            </a:r>
            <a:endParaRPr sz="1400">
              <a:latin typeface="Roboto Mono"/>
              <a:ea typeface="Roboto Mono"/>
              <a:cs typeface="Roboto Mono"/>
              <a:sym typeface="Roboto Mono"/>
            </a:endParaRPr>
          </a:p>
          <a:p>
            <a:pPr indent="0" lvl="0" marL="0" rtl="0" algn="ctr">
              <a:lnSpc>
                <a:spcPct val="100000"/>
              </a:lnSpc>
              <a:spcBef>
                <a:spcPts val="1600"/>
              </a:spcBef>
              <a:spcAft>
                <a:spcPts val="0"/>
              </a:spcAft>
              <a:buNone/>
            </a:pPr>
            <a:r>
              <a:rPr lang="vi" sz="1400">
                <a:latin typeface="Roboto Mono"/>
                <a:ea typeface="Roboto Mono"/>
                <a:cs typeface="Roboto Mono"/>
                <a:sym typeface="Roboto Mono"/>
              </a:rPr>
              <a:t>0 0 1 1 0 1 0</a:t>
            </a:r>
            <a:endParaRPr sz="1400">
              <a:latin typeface="Roboto Mono"/>
              <a:ea typeface="Roboto Mono"/>
              <a:cs typeface="Roboto Mono"/>
              <a:sym typeface="Roboto Mono"/>
            </a:endParaRPr>
          </a:p>
          <a:p>
            <a:pPr indent="0" lvl="0" marL="0" rtl="0" algn="ctr">
              <a:lnSpc>
                <a:spcPct val="100000"/>
              </a:lnSpc>
              <a:spcBef>
                <a:spcPts val="1600"/>
              </a:spcBef>
              <a:spcAft>
                <a:spcPts val="0"/>
              </a:spcAft>
              <a:buNone/>
            </a:pPr>
            <a:r>
              <a:rPr lang="vi" sz="1400">
                <a:latin typeface="Roboto Mono"/>
                <a:ea typeface="Roboto Mono"/>
                <a:cs typeface="Roboto Mono"/>
                <a:sym typeface="Roboto Mono"/>
              </a:rPr>
              <a:t>0 0 1 1 1 0 1</a:t>
            </a:r>
            <a:endParaRPr sz="1400">
              <a:latin typeface="Roboto Mono"/>
              <a:ea typeface="Roboto Mono"/>
              <a:cs typeface="Roboto Mono"/>
              <a:sym typeface="Roboto Mono"/>
            </a:endParaRPr>
          </a:p>
          <a:p>
            <a:pPr indent="0" lvl="0" marL="0" rtl="0" algn="ctr">
              <a:lnSpc>
                <a:spcPct val="100000"/>
              </a:lnSpc>
              <a:spcBef>
                <a:spcPts val="1600"/>
              </a:spcBef>
              <a:spcAft>
                <a:spcPts val="0"/>
              </a:spcAft>
              <a:buNone/>
            </a:pPr>
            <a:r>
              <a:rPr lang="vi" sz="1400">
                <a:latin typeface="Roboto Mono"/>
                <a:ea typeface="Roboto Mono"/>
                <a:cs typeface="Roboto Mono"/>
                <a:sym typeface="Roboto Mono"/>
              </a:rPr>
              <a:t>1 1 0 0 0 1 0</a:t>
            </a:r>
            <a:endParaRPr sz="1400">
              <a:latin typeface="Roboto Mono"/>
              <a:ea typeface="Roboto Mono"/>
              <a:cs typeface="Roboto Mono"/>
              <a:sym typeface="Roboto Mono"/>
            </a:endParaRPr>
          </a:p>
          <a:p>
            <a:pPr indent="0" lvl="0" marL="0" rtl="0" algn="l">
              <a:spcBef>
                <a:spcPts val="1600"/>
              </a:spcBef>
              <a:spcAft>
                <a:spcPts val="1600"/>
              </a:spcAft>
              <a:buNone/>
            </a:pPr>
            <a:r>
              <a:t/>
            </a:r>
            <a:endParaRPr/>
          </a:p>
        </p:txBody>
      </p:sp>
      <p:pic>
        <p:nvPicPr>
          <p:cNvPr id="219" name="Google Shape;219;p38"/>
          <p:cNvPicPr preferRelativeResize="0"/>
          <p:nvPr/>
        </p:nvPicPr>
        <p:blipFill>
          <a:blip r:embed="rId3">
            <a:alphaModFix/>
          </a:blip>
          <a:stretch>
            <a:fillRect/>
          </a:stretch>
        </p:blipFill>
        <p:spPr>
          <a:xfrm>
            <a:off x="5296250" y="2000575"/>
            <a:ext cx="3152775" cy="2057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a:t>
            </a:r>
            <a:r>
              <a:rPr lang="vi"/>
              <a:t>ính chất ma trận kề</a:t>
            </a:r>
            <a:endParaRPr/>
          </a:p>
        </p:txBody>
      </p:sp>
      <p:sp>
        <p:nvSpPr>
          <p:cNvPr id="225" name="Google Shape;225;p3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Giả sử </a:t>
            </a:r>
            <a:r>
              <a:rPr lang="vi"/>
              <a:t>đồ thị đơn vô hướng G(V, E) có ma trận kề là A. Khi đó:</a:t>
            </a:r>
            <a:endParaRPr/>
          </a:p>
          <a:p>
            <a:pPr indent="-342900" lvl="0" marL="457200" rtl="0" algn="l">
              <a:spcBef>
                <a:spcPts val="1600"/>
              </a:spcBef>
              <a:spcAft>
                <a:spcPts val="0"/>
              </a:spcAft>
              <a:buSzPts val="1800"/>
              <a:buChar char="-"/>
            </a:pPr>
            <a:r>
              <a:rPr lang="vi"/>
              <a:t>A có đường chéo chính là 0.</a:t>
            </a:r>
            <a:endParaRPr/>
          </a:p>
          <a:p>
            <a:pPr indent="-342900" lvl="0" marL="457200" rtl="0" algn="l">
              <a:spcBef>
                <a:spcPts val="0"/>
              </a:spcBef>
              <a:spcAft>
                <a:spcPts val="0"/>
              </a:spcAft>
              <a:buSzPts val="1800"/>
              <a:buChar char="-"/>
            </a:pPr>
            <a:r>
              <a:rPr lang="vi"/>
              <a:t>A đối xứng qua đường chéo chính.</a:t>
            </a:r>
            <a:endParaRPr/>
          </a:p>
          <a:p>
            <a:pPr indent="-342900" lvl="0" marL="457200" rtl="0" algn="l">
              <a:spcBef>
                <a:spcPts val="0"/>
              </a:spcBef>
              <a:spcAft>
                <a:spcPts val="0"/>
              </a:spcAft>
              <a:buSzPts val="1800"/>
              <a:buChar char="-"/>
            </a:pPr>
            <a:r>
              <a:rPr lang="vi"/>
              <a:t>Tổng các phần tử trong dòng i chính là bậc của đỉnh i.</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Danh s</a:t>
            </a:r>
            <a:r>
              <a:rPr lang="vi"/>
              <a:t>ách cạnh (cung)</a:t>
            </a:r>
            <a:endParaRPr/>
          </a:p>
        </p:txBody>
      </p:sp>
      <p:sp>
        <p:nvSpPr>
          <p:cNvPr id="231" name="Google Shape;231;p4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Trong tr</a:t>
            </a:r>
            <a:r>
              <a:rPr lang="vi"/>
              <a:t>ường hợp đồ thị thưa (số cạnh ít hơn sáu lần số đỉnh), người ta thường biểu diễn đồ thị dưới dạng danh sách cạnh (liệt kê tất cả các cạnh của đồ thị).</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32" name="Google Shape;232;p40"/>
          <p:cNvSpPr txBox="1"/>
          <p:nvPr/>
        </p:nvSpPr>
        <p:spPr>
          <a:xfrm>
            <a:off x="387975" y="2639925"/>
            <a:ext cx="8368200" cy="1933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233" name="Google Shape;233;p40"/>
          <p:cNvPicPr preferRelativeResize="0"/>
          <p:nvPr/>
        </p:nvPicPr>
        <p:blipFill>
          <a:blip r:embed="rId3">
            <a:alphaModFix/>
          </a:blip>
          <a:stretch>
            <a:fillRect/>
          </a:stretch>
        </p:blipFill>
        <p:spPr>
          <a:xfrm>
            <a:off x="567875" y="2639925"/>
            <a:ext cx="8008243" cy="193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Danh s</a:t>
            </a:r>
            <a:r>
              <a:rPr lang="vi"/>
              <a:t>ách kề</a:t>
            </a:r>
            <a:endParaRPr/>
          </a:p>
        </p:txBody>
      </p:sp>
      <p:sp>
        <p:nvSpPr>
          <p:cNvPr id="239" name="Google Shape;239;p4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Trong rất nhiều vấn đề ứng dụng của lý thuyết đồ thị, cách biểu diễn đồ thị dưới dạng danh sách kề là cách biểu diễn thích hợp nhất được sử dụng.</a:t>
            </a:r>
            <a:endParaRPr/>
          </a:p>
          <a:p>
            <a:pPr indent="0" lvl="0" marL="0" rtl="0" algn="l">
              <a:spcBef>
                <a:spcPts val="1600"/>
              </a:spcBef>
              <a:spcAft>
                <a:spcPts val="0"/>
              </a:spcAft>
              <a:buNone/>
            </a:pPr>
            <a:r>
              <a:rPr lang="vi"/>
              <a:t>Trong cách biểu diễn này, với mỗi đỉnh v của đồ thị chúng ta lưu trữ danh sách các đỉnh kề với nó.</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latin typeface="Lora"/>
                <a:ea typeface="Lora"/>
                <a:cs typeface="Lora"/>
                <a:sym typeface="Lora"/>
              </a:rPr>
              <a:t>Định nghĩa</a:t>
            </a:r>
            <a:endParaRPr/>
          </a:p>
        </p:txBody>
      </p:sp>
      <p:sp>
        <p:nvSpPr>
          <p:cNvPr id="75" name="Google Shape;75;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Đồ thị (graph) G được định nghĩa bởi:</a:t>
            </a:r>
            <a:endParaRPr/>
          </a:p>
          <a:p>
            <a:pPr indent="-342900" lvl="0" marL="457200" rtl="0" algn="l">
              <a:spcBef>
                <a:spcPts val="1600"/>
              </a:spcBef>
              <a:spcAft>
                <a:spcPts val="0"/>
              </a:spcAft>
              <a:buSzPts val="1800"/>
              <a:buChar char="-"/>
            </a:pPr>
            <a:r>
              <a:rPr lang="vi"/>
              <a:t>Một tập hợp khác rỗng các đỉnh V.</a:t>
            </a:r>
            <a:endParaRPr/>
          </a:p>
          <a:p>
            <a:pPr indent="-342900" lvl="0" marL="457200" rtl="0" algn="l">
              <a:spcBef>
                <a:spcPts val="0"/>
              </a:spcBef>
              <a:spcAft>
                <a:spcPts val="0"/>
              </a:spcAft>
              <a:buSzPts val="1800"/>
              <a:buChar char="-"/>
            </a:pPr>
            <a:r>
              <a:rPr lang="vi"/>
              <a:t>Một tập hợp các cạnh E. Cạnh là một cặp đỉnh (v</a:t>
            </a:r>
            <a:r>
              <a:rPr baseline="-25000" lang="vi"/>
              <a:t>1</a:t>
            </a:r>
            <a:r>
              <a:rPr lang="vi"/>
              <a:t>, v</a:t>
            </a:r>
            <a:r>
              <a:rPr baseline="-25000" lang="vi"/>
              <a:t>2</a:t>
            </a:r>
            <a:r>
              <a:rPr lang="vi"/>
              <a:t>), trong đó v</a:t>
            </a:r>
            <a:r>
              <a:rPr baseline="-25000" lang="vi"/>
              <a:t>1</a:t>
            </a:r>
            <a:r>
              <a:rPr lang="vi"/>
              <a:t> được gọi là đỉnh đầu, v</a:t>
            </a:r>
            <a:r>
              <a:rPr baseline="-25000" lang="vi"/>
              <a:t>2</a:t>
            </a:r>
            <a:r>
              <a:rPr lang="vi"/>
              <a:t> được gọi là đỉnh cuối.</a:t>
            </a:r>
            <a:endParaRPr/>
          </a:p>
          <a:p>
            <a:pPr indent="0" lvl="0" marL="0" rtl="0" algn="l">
              <a:spcBef>
                <a:spcPts val="1600"/>
              </a:spcBef>
              <a:spcAft>
                <a:spcPts val="1600"/>
              </a:spcAft>
              <a:buNone/>
            </a:pPr>
            <a:r>
              <a:rPr lang="vi"/>
              <a:t>Ký hiệu: G(V, 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Duy</a:t>
            </a:r>
            <a:r>
              <a:rPr lang="vi"/>
              <a:t>ệt đồ thị</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800">
                <a:latin typeface="Lora"/>
                <a:ea typeface="Lora"/>
                <a:cs typeface="Lora"/>
                <a:sym typeface="Lora"/>
              </a:rPr>
              <a:t>Đỉnh: {1, 2, 3, 4, 5, 6, 7}</a:t>
            </a:r>
            <a:endParaRPr sz="1800">
              <a:latin typeface="Lora"/>
              <a:ea typeface="Lora"/>
              <a:cs typeface="Lora"/>
              <a:sym typeface="Lora"/>
            </a:endParaRPr>
          </a:p>
          <a:p>
            <a:pPr indent="0" lvl="0" marL="0" rtl="0" algn="l">
              <a:spcBef>
                <a:spcPts val="1600"/>
              </a:spcBef>
              <a:spcAft>
                <a:spcPts val="1600"/>
              </a:spcAft>
              <a:buNone/>
            </a:pPr>
            <a:r>
              <a:rPr lang="vi" sz="1800">
                <a:latin typeface="Lora"/>
                <a:ea typeface="Lora"/>
                <a:cs typeface="Lora"/>
                <a:sym typeface="Lora"/>
              </a:rPr>
              <a:t>Cạnh: {(1,2), (1,3), (1,7), (2,3), (2,7), (3,4), (3,5), (3,6), (4,5), (4,6), (5,6), (6,7)}</a:t>
            </a:r>
            <a:endParaRPr sz="1800">
              <a:latin typeface="Lora"/>
              <a:ea typeface="Lora"/>
              <a:cs typeface="Lora"/>
              <a:sym typeface="Lora"/>
            </a:endParaRPr>
          </a:p>
        </p:txBody>
      </p:sp>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latin typeface="Lora"/>
                <a:ea typeface="Lora"/>
                <a:cs typeface="Lora"/>
                <a:sym typeface="Lora"/>
              </a:rPr>
              <a:t>Minh họa</a:t>
            </a:r>
            <a:endParaRPr/>
          </a:p>
        </p:txBody>
      </p:sp>
      <p:pic>
        <p:nvPicPr>
          <p:cNvPr id="82" name="Google Shape;82;p16"/>
          <p:cNvPicPr preferRelativeResize="0"/>
          <p:nvPr/>
        </p:nvPicPr>
        <p:blipFill>
          <a:blip r:embed="rId3">
            <a:alphaModFix/>
          </a:blip>
          <a:stretch>
            <a:fillRect/>
          </a:stretch>
        </p:blipFill>
        <p:spPr>
          <a:xfrm>
            <a:off x="5296250" y="2000575"/>
            <a:ext cx="3152775" cy="205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a:t>
            </a:r>
            <a:r>
              <a:rPr lang="vi"/>
              <a:t>ột số định nghĩa khác</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a:t>
            </a:r>
            <a:r>
              <a:rPr lang="vi"/>
              <a:t>ạnh vô hướng (cạnh): là cạnh không phân biệt điểm đầu, điểm cuối. Tức là cạnh (v</a:t>
            </a:r>
            <a:r>
              <a:rPr baseline="-25000" lang="vi"/>
              <a:t>1</a:t>
            </a:r>
            <a:r>
              <a:rPr lang="vi"/>
              <a:t>, v</a:t>
            </a:r>
            <a:r>
              <a:rPr baseline="-25000" lang="vi"/>
              <a:t>2</a:t>
            </a:r>
            <a:r>
              <a:rPr lang="vi"/>
              <a:t>) giống với cạnh (v</a:t>
            </a:r>
            <a:r>
              <a:rPr baseline="-25000" lang="vi"/>
              <a:t>2</a:t>
            </a:r>
            <a:r>
              <a:rPr lang="vi"/>
              <a:t>, v</a:t>
            </a:r>
            <a:r>
              <a:rPr baseline="-25000" lang="vi"/>
              <a:t>1</a:t>
            </a:r>
            <a:r>
              <a:rPr lang="vi"/>
              <a:t>) → Đường hai chiều.</a:t>
            </a:r>
            <a:endParaRPr/>
          </a:p>
          <a:p>
            <a:pPr indent="0" lvl="0" marL="0" rtl="0" algn="l">
              <a:spcBef>
                <a:spcPts val="1600"/>
              </a:spcBef>
              <a:spcAft>
                <a:spcPts val="0"/>
              </a:spcAft>
              <a:buNone/>
            </a:pPr>
            <a:r>
              <a:rPr lang="vi"/>
              <a:t>Cạnh có hướng (cung): là cạnh có phân biệt điểm đầu, điểm cuối. Tức là cạnh (v</a:t>
            </a:r>
            <a:r>
              <a:rPr baseline="-25000" lang="vi"/>
              <a:t>1</a:t>
            </a:r>
            <a:r>
              <a:rPr lang="vi"/>
              <a:t>, v</a:t>
            </a:r>
            <a:r>
              <a:rPr baseline="-25000" lang="vi"/>
              <a:t>2</a:t>
            </a:r>
            <a:r>
              <a:rPr lang="vi"/>
              <a:t>) khác với cạnh (v</a:t>
            </a:r>
            <a:r>
              <a:rPr baseline="-25000" lang="vi"/>
              <a:t>2</a:t>
            </a:r>
            <a:r>
              <a:rPr lang="vi"/>
              <a:t>, v</a:t>
            </a:r>
            <a:r>
              <a:rPr baseline="-25000" lang="vi"/>
              <a:t>1</a:t>
            </a:r>
            <a:r>
              <a:rPr lang="vi"/>
              <a:t>) → Đường một chiều.</a:t>
            </a:r>
            <a:endParaRPr/>
          </a:p>
          <a:p>
            <a:pPr indent="0" lvl="0" marL="0" rtl="0" algn="l">
              <a:spcBef>
                <a:spcPts val="1600"/>
              </a:spcBef>
              <a:spcAft>
                <a:spcPts val="0"/>
              </a:spcAft>
              <a:buNone/>
            </a:pPr>
            <a:r>
              <a:rPr lang="vi"/>
              <a:t>Đồ thị vô hướng: là đồ thị có tất cả các cạnh là vô hướng.</a:t>
            </a:r>
            <a:endParaRPr/>
          </a:p>
          <a:p>
            <a:pPr indent="0" lvl="0" marL="0" rtl="0" algn="l">
              <a:spcBef>
                <a:spcPts val="1600"/>
              </a:spcBef>
              <a:spcAft>
                <a:spcPts val="1600"/>
              </a:spcAft>
              <a:buNone/>
            </a:pPr>
            <a:r>
              <a:rPr lang="vi"/>
              <a:t>Đồ thị có hướng: là đồ thị có tất cả các cạnh là có hướng.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Minh h</a:t>
            </a:r>
            <a:r>
              <a:rPr lang="vi"/>
              <a:t>ọa</a:t>
            </a:r>
            <a:endParaRPr/>
          </a:p>
        </p:txBody>
      </p:sp>
      <p:sp>
        <p:nvSpPr>
          <p:cNvPr id="94" name="Google Shape;94;p18"/>
          <p:cNvSpPr txBox="1"/>
          <p:nvPr>
            <p:ph idx="1" type="body"/>
          </p:nvPr>
        </p:nvSpPr>
        <p:spPr>
          <a:xfrm>
            <a:off x="387900" y="1489824"/>
            <a:ext cx="8368200" cy="30789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5" name="Google Shape;95;p18"/>
          <p:cNvPicPr preferRelativeResize="0"/>
          <p:nvPr/>
        </p:nvPicPr>
        <p:blipFill>
          <a:blip r:embed="rId3">
            <a:alphaModFix/>
          </a:blip>
          <a:stretch>
            <a:fillRect/>
          </a:stretch>
        </p:blipFill>
        <p:spPr>
          <a:xfrm>
            <a:off x="465568" y="2037813"/>
            <a:ext cx="8212850" cy="1982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Ph</a:t>
            </a:r>
            <a:r>
              <a:rPr lang="vi"/>
              <a:t>ân loại đồ thị</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Ph</a:t>
            </a:r>
            <a:r>
              <a:rPr lang="vi"/>
              <a:t>ân loại cạnh</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Ngo</a:t>
            </a:r>
            <a:r>
              <a:rPr lang="vi"/>
              <a:t>ài cạnh vô hướng, cạnh có hướng, ta còn có:</a:t>
            </a:r>
            <a:endParaRPr/>
          </a:p>
          <a:p>
            <a:pPr indent="-342900" lvl="0" marL="457200" rtl="0" algn="l">
              <a:spcBef>
                <a:spcPts val="1600"/>
              </a:spcBef>
              <a:spcAft>
                <a:spcPts val="0"/>
              </a:spcAft>
              <a:buSzPts val="1800"/>
              <a:buChar char="●"/>
            </a:pPr>
            <a:r>
              <a:rPr lang="vi"/>
              <a:t>C</a:t>
            </a:r>
            <a:r>
              <a:rPr lang="vi"/>
              <a:t>ác cạnh/cung song song: là các cạnh/cung có cùng điểm đầu và điểm cuối.</a:t>
            </a:r>
            <a:endParaRPr/>
          </a:p>
          <a:p>
            <a:pPr indent="-342900" lvl="0" marL="457200" rtl="0" algn="l">
              <a:spcBef>
                <a:spcPts val="0"/>
              </a:spcBef>
              <a:spcAft>
                <a:spcPts val="0"/>
              </a:spcAft>
              <a:buSzPts val="1800"/>
              <a:buChar char="●"/>
            </a:pPr>
            <a:r>
              <a:rPr lang="vi"/>
              <a:t>Khuyên: là cạnh/cung có điểm đầu trùng với điểm cuối.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1"/>
          <p:cNvPicPr preferRelativeResize="0"/>
          <p:nvPr/>
        </p:nvPicPr>
        <p:blipFill>
          <a:blip r:embed="rId3">
            <a:alphaModFix/>
          </a:blip>
          <a:stretch>
            <a:fillRect/>
          </a:stretch>
        </p:blipFill>
        <p:spPr>
          <a:xfrm>
            <a:off x="2523150" y="152400"/>
            <a:ext cx="4097700" cy="483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