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Slab"/>
      <p:regular r:id="rId53"/>
      <p:bold r:id="rId54"/>
    </p:embeddedFont>
    <p:embeddedFont>
      <p:font typeface="Oxygen Mono"/>
      <p:regular r:id="rId55"/>
    </p:embeddedFont>
    <p:embeddedFont>
      <p:font typeface="Roboto"/>
      <p:regular r:id="rId56"/>
      <p:bold r:id="rId57"/>
      <p:italic r:id="rId58"/>
      <p:boldItalic r:id="rId59"/>
    </p:embeddedFont>
    <p:embeddedFont>
      <p:font typeface="Lora"/>
      <p:regular r:id="rId60"/>
      <p:bold r:id="rId61"/>
      <p:italic r:id="rId62"/>
      <p:boldItalic r:id="rId63"/>
    </p:embeddedFont>
    <p:embeddedFont>
      <p:font typeface="Arial Black"/>
      <p:regular r:id="rId64"/>
    </p:embeddedFont>
    <p:embeddedFont>
      <p:font typeface="Roboto Mon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Lora-italic.fntdata"/><Relationship Id="rId61" Type="http://schemas.openxmlformats.org/officeDocument/2006/relationships/font" Target="fonts/Lora-bold.fntdata"/><Relationship Id="rId20" Type="http://schemas.openxmlformats.org/officeDocument/2006/relationships/slide" Target="slides/slide15.xml"/><Relationship Id="rId64" Type="http://schemas.openxmlformats.org/officeDocument/2006/relationships/font" Target="fonts/ArialBlack-regular.fntdata"/><Relationship Id="rId63" Type="http://schemas.openxmlformats.org/officeDocument/2006/relationships/font" Target="fonts/Lora-boldItalic.fntdata"/><Relationship Id="rId22" Type="http://schemas.openxmlformats.org/officeDocument/2006/relationships/slide" Target="slides/slide17.xml"/><Relationship Id="rId66" Type="http://schemas.openxmlformats.org/officeDocument/2006/relationships/font" Target="fonts/RobotoMono-bold.fntdata"/><Relationship Id="rId21" Type="http://schemas.openxmlformats.org/officeDocument/2006/relationships/slide" Target="slides/slide16.xml"/><Relationship Id="rId65" Type="http://schemas.openxmlformats.org/officeDocument/2006/relationships/font" Target="fonts/RobotoMono-regular.fntdata"/><Relationship Id="rId24" Type="http://schemas.openxmlformats.org/officeDocument/2006/relationships/slide" Target="slides/slide19.xml"/><Relationship Id="rId68" Type="http://schemas.openxmlformats.org/officeDocument/2006/relationships/font" Target="fonts/RobotoMono-boldItalic.fntdata"/><Relationship Id="rId23" Type="http://schemas.openxmlformats.org/officeDocument/2006/relationships/slide" Target="slides/slide18.xml"/><Relationship Id="rId67" Type="http://schemas.openxmlformats.org/officeDocument/2006/relationships/font" Target="fonts/RobotoMono-italic.fntdata"/><Relationship Id="rId60" Type="http://schemas.openxmlformats.org/officeDocument/2006/relationships/font" Target="fonts/Lora-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Slab-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OxygenMono-regular.fntdata"/><Relationship Id="rId10" Type="http://schemas.openxmlformats.org/officeDocument/2006/relationships/slide" Target="slides/slide5.xml"/><Relationship Id="rId54" Type="http://schemas.openxmlformats.org/officeDocument/2006/relationships/font" Target="fonts/RobotoSlab-bold.fntdata"/><Relationship Id="rId13" Type="http://schemas.openxmlformats.org/officeDocument/2006/relationships/slide" Target="slides/slide8.xml"/><Relationship Id="rId57" Type="http://schemas.openxmlformats.org/officeDocument/2006/relationships/font" Target="fonts/Roboto-bold.fntdata"/><Relationship Id="rId12" Type="http://schemas.openxmlformats.org/officeDocument/2006/relationships/slide" Target="slides/slide7.xml"/><Relationship Id="rId56"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font" Target="fonts/Roboto-boldItalic.fntdata"/><Relationship Id="rId14" Type="http://schemas.openxmlformats.org/officeDocument/2006/relationships/slide" Target="slides/slide9.xml"/><Relationship Id="rId58"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e3ca8d9e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e3ca8d9e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e3ca8d9e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e3ca8d9e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e3ca8d9e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e3ca8d9e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e3ca8d9e9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e3ca8d9e9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e3ca8d9e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e3ca8d9e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e3ca8d9e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e3ca8d9e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e3ca8d9e9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e3ca8d9e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e3ca8d9e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e3ca8d9e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e3ca8d9e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e3ca8d9e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e3ca8d9e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e3ca8d9e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e3ca8d9e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e3ca8d9e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e3ca8d9e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e3ca8d9e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1e3f06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1e3f06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1e3f06b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1e3f06b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1e3f06b3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1e3f06b3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1e3f06b3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1e3f06b3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f9a65db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f9a65db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1e3f06b3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1e3f06b3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1e3f06b3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1e3f06b3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f9a65db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f9a65db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f9a65db7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f9a65db7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e3ca8d9e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e3ca8d9e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1e3f06b3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1e3f06b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f9a65db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f9a65db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fd79ef0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fd79ef0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fd79ef0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fd79ef0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fd79ef0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fd79ef0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fd79ef0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fd79ef0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fd79ef0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fd79ef0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fd79ef0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fd79ef0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fd79ef0f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fd79ef0f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fd79ef0f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fd79ef0f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3ca8d9e9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3ca8d9e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fd79ef0f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fd79ef0f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fd79ef0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fd79ef0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fd79ef0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fd79ef0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fd79ef0f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fd79ef0f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fd79ef0f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fd79ef0f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fd79ef0f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fd79ef0f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fd79ef0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fd79ef0f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8fd79ef0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8fd79ef0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e3ca8d9e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e3ca8d9e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e3ca8d9e9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e3ca8d9e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e3ca8d9e9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e3ca8d9e9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e3ca8d9e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e3ca8d9e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e3ca8d9e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e3ca8d9e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9" name="Shape 59"/>
        <p:cNvGrpSpPr/>
        <p:nvPr/>
      </p:nvGrpSpPr>
      <p:grpSpPr>
        <a:xfrm>
          <a:off x="0" y="0"/>
          <a:ext cx="0" cy="0"/>
          <a:chOff x="0" y="0"/>
          <a:chExt cx="0" cy="0"/>
        </a:xfrm>
      </p:grpSpPr>
      <p:sp>
        <p:nvSpPr>
          <p:cNvPr id="60" name="Google Shape;60;p13"/>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61" name="Google Shape;61;p13"/>
          <p:cNvCxnSpPr/>
          <p:nvPr/>
        </p:nvCxnSpPr>
        <p:spPr>
          <a:xfrm rot="10800000">
            <a:off x="-7071" y="2725617"/>
            <a:ext cx="1434600" cy="1179600"/>
          </a:xfrm>
          <a:prstGeom prst="straightConnector1">
            <a:avLst/>
          </a:prstGeom>
          <a:noFill/>
          <a:ln cap="flat" cmpd="sng" w="9525">
            <a:solidFill>
              <a:schemeClr val="accent2"/>
            </a:solidFill>
            <a:prstDash val="solid"/>
            <a:miter lim="800000"/>
            <a:headEnd len="sm" w="sm" type="none"/>
            <a:tailEnd len="sm" w="sm" type="none"/>
          </a:ln>
        </p:spPr>
      </p:cxnSp>
      <p:grpSp>
        <p:nvGrpSpPr>
          <p:cNvPr id="62" name="Google Shape;62;p13"/>
          <p:cNvGrpSpPr/>
          <p:nvPr/>
        </p:nvGrpSpPr>
        <p:grpSpPr>
          <a:xfrm flipH="1">
            <a:off x="5670930" y="1"/>
            <a:ext cx="3573049" cy="2655711"/>
            <a:chOff x="-124265" y="-1"/>
            <a:chExt cx="4764065" cy="3367200"/>
          </a:xfrm>
        </p:grpSpPr>
        <p:sp>
          <p:nvSpPr>
            <p:cNvPr id="63" name="Google Shape;63;p13"/>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64" name="Google Shape;64;p13"/>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65" name="Google Shape;65;p13"/>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66" name="Google Shape;66;p13"/>
          <p:cNvSpPr txBox="1"/>
          <p:nvPr/>
        </p:nvSpPr>
        <p:spPr>
          <a:xfrm>
            <a:off x="8304284" y="176799"/>
            <a:ext cx="756600" cy="461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vi" sz="2600">
                <a:solidFill>
                  <a:schemeClr val="lt1"/>
                </a:solidFill>
                <a:latin typeface="Arial Black"/>
                <a:ea typeface="Arial Black"/>
                <a:cs typeface="Arial Black"/>
                <a:sym typeface="Arial Black"/>
              </a:rPr>
              <a:t>AIS</a:t>
            </a:r>
            <a:endParaRPr sz="1100"/>
          </a:p>
        </p:txBody>
      </p:sp>
      <p:sp>
        <p:nvSpPr>
          <p:cNvPr id="67" name="Google Shape;67;p13"/>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 name="Google Shape;68;p13"/>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3"/>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
        <p:nvSpPr>
          <p:cNvPr id="70" name="Google Shape;70;p13" title="Title "/>
          <p:cNvSpPr txBox="1"/>
          <p:nvPr>
            <p:ph type="title"/>
          </p:nvPr>
        </p:nvSpPr>
        <p:spPr>
          <a:xfrm>
            <a:off x="389008" y="156771"/>
            <a:ext cx="6249900" cy="861000"/>
          </a:xfrm>
          <a:prstGeom prst="rect">
            <a:avLst/>
          </a:prstGeom>
          <a:noFill/>
          <a:ln>
            <a:noFill/>
          </a:ln>
        </p:spPr>
        <p:txBody>
          <a:bodyPr anchorCtr="0" anchor="b" bIns="0" lIns="68575" spcFirstLastPara="1" rIns="68575" wrap="square" tIns="34275">
            <a:noAutofit/>
          </a:bodyPr>
          <a:lstStyle>
            <a:lvl1pPr lvl="0" rtl="0" algn="l">
              <a:lnSpc>
                <a:spcPct val="90000"/>
              </a:lnSpc>
              <a:spcBef>
                <a:spcPts val="0"/>
              </a:spcBef>
              <a:spcAft>
                <a:spcPts val="0"/>
              </a:spcAft>
              <a:buClr>
                <a:schemeClr val="lt1"/>
              </a:buClr>
              <a:buSzPts val="3300"/>
              <a:buFont typeface="Calibri"/>
              <a:buNone/>
              <a:defRPr b="1" sz="33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3"/>
          <p:cNvSpPr txBox="1"/>
          <p:nvPr>
            <p:ph idx="1" type="body"/>
          </p:nvPr>
        </p:nvSpPr>
        <p:spPr>
          <a:xfrm>
            <a:off x="389008" y="1253943"/>
            <a:ext cx="8126400" cy="33789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1600"/>
              </a:spcBef>
              <a:spcAft>
                <a:spcPts val="0"/>
              </a:spcAft>
              <a:buClr>
                <a:srgbClr val="2E7A40"/>
              </a:buClr>
              <a:buSzPts val="1500"/>
              <a:buFont typeface="Arial"/>
              <a:buChar char="•"/>
              <a:defRPr b="0" i="0" sz="1500" u="none" cap="none" strike="noStrike">
                <a:solidFill>
                  <a:schemeClr val="lt1"/>
                </a:solidFill>
                <a:latin typeface="Calibri"/>
                <a:ea typeface="Calibri"/>
                <a:cs typeface="Calibri"/>
                <a:sym typeface="Calibri"/>
              </a:defRPr>
            </a:lvl2pPr>
            <a:lvl3pPr indent="-317500" lvl="2" marL="1371600" marR="0" rtl="0" algn="l">
              <a:lnSpc>
                <a:spcPct val="90000"/>
              </a:lnSpc>
              <a:spcBef>
                <a:spcPts val="1600"/>
              </a:spcBef>
              <a:spcAft>
                <a:spcPts val="0"/>
              </a:spcAft>
              <a:buClr>
                <a:srgbClr val="2E7A40"/>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90000"/>
              </a:lnSpc>
              <a:spcBef>
                <a:spcPts val="16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16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T-SQL nâng cao</a:t>
            </a:r>
            <a:endParaRPr/>
          </a:p>
        </p:txBody>
      </p:sp>
      <p:sp>
        <p:nvSpPr>
          <p:cNvPr id="77" name="Google Shape;77;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LEFT OUTER JOIN/LEFT JOIN</a:t>
            </a:r>
            <a:endParaRPr/>
          </a:p>
        </p:txBody>
      </p:sp>
      <p:sp>
        <p:nvSpPr>
          <p:cNvPr id="132" name="Google Shape;132;p23"/>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Với mỗi dòng ở bảng trái:</a:t>
            </a:r>
            <a:endParaRPr/>
          </a:p>
          <a:p>
            <a:pPr indent="-342900" lvl="0" marL="457200" rtl="0" algn="l">
              <a:spcBef>
                <a:spcPts val="1600"/>
              </a:spcBef>
              <a:spcAft>
                <a:spcPts val="0"/>
              </a:spcAft>
              <a:buSzPts val="1800"/>
              <a:buChar char="-"/>
            </a:pPr>
            <a:r>
              <a:rPr lang="vi"/>
              <a:t>Nếu có dữ liệu tương ứng ở bảng phải, trả về dữ liệu đó.</a:t>
            </a:r>
            <a:endParaRPr/>
          </a:p>
          <a:p>
            <a:pPr indent="-342900" lvl="0" marL="457200" rtl="0" algn="l">
              <a:spcBef>
                <a:spcPts val="0"/>
              </a:spcBef>
              <a:spcAft>
                <a:spcPts val="0"/>
              </a:spcAft>
              <a:buSzPts val="1800"/>
              <a:buChar char="-"/>
            </a:pPr>
            <a:r>
              <a:rPr lang="vi"/>
              <a:t>Nếu không có dữ liệu tương ứng ở bảng phải, trả về NULL.</a:t>
            </a:r>
            <a:endParaRPr/>
          </a:p>
        </p:txBody>
      </p:sp>
      <p:pic>
        <p:nvPicPr>
          <p:cNvPr id="133" name="Google Shape;133;p23"/>
          <p:cNvPicPr preferRelativeResize="0"/>
          <p:nvPr/>
        </p:nvPicPr>
        <p:blipFill>
          <a:blip r:embed="rId3">
            <a:alphaModFix/>
          </a:blip>
          <a:stretch>
            <a:fillRect/>
          </a:stretch>
        </p:blipFill>
        <p:spPr>
          <a:xfrm>
            <a:off x="4703175" y="1589100"/>
            <a:ext cx="4267200" cy="2880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RIGHT OUTER JOIN/RIGHT JOIN</a:t>
            </a:r>
            <a:endParaRPr/>
          </a:p>
        </p:txBody>
      </p:sp>
      <p:sp>
        <p:nvSpPr>
          <p:cNvPr id="139" name="Google Shape;139;p24"/>
          <p:cNvSpPr txBox="1"/>
          <p:nvPr>
            <p:ph idx="1" type="body"/>
          </p:nvPr>
        </p:nvSpPr>
        <p:spPr>
          <a:xfrm>
            <a:off x="387900" y="1489825"/>
            <a:ext cx="4302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 có:</a:t>
            </a:r>
            <a:endParaRPr/>
          </a:p>
          <a:p>
            <a:pPr indent="0" lvl="0" marL="0" rtl="0" algn="l">
              <a:spcBef>
                <a:spcPts val="1600"/>
              </a:spcBef>
              <a:spcAft>
                <a:spcPts val="1600"/>
              </a:spcAft>
              <a:buNone/>
            </a:pPr>
            <a:r>
              <a:rPr lang="vi">
                <a:latin typeface="Oxygen Mono"/>
                <a:ea typeface="Oxygen Mono"/>
                <a:cs typeface="Oxygen Mono"/>
                <a:sym typeface="Oxygen Mono"/>
              </a:rPr>
              <a:t>A RIGHT JOIN B = B LEFT JOIN A</a:t>
            </a:r>
            <a:endParaRPr>
              <a:latin typeface="Oxygen Mono"/>
              <a:ea typeface="Oxygen Mono"/>
              <a:cs typeface="Oxygen Mono"/>
              <a:sym typeface="Oxygen Mono"/>
            </a:endParaRPr>
          </a:p>
        </p:txBody>
      </p:sp>
      <p:pic>
        <p:nvPicPr>
          <p:cNvPr id="140" name="Google Shape;140;p24"/>
          <p:cNvPicPr preferRelativeResize="0"/>
          <p:nvPr/>
        </p:nvPicPr>
        <p:blipFill>
          <a:blip r:embed="rId3">
            <a:alphaModFix/>
          </a:blip>
          <a:stretch>
            <a:fillRect/>
          </a:stretch>
        </p:blipFill>
        <p:spPr>
          <a:xfrm>
            <a:off x="4850275" y="1629188"/>
            <a:ext cx="4148400" cy="28001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FULL OUTER JOIN/FULL JOIN</a:t>
            </a:r>
            <a:endParaRPr/>
          </a:p>
        </p:txBody>
      </p:sp>
      <p:sp>
        <p:nvSpPr>
          <p:cNvPr id="146" name="Google Shape;146;p25"/>
          <p:cNvSpPr txBox="1"/>
          <p:nvPr>
            <p:ph idx="1" type="body"/>
          </p:nvPr>
        </p:nvSpPr>
        <p:spPr>
          <a:xfrm>
            <a:off x="387900" y="1489825"/>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Là sự kết hợp của LEFT JOIN và RIGHT JOIN</a:t>
            </a:r>
            <a:endParaRPr/>
          </a:p>
          <a:p>
            <a:pPr indent="0" lvl="0" marL="0" rtl="0" algn="l">
              <a:spcBef>
                <a:spcPts val="1600"/>
              </a:spcBef>
              <a:spcAft>
                <a:spcPts val="1600"/>
              </a:spcAft>
              <a:buNone/>
            </a:pPr>
            <a:r>
              <a:rPr lang="vi">
                <a:latin typeface="Oxygen Mono"/>
                <a:ea typeface="Oxygen Mono"/>
                <a:cs typeface="Oxygen Mono"/>
                <a:sym typeface="Oxygen Mono"/>
              </a:rPr>
              <a:t>A FULL JOIN B = (A LEFT JOIN B) UNION (A RIGHT JOIN B)</a:t>
            </a:r>
            <a:endParaRPr>
              <a:latin typeface="Oxygen Mono"/>
              <a:ea typeface="Oxygen Mono"/>
              <a:cs typeface="Oxygen Mono"/>
              <a:sym typeface="Oxygen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CROSS JOIN</a:t>
            </a:r>
            <a:endParaRPr/>
          </a:p>
        </p:txBody>
      </p:sp>
      <p:sp>
        <p:nvSpPr>
          <p:cNvPr id="152" name="Google Shape;152;p26"/>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Trả về tích Đề-các của hai bảng.</a:t>
            </a:r>
            <a:endParaRPr/>
          </a:p>
          <a:p>
            <a:pPr indent="0" lvl="0" marL="0" rtl="0" algn="l">
              <a:spcBef>
                <a:spcPts val="1600"/>
              </a:spcBef>
              <a:spcAft>
                <a:spcPts val="1600"/>
              </a:spcAft>
              <a:buNone/>
            </a:pPr>
            <a:r>
              <a:rPr lang="vi"/>
              <a:t>Không cần điều kiện join.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Phân tích dữ liệu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163" name="Google Shape;163;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Ngoài việc truy vấn dữ liệu, T-SQL còn cung cấp nhiều công cụ cho việc phân tích dữ liệu. Các công cụ này bao gồm:</a:t>
            </a:r>
            <a:endParaRPr/>
          </a:p>
          <a:p>
            <a:pPr indent="-342900" lvl="0" marL="457200" rtl="0" algn="l">
              <a:spcBef>
                <a:spcPts val="1600"/>
              </a:spcBef>
              <a:spcAft>
                <a:spcPts val="0"/>
              </a:spcAft>
              <a:buSzPts val="1800"/>
              <a:buChar char="-"/>
            </a:pPr>
            <a:r>
              <a:rPr lang="vi"/>
              <a:t>Các hàm định nghĩa sẵn.</a:t>
            </a:r>
            <a:endParaRPr/>
          </a:p>
          <a:p>
            <a:pPr indent="-342900" lvl="0" marL="457200" rtl="0" algn="l">
              <a:spcBef>
                <a:spcPts val="0"/>
              </a:spcBef>
              <a:spcAft>
                <a:spcPts val="0"/>
              </a:spcAft>
              <a:buSzPts val="1800"/>
              <a:buChar char="-"/>
            </a:pPr>
            <a:r>
              <a:rPr lang="vi"/>
              <a:t>Lập trình T-SQL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 hàm dựng sẵn</a:t>
            </a:r>
            <a:endParaRPr/>
          </a:p>
        </p:txBody>
      </p:sp>
      <p:sp>
        <p:nvSpPr>
          <p:cNvPr id="169" name="Google Shape;169;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Là các hàm trong T-SQL được viết sẵn.</a:t>
            </a:r>
            <a:endParaRPr/>
          </a:p>
          <a:p>
            <a:pPr indent="0" lvl="0" marL="0" rtl="0" algn="l">
              <a:spcBef>
                <a:spcPts val="1600"/>
              </a:spcBef>
              <a:spcAft>
                <a:spcPts val="0"/>
              </a:spcAft>
              <a:buNone/>
            </a:pPr>
            <a:r>
              <a:rPr lang="vi"/>
              <a:t>Các hàm này được phân thành các nhóm:</a:t>
            </a:r>
            <a:endParaRPr/>
          </a:p>
          <a:p>
            <a:pPr indent="-342900" lvl="0" marL="457200" rtl="0" algn="l">
              <a:spcBef>
                <a:spcPts val="1600"/>
              </a:spcBef>
              <a:spcAft>
                <a:spcPts val="0"/>
              </a:spcAft>
              <a:buSzPts val="1800"/>
              <a:buChar char="-"/>
            </a:pPr>
            <a:r>
              <a:rPr lang="vi"/>
              <a:t>Hàm chuyển đổi kiểu dữ liệu.</a:t>
            </a:r>
            <a:endParaRPr/>
          </a:p>
          <a:p>
            <a:pPr indent="-342900" lvl="0" marL="457200" rtl="0" algn="l">
              <a:spcBef>
                <a:spcPts val="0"/>
              </a:spcBef>
              <a:spcAft>
                <a:spcPts val="0"/>
              </a:spcAft>
              <a:buSzPts val="1800"/>
              <a:buChar char="-"/>
            </a:pPr>
            <a:r>
              <a:rPr lang="vi"/>
              <a:t>Hàm logic</a:t>
            </a:r>
            <a:endParaRPr/>
          </a:p>
          <a:p>
            <a:pPr indent="-342900" lvl="0" marL="457200" rtl="0" algn="l">
              <a:spcBef>
                <a:spcPts val="0"/>
              </a:spcBef>
              <a:spcAft>
                <a:spcPts val="0"/>
              </a:spcAft>
              <a:buSzPts val="1800"/>
              <a:buChar char="-"/>
            </a:pPr>
            <a:r>
              <a:rPr lang="vi"/>
              <a:t>Hàm toán học</a:t>
            </a:r>
            <a:endParaRPr/>
          </a:p>
          <a:p>
            <a:pPr indent="-342900" lvl="0" marL="457200" rtl="0" algn="l">
              <a:spcBef>
                <a:spcPts val="0"/>
              </a:spcBef>
              <a:spcAft>
                <a:spcPts val="0"/>
              </a:spcAft>
              <a:buSzPts val="1800"/>
              <a:buChar char="-"/>
            </a:pPr>
            <a:r>
              <a:rPr lang="vi"/>
              <a:t>Hàm xử lý chuỗi</a:t>
            </a:r>
            <a:endParaRPr/>
          </a:p>
          <a:p>
            <a:pPr indent="-342900" lvl="0" marL="457200" rtl="0" algn="l">
              <a:spcBef>
                <a:spcPts val="0"/>
              </a:spcBef>
              <a:spcAft>
                <a:spcPts val="0"/>
              </a:spcAft>
              <a:buSzPts val="1800"/>
              <a:buChar char="-"/>
            </a:pPr>
            <a:r>
              <a:rPr lang="vi"/>
              <a:t>Hàm xử lý thời gian</a:t>
            </a:r>
            <a:endParaRPr/>
          </a:p>
          <a:p>
            <a:pPr indent="-342900" lvl="0" marL="457200" rtl="0" algn="l">
              <a:spcBef>
                <a:spcPts val="0"/>
              </a:spcBef>
              <a:spcAft>
                <a:spcPts val="0"/>
              </a:spcAft>
              <a:buSzPts val="1800"/>
              <a:buChar char="-"/>
            </a:pPr>
            <a:r>
              <a:rPr lang="vi"/>
              <a:t>H</a:t>
            </a:r>
            <a:r>
              <a:rPr lang="vi"/>
              <a:t>àm tổng hợp thông tin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 khi tính toán</a:t>
            </a:r>
            <a:endParaRPr/>
          </a:p>
        </p:txBody>
      </p:sp>
      <p:sp>
        <p:nvSpPr>
          <p:cNvPr id="175" name="Google Shape;175;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T-SQL:</a:t>
            </a:r>
            <a:endParaRPr/>
          </a:p>
          <a:p>
            <a:pPr indent="-342900" lvl="0" marL="457200" rtl="0" algn="l">
              <a:spcBef>
                <a:spcPts val="1600"/>
              </a:spcBef>
              <a:spcAft>
                <a:spcPts val="0"/>
              </a:spcAft>
              <a:buSzPts val="1800"/>
              <a:buChar char="-"/>
            </a:pPr>
            <a:r>
              <a:rPr lang="vi"/>
              <a:t>Phép chia hai số nguyên là phép chia nguyên, tức là 3 / 2 sẽ trả về 1. Nếu muốn trả về float, thực hiện 3 * 1.0 / 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Hàm toán học</a:t>
            </a:r>
            <a:endParaRPr/>
          </a:p>
        </p:txBody>
      </p:sp>
      <p:pic>
        <p:nvPicPr>
          <p:cNvPr id="181" name="Google Shape;181;p31"/>
          <p:cNvPicPr preferRelativeResize="0"/>
          <p:nvPr/>
        </p:nvPicPr>
        <p:blipFill>
          <a:blip r:embed="rId3">
            <a:alphaModFix/>
          </a:blip>
          <a:stretch>
            <a:fillRect/>
          </a:stretch>
        </p:blipFill>
        <p:spPr>
          <a:xfrm>
            <a:off x="2657612" y="1310675"/>
            <a:ext cx="3828779" cy="369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Hàm xử lý chuỗi</a:t>
            </a:r>
            <a:endParaRPr/>
          </a:p>
        </p:txBody>
      </p:sp>
      <p:pic>
        <p:nvPicPr>
          <p:cNvPr id="187" name="Google Shape;187;p32"/>
          <p:cNvPicPr preferRelativeResize="0"/>
          <p:nvPr/>
        </p:nvPicPr>
        <p:blipFill>
          <a:blip r:embed="rId3">
            <a:alphaModFix/>
          </a:blip>
          <a:stretch>
            <a:fillRect/>
          </a:stretch>
        </p:blipFill>
        <p:spPr>
          <a:xfrm>
            <a:off x="2212988" y="1254075"/>
            <a:ext cx="4718023" cy="369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JOIN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Hàm xử lý thời gian</a:t>
            </a:r>
            <a:endParaRPr/>
          </a:p>
        </p:txBody>
      </p:sp>
      <p:pic>
        <p:nvPicPr>
          <p:cNvPr id="193" name="Google Shape;193;p33"/>
          <p:cNvPicPr preferRelativeResize="0"/>
          <p:nvPr/>
        </p:nvPicPr>
        <p:blipFill>
          <a:blip r:embed="rId3">
            <a:alphaModFix/>
          </a:blip>
          <a:stretch>
            <a:fillRect/>
          </a:stretch>
        </p:blipFill>
        <p:spPr>
          <a:xfrm>
            <a:off x="3302875" y="1190400"/>
            <a:ext cx="2538258" cy="369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a:t>
            </a:r>
            <a:r>
              <a:rPr lang="vi"/>
              <a:t>àm logic</a:t>
            </a:r>
            <a:endParaRPr/>
          </a:p>
        </p:txBody>
      </p:sp>
      <p:sp>
        <p:nvSpPr>
          <p:cNvPr id="199" name="Google Shape;199;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Bao g</a:t>
            </a:r>
            <a:r>
              <a:rPr lang="vi"/>
              <a:t>ồm các hàm COALESCE(), IIF().</a:t>
            </a:r>
            <a:endParaRPr/>
          </a:p>
          <a:p>
            <a:pPr indent="0" lvl="0" marL="0" rtl="0" algn="l">
              <a:spcBef>
                <a:spcPts val="1600"/>
              </a:spcBef>
              <a:spcAft>
                <a:spcPts val="1600"/>
              </a:spcAft>
              <a:buNone/>
            </a:pPr>
            <a:r>
              <a:rPr lang="vi"/>
              <a:t>Các hàm này có thể sử dụng trong các mệnh đề SELECT, UPDATE, WHERE,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COALESCE</a:t>
            </a:r>
            <a:endParaRPr/>
          </a:p>
        </p:txBody>
      </p:sp>
      <p:sp>
        <p:nvSpPr>
          <p:cNvPr id="205" name="Google Shape;205;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a:t>
            </a:r>
            <a:r>
              <a:rPr lang="vi"/>
              <a:t>áp:</a:t>
            </a:r>
            <a:endParaRPr/>
          </a:p>
          <a:p>
            <a:pPr indent="0" lvl="0" marL="0" rtl="0" algn="l">
              <a:spcBef>
                <a:spcPts val="1600"/>
              </a:spcBef>
              <a:spcAft>
                <a:spcPts val="0"/>
              </a:spcAft>
              <a:buNone/>
            </a:pPr>
            <a:r>
              <a:rPr lang="vi">
                <a:latin typeface="Roboto Mono"/>
                <a:ea typeface="Roboto Mono"/>
                <a:cs typeface="Roboto Mono"/>
                <a:sym typeface="Roboto Mono"/>
              </a:rPr>
              <a:t>COALESCE(&lt;value_1&gt;, &lt;value_2&gt;, …, &lt;value_n&gt;)</a:t>
            </a:r>
            <a:endParaRPr>
              <a:latin typeface="Roboto Mono"/>
              <a:ea typeface="Roboto Mono"/>
              <a:cs typeface="Roboto Mono"/>
              <a:sym typeface="Roboto Mono"/>
            </a:endParaRPr>
          </a:p>
          <a:p>
            <a:pPr indent="0" lvl="0" marL="0" rtl="0" algn="l">
              <a:spcBef>
                <a:spcPts val="1600"/>
              </a:spcBef>
              <a:spcAft>
                <a:spcPts val="0"/>
              </a:spcAft>
              <a:buNone/>
            </a:pPr>
            <a:r>
              <a:rPr lang="vi"/>
              <a:t>Công dụng:</a:t>
            </a:r>
            <a:endParaRPr/>
          </a:p>
          <a:p>
            <a:pPr indent="0" lvl="0" marL="0" rtl="0" algn="l">
              <a:spcBef>
                <a:spcPts val="1600"/>
              </a:spcBef>
              <a:spcAft>
                <a:spcPts val="1600"/>
              </a:spcAft>
              <a:buNone/>
            </a:pPr>
            <a:r>
              <a:rPr lang="vi"/>
              <a:t>Dùng để trả về giá trị đầu tiên khác </a:t>
            </a:r>
            <a:r>
              <a:rPr lang="vi">
                <a:latin typeface="Roboto Mono"/>
                <a:ea typeface="Roboto Mono"/>
                <a:cs typeface="Roboto Mono"/>
                <a:sym typeface="Roboto Mono"/>
              </a:rPr>
              <a:t>NULL</a:t>
            </a:r>
            <a:r>
              <a:rPr lang="vi"/>
              <a:t> trong danh sách các giá trị truyền vào.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IIF</a:t>
            </a:r>
            <a:endParaRPr/>
          </a:p>
        </p:txBody>
      </p:sp>
      <p:sp>
        <p:nvSpPr>
          <p:cNvPr id="211" name="Google Shape;211;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pháp</a:t>
            </a:r>
            <a:endParaRPr/>
          </a:p>
          <a:p>
            <a:pPr indent="0" lvl="0" marL="0" rtl="0" algn="l">
              <a:spcBef>
                <a:spcPts val="1600"/>
              </a:spcBef>
              <a:spcAft>
                <a:spcPts val="0"/>
              </a:spcAft>
              <a:buNone/>
            </a:pPr>
            <a:r>
              <a:rPr lang="vi">
                <a:latin typeface="Roboto Mono"/>
                <a:ea typeface="Roboto Mono"/>
                <a:cs typeface="Roboto Mono"/>
                <a:sym typeface="Roboto Mono"/>
              </a:rPr>
              <a:t>IIF(&lt;condition&gt;, &lt;true_value&gt;, &lt;false_value&gt;)</a:t>
            </a:r>
            <a:endParaRPr>
              <a:latin typeface="Roboto Mono"/>
              <a:ea typeface="Roboto Mono"/>
              <a:cs typeface="Roboto Mono"/>
              <a:sym typeface="Roboto Mono"/>
            </a:endParaRPr>
          </a:p>
          <a:p>
            <a:pPr indent="0" lvl="0" marL="0" rtl="0" algn="l">
              <a:spcBef>
                <a:spcPts val="1600"/>
              </a:spcBef>
              <a:spcAft>
                <a:spcPts val="0"/>
              </a:spcAft>
              <a:buNone/>
            </a:pPr>
            <a:r>
              <a:rPr lang="vi"/>
              <a:t>Công dụng:</a:t>
            </a:r>
            <a:endParaRPr/>
          </a:p>
          <a:p>
            <a:pPr indent="0" lvl="0" marL="0" rtl="0" algn="l">
              <a:spcBef>
                <a:spcPts val="1600"/>
              </a:spcBef>
              <a:spcAft>
                <a:spcPts val="1600"/>
              </a:spcAft>
              <a:buNone/>
            </a:pPr>
            <a:r>
              <a:rPr lang="vi"/>
              <a:t>Dựa vào giá trị đúng sai của </a:t>
            </a:r>
            <a:r>
              <a:rPr lang="vi">
                <a:latin typeface="Roboto Mono"/>
                <a:ea typeface="Roboto Mono"/>
                <a:cs typeface="Roboto Mono"/>
                <a:sym typeface="Roboto Mono"/>
              </a:rPr>
              <a:t>&lt;condition&gt;</a:t>
            </a:r>
            <a:r>
              <a:rPr lang="vi"/>
              <a:t> mà trả về </a:t>
            </a:r>
            <a:r>
              <a:rPr lang="vi">
                <a:latin typeface="Roboto Mono"/>
                <a:ea typeface="Roboto Mono"/>
                <a:cs typeface="Roboto Mono"/>
                <a:sym typeface="Roboto Mono"/>
              </a:rPr>
              <a:t>&lt;true_value&gt;</a:t>
            </a:r>
            <a:r>
              <a:rPr lang="vi"/>
              <a:t> hoặc </a:t>
            </a:r>
            <a:r>
              <a:rPr lang="vi">
                <a:latin typeface="Roboto Mono"/>
                <a:ea typeface="Roboto Mono"/>
                <a:cs typeface="Roboto Mono"/>
                <a:sym typeface="Roboto Mono"/>
              </a:rPr>
              <a:t>&lt;false_value&gt;</a:t>
            </a:r>
            <a:endParaRPr>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a:t>
            </a:r>
            <a:r>
              <a:rPr lang="vi"/>
              <a:t>ấu trúc CASE</a:t>
            </a:r>
            <a:endParaRPr/>
          </a:p>
        </p:txBody>
      </p:sp>
      <p:sp>
        <p:nvSpPr>
          <p:cNvPr id="217" name="Google Shape;217;p37"/>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solidFill>
                  <a:srgbClr val="00FF00"/>
                </a:solidFill>
                <a:highlight>
                  <a:srgbClr val="282828"/>
                </a:highlight>
                <a:latin typeface="Consolas"/>
                <a:ea typeface="Consolas"/>
                <a:cs typeface="Consolas"/>
                <a:sym typeface="Consolas"/>
              </a:rPr>
              <a:t>-- Cú pháp</a:t>
            </a:r>
            <a:endParaRPr>
              <a:solidFill>
                <a:srgbClr val="00FF00"/>
              </a:solidFill>
              <a:highlight>
                <a:srgbClr val="282828"/>
              </a:highlight>
              <a:latin typeface="Consolas"/>
              <a:ea typeface="Consolas"/>
              <a:cs typeface="Consolas"/>
              <a:sym typeface="Consolas"/>
            </a:endParaRPr>
          </a:p>
          <a:p>
            <a:pPr indent="0" lvl="0" marL="0" rtl="0" algn="l">
              <a:lnSpc>
                <a:spcPct val="100000"/>
              </a:lnSpc>
              <a:spcBef>
                <a:spcPts val="0"/>
              </a:spcBef>
              <a:spcAft>
                <a:spcPts val="0"/>
              </a:spcAft>
              <a:buNone/>
            </a:pPr>
            <a:r>
              <a:rPr lang="vi">
                <a:solidFill>
                  <a:srgbClr val="FB4934"/>
                </a:solidFill>
                <a:highlight>
                  <a:srgbClr val="282828"/>
                </a:highlight>
                <a:latin typeface="Consolas"/>
                <a:ea typeface="Consolas"/>
                <a:cs typeface="Consolas"/>
                <a:sym typeface="Consolas"/>
              </a:rPr>
              <a:t>CASE</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WHEN</a:t>
            </a:r>
            <a:r>
              <a:rPr lang="vi">
                <a:solidFill>
                  <a:srgbClr val="EBDBB2"/>
                </a:solidFill>
                <a:highlight>
                  <a:srgbClr val="282828"/>
                </a:highlight>
                <a:latin typeface="Consolas"/>
                <a:ea typeface="Consolas"/>
                <a:cs typeface="Consolas"/>
                <a:sym typeface="Consolas"/>
              </a:rPr>
              <a:t> &lt;case_1&gt; </a:t>
            </a:r>
            <a:r>
              <a:rPr lang="vi">
                <a:solidFill>
                  <a:srgbClr val="FB4934"/>
                </a:solidFill>
                <a:highlight>
                  <a:srgbClr val="282828"/>
                </a:highlight>
                <a:latin typeface="Consolas"/>
                <a:ea typeface="Consolas"/>
                <a:cs typeface="Consolas"/>
                <a:sym typeface="Consolas"/>
              </a:rPr>
              <a:t>THEN</a:t>
            </a:r>
            <a:r>
              <a:rPr lang="vi">
                <a:solidFill>
                  <a:srgbClr val="EBDBB2"/>
                </a:solidFill>
                <a:highlight>
                  <a:srgbClr val="282828"/>
                </a:highlight>
                <a:latin typeface="Consolas"/>
                <a:ea typeface="Consolas"/>
                <a:cs typeface="Consolas"/>
                <a:sym typeface="Consolas"/>
              </a:rPr>
              <a:t> &lt;expression_1&gt;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WHEN</a:t>
            </a:r>
            <a:r>
              <a:rPr lang="vi">
                <a:solidFill>
                  <a:srgbClr val="EBDBB2"/>
                </a:solidFill>
                <a:highlight>
                  <a:srgbClr val="282828"/>
                </a:highlight>
                <a:latin typeface="Consolas"/>
                <a:ea typeface="Consolas"/>
                <a:cs typeface="Consolas"/>
                <a:sym typeface="Consolas"/>
              </a:rPr>
              <a:t> &lt;case_2&gt; </a:t>
            </a:r>
            <a:r>
              <a:rPr lang="vi">
                <a:solidFill>
                  <a:srgbClr val="FB4934"/>
                </a:solidFill>
                <a:highlight>
                  <a:srgbClr val="282828"/>
                </a:highlight>
                <a:latin typeface="Consolas"/>
                <a:ea typeface="Consolas"/>
                <a:cs typeface="Consolas"/>
                <a:sym typeface="Consolas"/>
              </a:rPr>
              <a:t>THEN</a:t>
            </a:r>
            <a:r>
              <a:rPr lang="vi">
                <a:solidFill>
                  <a:srgbClr val="EBDBB2"/>
                </a:solidFill>
                <a:highlight>
                  <a:srgbClr val="282828"/>
                </a:highlight>
                <a:latin typeface="Consolas"/>
                <a:ea typeface="Consolas"/>
                <a:cs typeface="Consolas"/>
                <a:sym typeface="Consolas"/>
              </a:rPr>
              <a:t> &lt;expression_2&gt;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WHEN</a:t>
            </a:r>
            <a:r>
              <a:rPr lang="vi">
                <a:solidFill>
                  <a:srgbClr val="EBDBB2"/>
                </a:solidFill>
                <a:highlight>
                  <a:srgbClr val="282828"/>
                </a:highlight>
                <a:latin typeface="Consolas"/>
                <a:ea typeface="Consolas"/>
                <a:cs typeface="Consolas"/>
                <a:sym typeface="Consolas"/>
              </a:rPr>
              <a:t> &lt;case_n&gt; </a:t>
            </a:r>
            <a:r>
              <a:rPr lang="vi">
                <a:solidFill>
                  <a:srgbClr val="FB4934"/>
                </a:solidFill>
                <a:highlight>
                  <a:srgbClr val="282828"/>
                </a:highlight>
                <a:latin typeface="Consolas"/>
                <a:ea typeface="Consolas"/>
                <a:cs typeface="Consolas"/>
                <a:sym typeface="Consolas"/>
              </a:rPr>
              <a:t>THEN</a:t>
            </a:r>
            <a:r>
              <a:rPr lang="vi">
                <a:solidFill>
                  <a:srgbClr val="EBDBB2"/>
                </a:solidFill>
                <a:highlight>
                  <a:srgbClr val="282828"/>
                </a:highlight>
                <a:latin typeface="Consolas"/>
                <a:ea typeface="Consolas"/>
                <a:cs typeface="Consolas"/>
                <a:sym typeface="Consolas"/>
              </a:rPr>
              <a:t> &lt;expression_n&gt;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ELSE</a:t>
            </a:r>
            <a:r>
              <a:rPr lang="vi">
                <a:solidFill>
                  <a:srgbClr val="EBDBB2"/>
                </a:solidFill>
                <a:highlight>
                  <a:srgbClr val="282828"/>
                </a:highlight>
                <a:latin typeface="Consolas"/>
                <a:ea typeface="Consolas"/>
                <a:cs typeface="Consolas"/>
                <a:sym typeface="Consolas"/>
              </a:rPr>
              <a:t> &lt;else_expression&gt;]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END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Cấu trúc CASE</a:t>
            </a:r>
            <a:endParaRPr/>
          </a:p>
        </p:txBody>
      </p:sp>
      <p:sp>
        <p:nvSpPr>
          <p:cNvPr id="223" name="Google Shape;223;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Cấu trúc CASE dùng để trả về giá trị thích hợp dựa trên một tập các giá trị cho trước.</a:t>
            </a:r>
            <a:endParaRPr/>
          </a:p>
          <a:p>
            <a:pPr indent="0" lvl="0" marL="0" rtl="0" algn="l">
              <a:spcBef>
                <a:spcPts val="1600"/>
              </a:spcBef>
              <a:spcAft>
                <a:spcPts val="1600"/>
              </a:spcAft>
              <a:buNone/>
            </a:pPr>
            <a:r>
              <a:rPr lang="vi"/>
              <a:t>Cấu trúc CASE có thể dùng trong các mệnh đề SELECT, UPDATE, DELETE, WHERE, ORDER BY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a:t>
            </a:r>
            <a:r>
              <a:rPr lang="vi"/>
              <a:t>àm tổng hợp thông tin</a:t>
            </a:r>
            <a:endParaRPr/>
          </a:p>
        </p:txBody>
      </p:sp>
      <p:sp>
        <p:nvSpPr>
          <p:cNvPr id="229" name="Google Shape;229;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Bao gồm các hàm sau:</a:t>
            </a:r>
            <a:endParaRPr/>
          </a:p>
          <a:p>
            <a:pPr indent="-342900" lvl="0" marL="457200" rtl="0" algn="l">
              <a:spcBef>
                <a:spcPts val="1600"/>
              </a:spcBef>
              <a:spcAft>
                <a:spcPts val="0"/>
              </a:spcAft>
              <a:buSzPts val="1800"/>
              <a:buChar char="-"/>
            </a:pPr>
            <a:r>
              <a:rPr lang="vi"/>
              <a:t>COUNT(*): trả về số dòng trong kết quả truy vấn</a:t>
            </a:r>
            <a:endParaRPr/>
          </a:p>
          <a:p>
            <a:pPr indent="-342900" lvl="0" marL="457200" rtl="0" algn="l">
              <a:spcBef>
                <a:spcPts val="0"/>
              </a:spcBef>
              <a:spcAft>
                <a:spcPts val="0"/>
              </a:spcAft>
              <a:buSzPts val="1800"/>
              <a:buChar char="-"/>
            </a:pPr>
            <a:r>
              <a:rPr lang="vi"/>
              <a:t>MIN(&lt;column&gt;): trả về giá trị nhỏ nhất.</a:t>
            </a:r>
            <a:endParaRPr/>
          </a:p>
          <a:p>
            <a:pPr indent="-342900" lvl="0" marL="457200" rtl="0" algn="l">
              <a:spcBef>
                <a:spcPts val="0"/>
              </a:spcBef>
              <a:spcAft>
                <a:spcPts val="0"/>
              </a:spcAft>
              <a:buSzPts val="1800"/>
              <a:buChar char="-"/>
            </a:pPr>
            <a:r>
              <a:rPr lang="vi"/>
              <a:t>MAX(&lt;column&gt;): trả về giá trị lớn nhất.</a:t>
            </a:r>
            <a:endParaRPr/>
          </a:p>
          <a:p>
            <a:pPr indent="-342900" lvl="0" marL="457200" rtl="0" algn="l">
              <a:spcBef>
                <a:spcPts val="0"/>
              </a:spcBef>
              <a:spcAft>
                <a:spcPts val="0"/>
              </a:spcAft>
              <a:buSzPts val="1800"/>
              <a:buChar char="-"/>
            </a:pPr>
            <a:r>
              <a:rPr lang="vi"/>
              <a:t>SUM(&lt;column&gt;): trả về tổng của cột</a:t>
            </a:r>
            <a:endParaRPr/>
          </a:p>
          <a:p>
            <a:pPr indent="-342900" lvl="0" marL="457200" rtl="0" algn="l">
              <a:spcBef>
                <a:spcPts val="0"/>
              </a:spcBef>
              <a:spcAft>
                <a:spcPts val="0"/>
              </a:spcAft>
              <a:buSzPts val="1800"/>
              <a:buChar char="-"/>
            </a:pPr>
            <a:r>
              <a:rPr lang="vi"/>
              <a:t>AVG(&lt;column&gt;): trả về trung bình của cột</a:t>
            </a:r>
            <a:endParaRPr/>
          </a:p>
          <a:p>
            <a:pPr indent="0" lvl="0" marL="0" rtl="0" algn="l">
              <a:spcBef>
                <a:spcPts val="1600"/>
              </a:spcBef>
              <a:spcAft>
                <a:spcPts val="1600"/>
              </a:spcAft>
              <a:buNone/>
            </a:pPr>
            <a:r>
              <a:rPr lang="vi"/>
              <a:t>Các hàm này thường được dùng chung với GROUP BY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GROUP BY</a:t>
            </a:r>
            <a:endParaRPr/>
          </a:p>
        </p:txBody>
      </p:sp>
      <p:sp>
        <p:nvSpPr>
          <p:cNvPr id="235" name="Google Shape;235;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sắp xếp các dòng của kết quả truy vấn vào các nhóm khác nhau.</a:t>
            </a:r>
            <a:endParaRPr/>
          </a:p>
          <a:p>
            <a:pPr indent="0" lvl="0" marL="0" rtl="0" algn="l">
              <a:spcBef>
                <a:spcPts val="1600"/>
              </a:spcBef>
              <a:spcAft>
                <a:spcPts val="0"/>
              </a:spcAft>
              <a:buNone/>
            </a:pPr>
            <a:r>
              <a:rPr lang="vi"/>
              <a:t>Thường dùng chung với các hàm tổng hợp COUNT, MIN, MAX, SUM, AVG.</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GROUP BY</a:t>
            </a:r>
            <a:endParaRPr/>
          </a:p>
        </p:txBody>
      </p:sp>
      <p:sp>
        <p:nvSpPr>
          <p:cNvPr id="241" name="Google Shape;241;p41"/>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vi">
                <a:solidFill>
                  <a:srgbClr val="928374"/>
                </a:solidFill>
                <a:highlight>
                  <a:srgbClr val="282828"/>
                </a:highlight>
                <a:latin typeface="Consolas"/>
                <a:ea typeface="Consolas"/>
                <a:cs typeface="Consolas"/>
                <a:sym typeface="Consolas"/>
              </a:rPr>
              <a:t>-- cú pháp</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[&lt;column_1&gt;, ..., &lt;column_n&gt;],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&lt;hàm_tổng_hợp_1&gt;, ..., &lt;hàm_tổng_hợp_n&gt;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&lt;</a:t>
            </a:r>
            <a:r>
              <a:rPr lang="vi">
                <a:solidFill>
                  <a:srgbClr val="FB4934"/>
                </a:solidFill>
                <a:highlight>
                  <a:srgbClr val="282828"/>
                </a:highlight>
                <a:latin typeface="Consolas"/>
                <a:ea typeface="Consolas"/>
                <a:cs typeface="Consolas"/>
                <a:sym typeface="Consolas"/>
              </a:rPr>
              <a:t>table</a:t>
            </a:r>
            <a:r>
              <a:rPr lang="vi">
                <a:solidFill>
                  <a:srgbClr val="EBDBB2"/>
                </a:solidFill>
                <a:highlight>
                  <a:srgbClr val="282828"/>
                </a:highlight>
                <a:latin typeface="Consolas"/>
                <a:ea typeface="Consolas"/>
                <a:cs typeface="Consolas"/>
                <a:sym typeface="Consolas"/>
              </a:rPr>
              <a:t>&gt;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&lt;condition&gt;]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GROUP</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BY</a:t>
            </a:r>
            <a:r>
              <a:rPr lang="vi">
                <a:solidFill>
                  <a:srgbClr val="EBDBB2"/>
                </a:solidFill>
                <a:highlight>
                  <a:srgbClr val="282828"/>
                </a:highlight>
                <a:latin typeface="Consolas"/>
                <a:ea typeface="Consolas"/>
                <a:cs typeface="Consolas"/>
                <a:sym typeface="Consolas"/>
              </a:rPr>
              <a:t> &lt;column_1&gt;, ..., &lt;column_n&gt;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GROUP BY</a:t>
            </a:r>
            <a:endParaRPr/>
          </a:p>
        </p:txBody>
      </p:sp>
      <p:sp>
        <p:nvSpPr>
          <p:cNvPr id="247" name="Google Shape;247;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cột trong phần SELECT:</a:t>
            </a:r>
            <a:endParaRPr/>
          </a:p>
          <a:p>
            <a:pPr indent="-342900" lvl="0" marL="457200" rtl="0" algn="l">
              <a:spcBef>
                <a:spcPts val="1600"/>
              </a:spcBef>
              <a:spcAft>
                <a:spcPts val="0"/>
              </a:spcAft>
              <a:buSzPts val="1800"/>
              <a:buChar char="-"/>
            </a:pPr>
            <a:r>
              <a:rPr lang="vi"/>
              <a:t>Hoặc là phải nằm trong GROUP BY</a:t>
            </a:r>
            <a:endParaRPr/>
          </a:p>
          <a:p>
            <a:pPr indent="-342900" lvl="0" marL="457200" rtl="0" algn="l">
              <a:spcBef>
                <a:spcPts val="0"/>
              </a:spcBef>
              <a:spcAft>
                <a:spcPts val="0"/>
              </a:spcAft>
              <a:buSzPts val="1800"/>
              <a:buChar char="-"/>
            </a:pPr>
            <a:r>
              <a:rPr lang="vi"/>
              <a:t>Hoặc là phải nằm trong một hàm tổng hợp nào đó.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88" name="Google Shape;88;p16"/>
          <p:cNvSpPr txBox="1"/>
          <p:nvPr>
            <p:ph idx="1" type="body"/>
          </p:nvPr>
        </p:nvSpPr>
        <p:spPr>
          <a:xfrm>
            <a:off x="387900" y="1489825"/>
            <a:ext cx="4472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mô hình như hình bên.</a:t>
            </a:r>
            <a:endParaRPr/>
          </a:p>
          <a:p>
            <a:pPr indent="0" lvl="0" marL="0" rtl="0" algn="l">
              <a:spcBef>
                <a:spcPts val="1600"/>
              </a:spcBef>
              <a:spcAft>
                <a:spcPts val="1600"/>
              </a:spcAft>
              <a:buNone/>
            </a:pPr>
            <a:r>
              <a:rPr lang="vi"/>
              <a:t>Làm thế nào để truy vấn </a:t>
            </a:r>
            <a:r>
              <a:rPr lang="vi" u="sng"/>
              <a:t>tên</a:t>
            </a:r>
            <a:r>
              <a:rPr lang="vi"/>
              <a:t> những tag của một post nào đó.</a:t>
            </a:r>
            <a:endParaRPr/>
          </a:p>
        </p:txBody>
      </p:sp>
      <p:pic>
        <p:nvPicPr>
          <p:cNvPr id="89" name="Google Shape;89;p16"/>
          <p:cNvPicPr preferRelativeResize="0"/>
          <p:nvPr/>
        </p:nvPicPr>
        <p:blipFill>
          <a:blip r:embed="rId3">
            <a:alphaModFix/>
          </a:blip>
          <a:stretch>
            <a:fillRect/>
          </a:stretch>
        </p:blipFill>
        <p:spPr>
          <a:xfrm>
            <a:off x="5101050" y="1489825"/>
            <a:ext cx="3714376" cy="2718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HAVING</a:t>
            </a:r>
            <a:endParaRPr/>
          </a:p>
        </p:txBody>
      </p:sp>
      <p:sp>
        <p:nvSpPr>
          <p:cNvPr id="253" name="Google Shape;253;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Từ khóa HAVING dùng để kiểm tra điều kiện của các hàm tổng hợp.</a:t>
            </a:r>
            <a:endParaRPr/>
          </a:p>
          <a:p>
            <a:pPr indent="0" lvl="0" marL="0" rtl="0" algn="l">
              <a:spcBef>
                <a:spcPts val="1600"/>
              </a:spcBef>
              <a:spcAft>
                <a:spcPts val="0"/>
              </a:spcAft>
              <a:buNone/>
            </a:pPr>
            <a:r>
              <a:rPr lang="vi"/>
              <a:t>Từ khóa HAVING được thêm vào vì WHERE không thể dùng với các hàm tổng hợp.</a:t>
            </a:r>
            <a:endParaRPr/>
          </a:p>
          <a:p>
            <a:pPr indent="0" lvl="0" marL="0" rtl="0" algn="l">
              <a:spcBef>
                <a:spcPts val="1600"/>
              </a:spcBef>
              <a:spcAft>
                <a:spcPts val="1600"/>
              </a:spcAft>
              <a:buNone/>
            </a:pPr>
            <a:r>
              <a:rPr lang="vi"/>
              <a:t>Từ khóa HAVING luôn dùng chung với GROUP BY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HAVING</a:t>
            </a:r>
            <a:endParaRPr/>
          </a:p>
        </p:txBody>
      </p:sp>
      <p:sp>
        <p:nvSpPr>
          <p:cNvPr id="259" name="Google Shape;259;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0" name="Google Shape;260;p44"/>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vi">
                <a:solidFill>
                  <a:srgbClr val="928374"/>
                </a:solidFill>
                <a:highlight>
                  <a:srgbClr val="282828"/>
                </a:highlight>
                <a:latin typeface="Consolas"/>
                <a:ea typeface="Consolas"/>
                <a:cs typeface="Consolas"/>
                <a:sym typeface="Consolas"/>
              </a:rPr>
              <a:t>-- cú pháp</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[&lt;column_1&gt;, ..., &lt;column_n&gt;],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&lt;hàm_tổng_hợp_1&gt;, ..., &lt;hàm_tổng_hợp_n&gt;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&lt;</a:t>
            </a:r>
            <a:r>
              <a:rPr lang="vi">
                <a:solidFill>
                  <a:srgbClr val="FB4934"/>
                </a:solidFill>
                <a:highlight>
                  <a:srgbClr val="282828"/>
                </a:highlight>
                <a:latin typeface="Consolas"/>
                <a:ea typeface="Consolas"/>
                <a:cs typeface="Consolas"/>
                <a:sym typeface="Consolas"/>
              </a:rPr>
              <a:t>table</a:t>
            </a:r>
            <a:r>
              <a:rPr lang="vi">
                <a:solidFill>
                  <a:srgbClr val="EBDBB2"/>
                </a:solidFill>
                <a:highlight>
                  <a:srgbClr val="282828"/>
                </a:highlight>
                <a:latin typeface="Consolas"/>
                <a:ea typeface="Consolas"/>
                <a:cs typeface="Consolas"/>
                <a:sym typeface="Consolas"/>
              </a:rPr>
              <a:t>&gt;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&lt;condition&gt;]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GROUP</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BY</a:t>
            </a:r>
            <a:r>
              <a:rPr lang="vi">
                <a:solidFill>
                  <a:srgbClr val="EBDBB2"/>
                </a:solidFill>
                <a:highlight>
                  <a:srgbClr val="282828"/>
                </a:highlight>
                <a:latin typeface="Consolas"/>
                <a:ea typeface="Consolas"/>
                <a:cs typeface="Consolas"/>
                <a:sym typeface="Consolas"/>
              </a:rPr>
              <a:t> &lt;column_1&gt;, ..., &lt;column_n&gt;</a:t>
            </a:r>
            <a:endParaRPr>
              <a:solidFill>
                <a:srgbClr val="EBDBB2"/>
              </a:solidFill>
              <a:highlight>
                <a:srgbClr val="282828"/>
              </a:highlight>
              <a:latin typeface="Consolas"/>
              <a:ea typeface="Consolas"/>
              <a:cs typeface="Consolas"/>
              <a:sym typeface="Consolas"/>
            </a:endParaRPr>
          </a:p>
          <a:p>
            <a:pPr indent="0" lvl="0" marL="0" rtl="0" algn="l">
              <a:lnSpc>
                <a:spcPct val="100000"/>
              </a:lnSpc>
              <a:spcBef>
                <a:spcPts val="0"/>
              </a:spcBef>
              <a:spcAft>
                <a:spcPts val="0"/>
              </a:spcAft>
              <a:buNone/>
            </a:pPr>
            <a:r>
              <a:rPr lang="vi">
                <a:solidFill>
                  <a:srgbClr val="FB4934"/>
                </a:solidFill>
                <a:highlight>
                  <a:srgbClr val="282828"/>
                </a:highlight>
                <a:latin typeface="Consolas"/>
                <a:ea typeface="Consolas"/>
                <a:cs typeface="Consolas"/>
                <a:sym typeface="Consolas"/>
              </a:rPr>
              <a:t>HAVING </a:t>
            </a:r>
            <a:r>
              <a:rPr lang="vi">
                <a:solidFill>
                  <a:srgbClr val="EBDBB2"/>
                </a:solidFill>
                <a:highlight>
                  <a:srgbClr val="282828"/>
                </a:highlight>
                <a:latin typeface="Consolas"/>
                <a:ea typeface="Consolas"/>
                <a:cs typeface="Consolas"/>
                <a:sym typeface="Consolas"/>
              </a:rPr>
              <a:t>&lt;điều_kiện_với_hàm_tổng_hợp&gt;</a:t>
            </a:r>
            <a:endParaRPr>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Truy vấn lồng nhau</a:t>
            </a:r>
            <a:endParaRPr/>
          </a:p>
          <a:p>
            <a:pPr indent="0" lvl="0" marL="0" rtl="0" algn="ctr">
              <a:spcBef>
                <a:spcPts val="0"/>
              </a:spcBef>
              <a:spcAft>
                <a:spcPts val="0"/>
              </a:spcAft>
              <a:buNone/>
            </a:pPr>
            <a:r>
              <a:rPr lang="vi"/>
              <a:t>(Subquery)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Khái niệm</a:t>
            </a:r>
            <a:endParaRPr/>
          </a:p>
        </p:txBody>
      </p:sp>
      <p:sp>
        <p:nvSpPr>
          <p:cNvPr id="271" name="Google Shape;271;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Truy vấn lồng nhau là một câu truy vấn có thể chứa câu truy vấn khác bên trong nó.</a:t>
            </a:r>
            <a:endParaRPr/>
          </a:p>
          <a:p>
            <a:pPr indent="0" lvl="0" marL="0" rtl="0" algn="l">
              <a:spcBef>
                <a:spcPts val="1600"/>
              </a:spcBef>
              <a:spcAft>
                <a:spcPts val="0"/>
              </a:spcAft>
              <a:buNone/>
            </a:pPr>
            <a:r>
              <a:rPr lang="vi"/>
              <a:t>Câu truy vấn bên trong gọi là truy vấn phụ.</a:t>
            </a:r>
            <a:endParaRPr/>
          </a:p>
          <a:p>
            <a:pPr indent="0" lvl="0" marL="0" rtl="0" algn="l">
              <a:spcBef>
                <a:spcPts val="1600"/>
              </a:spcBef>
              <a:spcAft>
                <a:spcPts val="1600"/>
              </a:spcAft>
              <a:buNone/>
            </a:pPr>
            <a:r>
              <a:rPr lang="vi"/>
              <a:t>Câu truy vấn bên ngoài gọi là truy vấn chính.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277" name="Google Shape;277;p47"/>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--truy vấn các bàn thắng trong trận chung kết</a:t>
            </a:r>
            <a:endParaRPr i="1">
              <a:solidFill>
                <a:srgbClr val="928374"/>
              </a:solidFill>
              <a:highlight>
                <a:srgbClr val="282828"/>
              </a:highlight>
              <a:latin typeface="Consolas"/>
              <a:ea typeface="Consolas"/>
              <a:cs typeface="Consolas"/>
              <a:sym typeface="Consolas"/>
            </a:endParaRPr>
          </a:p>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câu truy vấn bên trong dấu ngoặc là truy vấn phụ</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team_id, player, goal_time</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goals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game_id =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id</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 </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round</a:t>
            </a:r>
            <a:r>
              <a:rPr lang="vi">
                <a:solidFill>
                  <a:srgbClr val="EBDBB2"/>
                </a:solidFill>
                <a:highlight>
                  <a:srgbClr val="282828"/>
                </a:highlight>
                <a:latin typeface="Consolas"/>
                <a:ea typeface="Consolas"/>
                <a:cs typeface="Consolas"/>
                <a:sym typeface="Consolas"/>
              </a:rPr>
              <a:t>] = </a:t>
            </a:r>
            <a:r>
              <a:rPr lang="vi">
                <a:solidFill>
                  <a:srgbClr val="B8BB26"/>
                </a:solidFill>
                <a:highlight>
                  <a:srgbClr val="282828"/>
                </a:highlight>
                <a:latin typeface="Consolas"/>
                <a:ea typeface="Consolas"/>
                <a:cs typeface="Consolas"/>
                <a:sym typeface="Consolas"/>
              </a:rPr>
              <a:t>'FI'</a:t>
            </a:r>
            <a:r>
              <a:rPr lang="vi">
                <a:solidFill>
                  <a:srgbClr val="EBDBB2"/>
                </a:solidFill>
                <a:highlight>
                  <a:srgbClr val="282828"/>
                </a:highlight>
                <a:latin typeface="Consolas"/>
                <a:ea typeface="Consolas"/>
                <a:cs typeface="Consolas"/>
                <a:sym typeface="Consolas"/>
              </a:rPr>
              <a:t>)</a:t>
            </a:r>
            <a:endParaRPr>
              <a:solidFill>
                <a:srgbClr val="EBDBB2"/>
              </a:solidFill>
              <a:highlight>
                <a:srgbClr val="282828"/>
              </a:highlight>
              <a:latin typeface="Consolas"/>
              <a:ea typeface="Consolas"/>
              <a:cs typeface="Consolas"/>
              <a:sym typeface="Consolas"/>
            </a:endParaRPr>
          </a:p>
          <a:p>
            <a:pPr indent="0" lvl="0" marL="0" rtl="0" algn="l">
              <a:spcBef>
                <a:spcPts val="0"/>
              </a:spcBef>
              <a:spcAft>
                <a:spcPts val="0"/>
              </a:spcAft>
              <a:buNone/>
            </a:pPr>
            <a:r>
              <a:t/>
            </a:r>
            <a:endParaRPr>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283" name="Google Shape;283;p48"/>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truy vấn các cầu thủ đã ghi bàn và số bàn thắng của họ</a:t>
            </a:r>
            <a:br>
              <a:rPr lang="vi">
                <a:solidFill>
                  <a:srgbClr val="EBDBB2"/>
                </a:solidFill>
                <a:highlight>
                  <a:srgbClr val="282828"/>
                </a:highlight>
                <a:latin typeface="Consolas"/>
                <a:ea typeface="Consolas"/>
                <a:cs typeface="Consolas"/>
                <a:sym typeface="Consolas"/>
              </a:rPr>
            </a:br>
            <a:r>
              <a:rPr i="1" lang="vi">
                <a:solidFill>
                  <a:srgbClr val="928374"/>
                </a:solidFill>
                <a:highlight>
                  <a:srgbClr val="282828"/>
                </a:highlight>
                <a:latin typeface="Consolas"/>
                <a:ea typeface="Consolas"/>
                <a:cs typeface="Consolas"/>
                <a:sym typeface="Consolas"/>
              </a:rPr>
              <a:t>-- trong vòng loại trực tiếp</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player, </a:t>
            </a:r>
            <a:r>
              <a:rPr lang="vi">
                <a:solidFill>
                  <a:srgbClr val="FB4934"/>
                </a:solidFill>
                <a:highlight>
                  <a:srgbClr val="282828"/>
                </a:highlight>
                <a:latin typeface="Consolas"/>
                <a:ea typeface="Consolas"/>
                <a:cs typeface="Consolas"/>
                <a:sym typeface="Consolas"/>
              </a:rPr>
              <a:t>count</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goals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game_id </a:t>
            </a:r>
            <a:r>
              <a:rPr lang="vi">
                <a:solidFill>
                  <a:srgbClr val="FB4934"/>
                </a:solidFill>
                <a:highlight>
                  <a:srgbClr val="282828"/>
                </a:highlight>
                <a:latin typeface="Consolas"/>
                <a:ea typeface="Consolas"/>
                <a:cs typeface="Consolas"/>
                <a:sym typeface="Consolas"/>
              </a:rPr>
              <a:t>IN</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id</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 </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round</a:t>
            </a:r>
            <a:r>
              <a:rPr lang="vi">
                <a:solidFill>
                  <a:srgbClr val="EBDBB2"/>
                </a:solidFill>
                <a:highlight>
                  <a:srgbClr val="282828"/>
                </a:highlight>
                <a:latin typeface="Consolas"/>
                <a:ea typeface="Consolas"/>
                <a:cs typeface="Consolas"/>
                <a:sym typeface="Consolas"/>
              </a:rPr>
              <a:t>] &lt;&gt; </a:t>
            </a:r>
            <a:r>
              <a:rPr lang="vi">
                <a:solidFill>
                  <a:srgbClr val="B8BB26"/>
                </a:solidFill>
                <a:highlight>
                  <a:srgbClr val="282828"/>
                </a:highlight>
                <a:latin typeface="Consolas"/>
                <a:ea typeface="Consolas"/>
                <a:cs typeface="Consolas"/>
                <a:sym typeface="Consolas"/>
              </a:rPr>
              <a:t>'RO'</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GROUP</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BY</a:t>
            </a:r>
            <a:r>
              <a:rPr lang="vi">
                <a:solidFill>
                  <a:srgbClr val="EBDBB2"/>
                </a:solidFill>
                <a:highlight>
                  <a:srgbClr val="282828"/>
                </a:highlight>
                <a:latin typeface="Consolas"/>
                <a:ea typeface="Consolas"/>
                <a:cs typeface="Consolas"/>
                <a:sym typeface="Consolas"/>
              </a:rPr>
              <a:t> player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Cách hoạt động</a:t>
            </a:r>
            <a:endParaRPr/>
          </a:p>
        </p:txBody>
      </p:sp>
      <p:sp>
        <p:nvSpPr>
          <p:cNvPr id="289" name="Google Shape;289;p4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Khi thực hiện một câu truy vấn lồng nhau, câu truy vấn phụ sẽ được thực hiện trước, sau đó mới thực hiện câu truy vấn chính.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295" name="Google Shape;295;p50"/>
          <p:cNvSpPr txBox="1"/>
          <p:nvPr>
            <p:ph idx="1" type="body"/>
          </p:nvPr>
        </p:nvSpPr>
        <p:spPr>
          <a:xfrm>
            <a:off x="387900" y="1404875"/>
            <a:ext cx="8368200" cy="36042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với câu truy vấn</a:t>
            </a:r>
            <a:endParaRPr>
              <a:solidFill>
                <a:srgbClr val="FB4934"/>
              </a:solidFill>
              <a:highlight>
                <a:srgbClr val="282828"/>
              </a:highlight>
              <a:latin typeface="Consolas"/>
              <a:ea typeface="Consolas"/>
              <a:cs typeface="Consolas"/>
              <a:sym typeface="Consolas"/>
            </a:endParaRPr>
          </a:p>
          <a:p>
            <a:pPr indent="0" lvl="0" marL="0" rtl="0" algn="l">
              <a:spcBef>
                <a:spcPts val="0"/>
              </a:spcBef>
              <a:spcAft>
                <a:spcPts val="0"/>
              </a:spcAft>
              <a:buNone/>
            </a:pP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team_id, player, goal_time</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goals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game_id =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id</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 </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round</a:t>
            </a:r>
            <a:r>
              <a:rPr lang="vi">
                <a:solidFill>
                  <a:srgbClr val="EBDBB2"/>
                </a:solidFill>
                <a:highlight>
                  <a:srgbClr val="282828"/>
                </a:highlight>
                <a:latin typeface="Consolas"/>
                <a:ea typeface="Consolas"/>
                <a:cs typeface="Consolas"/>
                <a:sym typeface="Consolas"/>
              </a:rPr>
              <a:t>] = </a:t>
            </a:r>
            <a:r>
              <a:rPr lang="vi">
                <a:solidFill>
                  <a:srgbClr val="B8BB26"/>
                </a:solidFill>
                <a:highlight>
                  <a:srgbClr val="282828"/>
                </a:highlight>
                <a:latin typeface="Consolas"/>
                <a:ea typeface="Consolas"/>
                <a:cs typeface="Consolas"/>
                <a:sym typeface="Consolas"/>
              </a:rPr>
              <a:t>'FI'</a:t>
            </a:r>
            <a:r>
              <a:rPr lang="vi">
                <a:solidFill>
                  <a:srgbClr val="EBDBB2"/>
                </a:solidFill>
                <a:highlight>
                  <a:srgbClr val="282828"/>
                </a:highlight>
                <a:latin typeface="Consolas"/>
                <a:ea typeface="Consolas"/>
                <a:cs typeface="Consolas"/>
                <a:sym typeface="Consolas"/>
              </a:rPr>
              <a:t>)</a:t>
            </a:r>
            <a:endParaRPr>
              <a:solidFill>
                <a:srgbClr val="EBDBB2"/>
              </a:solidFill>
              <a:highlight>
                <a:srgbClr val="282828"/>
              </a:highlight>
              <a:latin typeface="Consolas"/>
              <a:ea typeface="Consolas"/>
              <a:cs typeface="Consolas"/>
              <a:sym typeface="Consolas"/>
            </a:endParaRPr>
          </a:p>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câu truy vấn phụ được thực hiện trước, kết quả là 1031</a:t>
            </a:r>
            <a:endParaRPr i="1">
              <a:solidFill>
                <a:srgbClr val="928374"/>
              </a:solidFill>
              <a:highlight>
                <a:srgbClr val="282828"/>
              </a:highlight>
              <a:latin typeface="Consolas"/>
              <a:ea typeface="Consolas"/>
              <a:cs typeface="Consolas"/>
              <a:sym typeface="Consolas"/>
            </a:endParaRPr>
          </a:p>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kế tiếp sẽ thực hiện câu truy vấn</a:t>
            </a:r>
            <a:endParaRPr i="1">
              <a:solidFill>
                <a:srgbClr val="928374"/>
              </a:solidFill>
              <a:highlight>
                <a:srgbClr val="282828"/>
              </a:highlight>
              <a:latin typeface="Consolas"/>
              <a:ea typeface="Consolas"/>
              <a:cs typeface="Consolas"/>
              <a:sym typeface="Consolas"/>
            </a:endParaRPr>
          </a:p>
          <a:p>
            <a:pPr indent="0" lvl="0" marL="0" rtl="0" algn="l">
              <a:spcBef>
                <a:spcPts val="0"/>
              </a:spcBef>
              <a:spcAft>
                <a:spcPts val="0"/>
              </a:spcAft>
              <a:buNone/>
            </a:pP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team_id, player, goal_time</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goals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game_id = 1031</a:t>
            </a:r>
            <a:endParaRPr i="1">
              <a:solidFill>
                <a:srgbClr val="928374"/>
              </a:solidFill>
              <a:highlight>
                <a:srgbClr val="282828"/>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Phạm vi sử dụng</a:t>
            </a:r>
            <a:endParaRPr/>
          </a:p>
        </p:txBody>
      </p:sp>
      <p:sp>
        <p:nvSpPr>
          <p:cNvPr id="301" name="Google Shape;301;p5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Câu truy vấn phụ có thể sử dụng trong các mệnh đề INSERT, SELECT, UPDATE và DELETE:</a:t>
            </a:r>
            <a:endParaRPr/>
          </a:p>
          <a:p>
            <a:pPr indent="-342900" lvl="0" marL="457200" rtl="0" algn="l">
              <a:spcBef>
                <a:spcPts val="1600"/>
              </a:spcBef>
              <a:spcAft>
                <a:spcPts val="0"/>
              </a:spcAft>
              <a:buSzPts val="1800"/>
              <a:buChar char="-"/>
            </a:pPr>
            <a:r>
              <a:rPr lang="vi"/>
              <a:t>SELECT: truy vấn phụ có thể dùng như một cột hoặc dùng trong phần WHERE.</a:t>
            </a:r>
            <a:endParaRPr/>
          </a:p>
          <a:p>
            <a:pPr indent="-342900" lvl="0" marL="457200" rtl="0" algn="l">
              <a:spcBef>
                <a:spcPts val="0"/>
              </a:spcBef>
              <a:spcAft>
                <a:spcPts val="0"/>
              </a:spcAft>
              <a:buSzPts val="1800"/>
              <a:buChar char="-"/>
            </a:pPr>
            <a:r>
              <a:rPr lang="vi"/>
              <a:t>INSERT: dùng truy vấn trong cấu trúc INSERT INTO … SELECT …</a:t>
            </a:r>
            <a:endParaRPr/>
          </a:p>
          <a:p>
            <a:pPr indent="-342900" lvl="0" marL="457200" rtl="0" algn="l">
              <a:spcBef>
                <a:spcPts val="0"/>
              </a:spcBef>
              <a:spcAft>
                <a:spcPts val="0"/>
              </a:spcAft>
              <a:buSzPts val="1800"/>
              <a:buChar char="-"/>
            </a:pPr>
            <a:r>
              <a:rPr lang="vi"/>
              <a:t>UPDATE, DELETE: thường dùng trong phần WHERE</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307" name="Google Shape;307;p52"/>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truy vấn các trận đấu tứ kết và tên sân vận động tổ chức</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id</a:t>
            </a:r>
            <a:r>
              <a:rPr lang="vi">
                <a:solidFill>
                  <a:srgbClr val="EBDBB2"/>
                </a:solidFill>
                <a:highlight>
                  <a:srgbClr val="282828"/>
                </a:highlight>
                <a:latin typeface="Consolas"/>
                <a:ea typeface="Consolas"/>
                <a:cs typeface="Consolas"/>
                <a:sym typeface="Consolas"/>
              </a:rPr>
              <a:t>, [</a:t>
            </a:r>
            <a:r>
              <a:rPr lang="vi">
                <a:solidFill>
                  <a:srgbClr val="83A598"/>
                </a:solidFill>
                <a:highlight>
                  <a:srgbClr val="282828"/>
                </a:highlight>
                <a:latin typeface="Consolas"/>
                <a:ea typeface="Consolas"/>
                <a:cs typeface="Consolas"/>
                <a:sym typeface="Consolas"/>
              </a:rPr>
              <a:t>date</a:t>
            </a:r>
            <a:r>
              <a:rPr lang="vi">
                <a:solidFill>
                  <a:srgbClr val="EBDBB2"/>
                </a:solidFill>
                <a:highlight>
                  <a:srgbClr val="282828"/>
                </a:highlight>
                <a:latin typeface="Consolas"/>
                <a:ea typeface="Consolas"/>
                <a:cs typeface="Consolas"/>
                <a:sym typeface="Consolas"/>
              </a:rPr>
              <a:t>], home_team_id, away_team_id,</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stadium_name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stadiums</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stadiums.id = games.stadium_id) as stadium_name</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round</a:t>
            </a:r>
            <a:r>
              <a:rPr lang="vi">
                <a:solidFill>
                  <a:srgbClr val="EBDBB2"/>
                </a:solidFill>
                <a:highlight>
                  <a:srgbClr val="282828"/>
                </a:highlight>
                <a:latin typeface="Consolas"/>
                <a:ea typeface="Consolas"/>
                <a:cs typeface="Consolas"/>
                <a:sym typeface="Consolas"/>
              </a:rPr>
              <a:t>] = </a:t>
            </a:r>
            <a:r>
              <a:rPr lang="vi">
                <a:solidFill>
                  <a:srgbClr val="B8BB26"/>
                </a:solidFill>
                <a:highlight>
                  <a:srgbClr val="282828"/>
                </a:highlight>
                <a:latin typeface="Consolas"/>
                <a:ea typeface="Consolas"/>
                <a:cs typeface="Consolas"/>
                <a:sym typeface="Consolas"/>
              </a:rPr>
              <a:t>'QF'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nghĩa</a:t>
            </a:r>
            <a:endParaRPr/>
          </a:p>
        </p:txBody>
      </p:sp>
      <p:sp>
        <p:nvSpPr>
          <p:cNvPr id="95" name="Google Shape;95;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Từ khóa JOIN dùng để liên kết thông tin từ hai hay nhiều bảng khác nhau dựa trên điều kiện nào đó.</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a:t>
            </a:r>
            <a:endParaRPr/>
          </a:p>
        </p:txBody>
      </p:sp>
      <p:sp>
        <p:nvSpPr>
          <p:cNvPr id="313" name="Google Shape;313;p5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Chỉ có thể truy vấn một cột hoặc một biểu thức cột trong câu truy vấn phụ, trừ trường hợp dùng với EXISTS, NOT EXISTS. Tức là, kết quả của câu truy vấn phụ chỉ có thể là một giá trị duy nhất hoặc một cột các giá trị.</a:t>
            </a:r>
            <a:endParaRPr/>
          </a:p>
          <a:p>
            <a:pPr indent="-342900" lvl="0" marL="457200" rtl="0" algn="l">
              <a:spcBef>
                <a:spcPts val="0"/>
              </a:spcBef>
              <a:spcAft>
                <a:spcPts val="0"/>
              </a:spcAft>
              <a:buSzPts val="1800"/>
              <a:buChar char="-"/>
            </a:pPr>
            <a:r>
              <a:rPr lang="vi"/>
              <a:t>Câu truy vấn phụ phải nằm trong dấu ngoặc đơn.</a:t>
            </a:r>
            <a:endParaRPr/>
          </a:p>
          <a:p>
            <a:pPr indent="-342900" lvl="0" marL="457200" rtl="0" algn="l">
              <a:spcBef>
                <a:spcPts val="0"/>
              </a:spcBef>
              <a:spcAft>
                <a:spcPts val="0"/>
              </a:spcAft>
              <a:buSzPts val="1800"/>
              <a:buChar char="-"/>
            </a:pPr>
            <a:r>
              <a:rPr lang="vi"/>
              <a:t>Câu truy vấn phụ có thể dùng bảng của câu truy vấn chính trong phần WHERE của mình (như trong ví dụ liền trước)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trong phần WHERE</a:t>
            </a:r>
            <a:endParaRPr/>
          </a:p>
        </p:txBody>
      </p:sp>
      <p:sp>
        <p:nvSpPr>
          <p:cNvPr id="319" name="Google Shape;319;p5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Câu truy vấn phụ trong phần WHERE thường dùng với các toán tử:</a:t>
            </a:r>
            <a:endParaRPr/>
          </a:p>
          <a:p>
            <a:pPr indent="-342900" lvl="0" marL="457200" rtl="0" algn="l">
              <a:spcBef>
                <a:spcPts val="1600"/>
              </a:spcBef>
              <a:spcAft>
                <a:spcPts val="0"/>
              </a:spcAft>
              <a:buSzPts val="1800"/>
              <a:buChar char="-"/>
            </a:pPr>
            <a:r>
              <a:rPr lang="vi"/>
              <a:t>Các toán tử so sánh =, &lt;&gt;, &gt;, &gt;=, &lt;, &lt;=</a:t>
            </a:r>
            <a:endParaRPr/>
          </a:p>
          <a:p>
            <a:pPr indent="-342900" lvl="0" marL="457200" rtl="0" algn="l">
              <a:spcBef>
                <a:spcPts val="0"/>
              </a:spcBef>
              <a:spcAft>
                <a:spcPts val="0"/>
              </a:spcAft>
              <a:buSzPts val="1800"/>
              <a:buChar char="-"/>
            </a:pPr>
            <a:r>
              <a:rPr lang="vi"/>
              <a:t>Toán tử IN, NOT IN</a:t>
            </a:r>
            <a:endParaRPr/>
          </a:p>
          <a:p>
            <a:pPr indent="-342900" lvl="0" marL="457200" rtl="0" algn="l">
              <a:spcBef>
                <a:spcPts val="0"/>
              </a:spcBef>
              <a:spcAft>
                <a:spcPts val="0"/>
              </a:spcAft>
              <a:buSzPts val="1800"/>
              <a:buChar char="-"/>
            </a:pPr>
            <a:r>
              <a:rPr lang="vi"/>
              <a:t>Toán tử EXISTS, NOT EXISTS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và các toán tử so sánh</a:t>
            </a:r>
            <a:endParaRPr/>
          </a:p>
        </p:txBody>
      </p:sp>
      <p:sp>
        <p:nvSpPr>
          <p:cNvPr id="325" name="Google Shape;325;p55"/>
          <p:cNvSpPr txBox="1"/>
          <p:nvPr>
            <p:ph idx="1" type="body"/>
          </p:nvPr>
        </p:nvSpPr>
        <p:spPr>
          <a:xfrm>
            <a:off x="387900" y="1489824"/>
            <a:ext cx="8368200" cy="48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Kết quả truy vấn phụ phải là một giá trị duy nhất.</a:t>
            </a:r>
            <a:endParaRPr/>
          </a:p>
        </p:txBody>
      </p:sp>
      <p:sp>
        <p:nvSpPr>
          <p:cNvPr id="326" name="Google Shape;326;p55"/>
          <p:cNvSpPr txBox="1"/>
          <p:nvPr/>
        </p:nvSpPr>
        <p:spPr>
          <a:xfrm>
            <a:off x="516600" y="1945625"/>
            <a:ext cx="8239500" cy="2971500"/>
          </a:xfrm>
          <a:prstGeom prst="rect">
            <a:avLst/>
          </a:prstGeom>
          <a:solidFill>
            <a:srgbClr val="28282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ví dụ như câu dưới đây</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chúng ta biết là chỉ có 1 trận chung kết</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nên có thể dùng toán tử ‘=’</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lang="vi" sz="1800">
                <a:solidFill>
                  <a:srgbClr val="FB4934"/>
                </a:solidFill>
                <a:highlight>
                  <a:srgbClr val="282828"/>
                </a:highlight>
                <a:latin typeface="Consolas"/>
                <a:ea typeface="Consolas"/>
                <a:cs typeface="Consolas"/>
                <a:sym typeface="Consolas"/>
              </a:rPr>
              <a:t>SELECT</a:t>
            </a:r>
            <a:br>
              <a:rPr lang="vi" sz="1800">
                <a:solidFill>
                  <a:srgbClr val="EBDBB2"/>
                </a:solidFill>
                <a:highlight>
                  <a:srgbClr val="282828"/>
                </a:highlight>
                <a:latin typeface="Consolas"/>
                <a:ea typeface="Consolas"/>
                <a:cs typeface="Consolas"/>
                <a:sym typeface="Consolas"/>
              </a:rPr>
            </a:br>
            <a:r>
              <a:rPr lang="vi" sz="1800">
                <a:solidFill>
                  <a:srgbClr val="EBDBB2"/>
                </a:solidFill>
                <a:highlight>
                  <a:srgbClr val="282828"/>
                </a:highlight>
                <a:latin typeface="Consolas"/>
                <a:ea typeface="Consolas"/>
                <a:cs typeface="Consolas"/>
                <a:sym typeface="Consolas"/>
              </a:rPr>
              <a:t>    team_id, player, goal_time</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FROM</a:t>
            </a:r>
            <a:r>
              <a:rPr lang="vi" sz="1800">
                <a:solidFill>
                  <a:srgbClr val="EBDBB2"/>
                </a:solidFill>
                <a:highlight>
                  <a:srgbClr val="282828"/>
                </a:highlight>
                <a:latin typeface="Consolas"/>
                <a:ea typeface="Consolas"/>
                <a:cs typeface="Consolas"/>
                <a:sym typeface="Consolas"/>
              </a:rPr>
              <a:t> goals</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WHERE</a:t>
            </a:r>
            <a:r>
              <a:rPr lang="vi" sz="1800">
                <a:solidFill>
                  <a:srgbClr val="EBDBB2"/>
                </a:solidFill>
                <a:highlight>
                  <a:srgbClr val="282828"/>
                </a:highlight>
                <a:latin typeface="Consolas"/>
                <a:ea typeface="Consolas"/>
                <a:cs typeface="Consolas"/>
                <a:sym typeface="Consolas"/>
              </a:rPr>
              <a:t> </a:t>
            </a:r>
            <a:br>
              <a:rPr lang="vi" sz="1800">
                <a:solidFill>
                  <a:srgbClr val="EBDBB2"/>
                </a:solidFill>
                <a:highlight>
                  <a:srgbClr val="282828"/>
                </a:highlight>
                <a:latin typeface="Consolas"/>
                <a:ea typeface="Consolas"/>
                <a:cs typeface="Consolas"/>
                <a:sym typeface="Consolas"/>
              </a:rPr>
            </a:br>
            <a:r>
              <a:rPr lang="vi" sz="1800">
                <a:solidFill>
                  <a:srgbClr val="EBDBB2"/>
                </a:solidFill>
                <a:highlight>
                  <a:srgbClr val="282828"/>
                </a:highlight>
                <a:latin typeface="Consolas"/>
                <a:ea typeface="Consolas"/>
                <a:cs typeface="Consolas"/>
                <a:sym typeface="Consolas"/>
              </a:rPr>
              <a:t>    game_id = (</a:t>
            </a:r>
            <a:r>
              <a:rPr lang="vi" sz="1800">
                <a:solidFill>
                  <a:srgbClr val="FB4934"/>
                </a:solidFill>
                <a:highlight>
                  <a:srgbClr val="282828"/>
                </a:highlight>
                <a:latin typeface="Consolas"/>
                <a:ea typeface="Consolas"/>
                <a:cs typeface="Consolas"/>
                <a:sym typeface="Consolas"/>
              </a:rPr>
              <a:t>SELECT</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id</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FROM</a:t>
            </a:r>
            <a:r>
              <a:rPr lang="vi" sz="1800">
                <a:solidFill>
                  <a:srgbClr val="EBDBB2"/>
                </a:solidFill>
                <a:highlight>
                  <a:srgbClr val="282828"/>
                </a:highlight>
                <a:latin typeface="Consolas"/>
                <a:ea typeface="Consolas"/>
                <a:cs typeface="Consolas"/>
                <a:sym typeface="Consolas"/>
              </a:rPr>
              <a:t> games </a:t>
            </a:r>
            <a:r>
              <a:rPr lang="vi" sz="1800">
                <a:solidFill>
                  <a:srgbClr val="FB4934"/>
                </a:solidFill>
                <a:highlight>
                  <a:srgbClr val="282828"/>
                </a:highlight>
                <a:latin typeface="Consolas"/>
                <a:ea typeface="Consolas"/>
                <a:cs typeface="Consolas"/>
                <a:sym typeface="Consolas"/>
              </a:rPr>
              <a:t>WHERE</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round</a:t>
            </a:r>
            <a:r>
              <a:rPr lang="vi" sz="1800">
                <a:solidFill>
                  <a:srgbClr val="EBDBB2"/>
                </a:solidFill>
                <a:highlight>
                  <a:srgbClr val="282828"/>
                </a:highlight>
                <a:latin typeface="Consolas"/>
                <a:ea typeface="Consolas"/>
                <a:cs typeface="Consolas"/>
                <a:sym typeface="Consolas"/>
              </a:rPr>
              <a:t>] = </a:t>
            </a:r>
            <a:r>
              <a:rPr lang="vi" sz="1800">
                <a:solidFill>
                  <a:srgbClr val="B8BB26"/>
                </a:solidFill>
                <a:highlight>
                  <a:srgbClr val="282828"/>
                </a:highlight>
                <a:latin typeface="Consolas"/>
                <a:ea typeface="Consolas"/>
                <a:cs typeface="Consolas"/>
                <a:sym typeface="Consolas"/>
              </a:rPr>
              <a:t>'FI'</a:t>
            </a:r>
            <a:r>
              <a:rPr lang="vi" sz="1800">
                <a:solidFill>
                  <a:srgbClr val="EBDBB2"/>
                </a:solidFill>
                <a:highlight>
                  <a:srgbClr val="282828"/>
                </a:highlight>
                <a:latin typeface="Consolas"/>
                <a:ea typeface="Consolas"/>
                <a:cs typeface="Consolas"/>
                <a:sym typeface="Consolas"/>
              </a:rPr>
              <a:t>)</a:t>
            </a:r>
            <a:endParaRPr sz="180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với IN, NOT IN</a:t>
            </a:r>
            <a:endParaRPr/>
          </a:p>
        </p:txBody>
      </p:sp>
      <p:sp>
        <p:nvSpPr>
          <p:cNvPr id="332" name="Google Shape;332;p5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Kết quả trả về có thể là một giá trị hoặc một cột giá trị</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và EXISTS, NOT EXISTS</a:t>
            </a:r>
            <a:endParaRPr/>
          </a:p>
        </p:txBody>
      </p:sp>
      <p:sp>
        <p:nvSpPr>
          <p:cNvPr id="338" name="Google Shape;338;p5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pháp</a:t>
            </a:r>
            <a:endParaRPr/>
          </a:p>
          <a:p>
            <a:pPr indent="457200" lvl="0" marL="914400" rtl="0" algn="l">
              <a:spcBef>
                <a:spcPts val="1600"/>
              </a:spcBef>
              <a:spcAft>
                <a:spcPts val="0"/>
              </a:spcAft>
              <a:buNone/>
            </a:pPr>
            <a:r>
              <a:rPr lang="vi">
                <a:latin typeface="Consolas"/>
                <a:ea typeface="Consolas"/>
                <a:cs typeface="Consolas"/>
                <a:sym typeface="Consolas"/>
              </a:rPr>
              <a:t>WHERE EXISTS (&lt;truy_vấn_phụ&gt;)</a:t>
            </a:r>
            <a:endParaRPr>
              <a:latin typeface="Consolas"/>
              <a:ea typeface="Consolas"/>
              <a:cs typeface="Consolas"/>
              <a:sym typeface="Consolas"/>
            </a:endParaRPr>
          </a:p>
          <a:p>
            <a:pPr indent="0" lvl="0" marL="0" rtl="0" algn="l">
              <a:spcBef>
                <a:spcPts val="1600"/>
              </a:spcBef>
              <a:spcAft>
                <a:spcPts val="1600"/>
              </a:spcAft>
              <a:buNone/>
            </a:pPr>
            <a:r>
              <a:rPr lang="vi"/>
              <a:t>Từ khóa </a:t>
            </a:r>
            <a:r>
              <a:rPr lang="vi">
                <a:latin typeface="Consolas"/>
                <a:ea typeface="Consolas"/>
                <a:cs typeface="Consolas"/>
                <a:sym typeface="Consolas"/>
              </a:rPr>
              <a:t>EXISTS</a:t>
            </a:r>
            <a:r>
              <a:rPr lang="vi"/>
              <a:t> dùng để kiểm tra </a:t>
            </a:r>
            <a:r>
              <a:rPr lang="vi">
                <a:latin typeface="Consolas"/>
                <a:ea typeface="Consolas"/>
                <a:cs typeface="Consolas"/>
                <a:sym typeface="Consolas"/>
              </a:rPr>
              <a:t>&lt;truy_vấn_phụ&gt;</a:t>
            </a:r>
            <a:r>
              <a:rPr lang="vi"/>
              <a:t> có dữ liệu hay không. Vì chỉ quan tâm đến việc tồn tại của dữ liệu, </a:t>
            </a:r>
            <a:r>
              <a:rPr lang="vi">
                <a:latin typeface="Consolas"/>
                <a:ea typeface="Consolas"/>
                <a:cs typeface="Consolas"/>
                <a:sym typeface="Consolas"/>
              </a:rPr>
              <a:t>&lt;truy_vấn_phụ&gt;</a:t>
            </a:r>
            <a:r>
              <a:rPr lang="vi"/>
              <a:t> bắt đầu bằng </a:t>
            </a:r>
            <a:r>
              <a:rPr lang="vi">
                <a:latin typeface="Consolas"/>
                <a:ea typeface="Consolas"/>
                <a:cs typeface="Consolas"/>
                <a:sym typeface="Consolas"/>
              </a:rPr>
              <a:t>SELECT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nvSpPr>
        <p:spPr>
          <a:xfrm>
            <a:off x="516600" y="360825"/>
            <a:ext cx="8239500" cy="4556400"/>
          </a:xfrm>
          <a:prstGeom prst="rect">
            <a:avLst/>
          </a:prstGeom>
          <a:solidFill>
            <a:srgbClr val="28282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truy vấn những trận đấu không có bàn thắng</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SELECT</a:t>
            </a:r>
            <a:br>
              <a:rPr lang="vi" sz="1800">
                <a:solidFill>
                  <a:srgbClr val="EBDBB2"/>
                </a:solidFill>
                <a:highlight>
                  <a:srgbClr val="282828"/>
                </a:highlight>
                <a:latin typeface="Consolas"/>
                <a:ea typeface="Consolas"/>
                <a:cs typeface="Consolas"/>
                <a:sym typeface="Consolas"/>
              </a:rPr>
            </a:br>
            <a:r>
              <a:rPr lang="vi" sz="1800">
                <a:solidFill>
                  <a:srgbClr val="EBDBB2"/>
                </a:solidFill>
                <a:highlight>
                  <a:srgbClr val="282828"/>
                </a:highlight>
                <a:latin typeface="Consolas"/>
                <a:ea typeface="Consolas"/>
                <a:cs typeface="Consolas"/>
                <a:sym typeface="Consolas"/>
              </a:rPr>
              <a:t>	*</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FROM</a:t>
            </a:r>
            <a:r>
              <a:rPr lang="vi" sz="1800">
                <a:solidFill>
                  <a:srgbClr val="EBDBB2"/>
                </a:solidFill>
                <a:highlight>
                  <a:srgbClr val="282828"/>
                </a:highlight>
                <a:latin typeface="Consolas"/>
                <a:ea typeface="Consolas"/>
                <a:cs typeface="Consolas"/>
                <a:sym typeface="Consolas"/>
              </a:rPr>
              <a:t> games</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WHERE</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NOT</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EXISTS</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SELECT</a:t>
            </a:r>
            <a:r>
              <a:rPr lang="vi" sz="1800">
                <a:solidFill>
                  <a:srgbClr val="EBDBB2"/>
                </a:solidFill>
                <a:highlight>
                  <a:srgbClr val="282828"/>
                </a:highlight>
                <a:latin typeface="Consolas"/>
                <a:ea typeface="Consolas"/>
                <a:cs typeface="Consolas"/>
                <a:sym typeface="Consolas"/>
              </a:rPr>
              <a:t> * </a:t>
            </a:r>
            <a:r>
              <a:rPr lang="vi" sz="1800">
                <a:solidFill>
                  <a:srgbClr val="FB4934"/>
                </a:solidFill>
                <a:highlight>
                  <a:srgbClr val="282828"/>
                </a:highlight>
                <a:latin typeface="Consolas"/>
                <a:ea typeface="Consolas"/>
                <a:cs typeface="Consolas"/>
                <a:sym typeface="Consolas"/>
              </a:rPr>
              <a:t>FROM</a:t>
            </a:r>
            <a:r>
              <a:rPr lang="vi" sz="1800">
                <a:solidFill>
                  <a:srgbClr val="EBDBB2"/>
                </a:solidFill>
                <a:highlight>
                  <a:srgbClr val="282828"/>
                </a:highlight>
                <a:latin typeface="Consolas"/>
                <a:ea typeface="Consolas"/>
                <a:cs typeface="Consolas"/>
                <a:sym typeface="Consolas"/>
              </a:rPr>
              <a:t> goals </a:t>
            </a:r>
            <a:r>
              <a:rPr lang="vi" sz="1800">
                <a:solidFill>
                  <a:srgbClr val="FB4934"/>
                </a:solidFill>
                <a:highlight>
                  <a:srgbClr val="282828"/>
                </a:highlight>
                <a:latin typeface="Consolas"/>
                <a:ea typeface="Consolas"/>
                <a:cs typeface="Consolas"/>
                <a:sym typeface="Consolas"/>
              </a:rPr>
              <a:t>WHERE</a:t>
            </a:r>
            <a:r>
              <a:rPr lang="vi" sz="1800">
                <a:solidFill>
                  <a:srgbClr val="EBDBB2"/>
                </a:solidFill>
                <a:highlight>
                  <a:srgbClr val="282828"/>
                </a:highlight>
                <a:latin typeface="Consolas"/>
                <a:ea typeface="Consolas"/>
                <a:cs typeface="Consolas"/>
                <a:sym typeface="Consolas"/>
              </a:rPr>
              <a:t> games.id = goals.game_id)</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câu truy vấn phụ truy vấn những bàn thắng trong các trận đấu</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nếu không có dữ liệu tức là trận đấu không có bàn thắng</a:t>
            </a:r>
            <a:endParaRPr sz="180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và JOIN</a:t>
            </a:r>
            <a:endParaRPr/>
          </a:p>
        </p:txBody>
      </p:sp>
      <p:sp>
        <p:nvSpPr>
          <p:cNvPr id="349" name="Google Shape;349;p5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nhiều trường hợp, câu truy vấn phụ tương đương với việc sử dụng JOIN.</a:t>
            </a:r>
            <a:endParaRPr/>
          </a:p>
          <a:p>
            <a:pPr indent="0" lvl="0" marL="0" rtl="0" algn="l">
              <a:spcBef>
                <a:spcPts val="1600"/>
              </a:spcBef>
              <a:spcAft>
                <a:spcPts val="1600"/>
              </a:spcAft>
              <a:buNone/>
            </a:pPr>
            <a:r>
              <a:rPr lang="vi"/>
              <a:t>Tuy nhiên, truy vấn phụ có thể sử dụng chung với các hàm tổng hợp MIN, MAX, SUM, AVG.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Bài tập</a:t>
            </a:r>
            <a:endParaRPr/>
          </a:p>
        </p:txBody>
      </p:sp>
      <p:sp>
        <p:nvSpPr>
          <p:cNvPr id="355" name="Google Shape;355;p6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vi"/>
              <a:t>Viết lại các câu truy vấn lồng nhau trong bài bằng cách sử dụng JOIN</a:t>
            </a:r>
            <a:endParaRPr/>
          </a:p>
          <a:p>
            <a:pPr indent="-342900" lvl="0" marL="457200" rtl="0" algn="l">
              <a:spcBef>
                <a:spcPts val="0"/>
              </a:spcBef>
              <a:spcAft>
                <a:spcPts val="0"/>
              </a:spcAft>
              <a:buSzPts val="1800"/>
              <a:buAutoNum type="arabicPeriod"/>
            </a:pPr>
            <a:r>
              <a:rPr lang="vi"/>
              <a:t>Viết các câu truy vấn sau:</a:t>
            </a:r>
            <a:endParaRPr/>
          </a:p>
          <a:p>
            <a:pPr indent="-317500" lvl="1" marL="914400" rtl="0" algn="l">
              <a:spcBef>
                <a:spcPts val="0"/>
              </a:spcBef>
              <a:spcAft>
                <a:spcPts val="0"/>
              </a:spcAft>
              <a:buSzPts val="1400"/>
              <a:buFont typeface="Lora"/>
              <a:buAutoNum type="alphaLcPeriod"/>
            </a:pPr>
            <a:r>
              <a:rPr lang="vi">
                <a:latin typeface="Lora"/>
                <a:ea typeface="Lora"/>
                <a:cs typeface="Lora"/>
                <a:sym typeface="Lora"/>
              </a:rPr>
              <a:t>Truy vấn những trận đấu có 3 bàn thắng.</a:t>
            </a:r>
            <a:endParaRPr>
              <a:latin typeface="Lora"/>
              <a:ea typeface="Lora"/>
              <a:cs typeface="Lora"/>
              <a:sym typeface="Lora"/>
            </a:endParaRPr>
          </a:p>
          <a:p>
            <a:pPr indent="-317500" lvl="1" marL="914400" rtl="0" algn="l">
              <a:spcBef>
                <a:spcPts val="0"/>
              </a:spcBef>
              <a:spcAft>
                <a:spcPts val="0"/>
              </a:spcAft>
              <a:buSzPts val="1400"/>
              <a:buFont typeface="Lora"/>
              <a:buAutoNum type="alphaLcPeriod"/>
            </a:pPr>
            <a:r>
              <a:rPr lang="vi">
                <a:latin typeface="Lora"/>
                <a:ea typeface="Lora"/>
                <a:cs typeface="Lora"/>
                <a:sym typeface="Lora"/>
              </a:rPr>
              <a:t>Truy vấn những bàn thắng trên sân Donbass Arena.</a:t>
            </a:r>
            <a:endParaRPr>
              <a:latin typeface="Lora"/>
              <a:ea typeface="Lora"/>
              <a:cs typeface="Lora"/>
              <a:sym typeface="Lo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Cú pháp JOIN 2 bảng</a:t>
            </a:r>
            <a:endParaRPr/>
          </a:p>
        </p:txBody>
      </p:sp>
      <p:sp>
        <p:nvSpPr>
          <p:cNvPr id="101" name="Google Shape;101;p18"/>
          <p:cNvSpPr txBox="1"/>
          <p:nvPr>
            <p:ph idx="1" type="body"/>
          </p:nvPr>
        </p:nvSpPr>
        <p:spPr>
          <a:xfrm>
            <a:off x="387900" y="1489824"/>
            <a:ext cx="8368200" cy="30789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a:solidFill>
                  <a:srgbClr val="A626A4"/>
                </a:solidFill>
                <a:highlight>
                  <a:srgbClr val="F3F3F3"/>
                </a:highlight>
                <a:latin typeface="Oxygen Mono"/>
                <a:ea typeface="Oxygen Mono"/>
                <a:cs typeface="Oxygen Mono"/>
                <a:sym typeface="Oxygen Mono"/>
              </a:rPr>
              <a:t>SELECT</a:t>
            </a:r>
            <a:br>
              <a:rPr lang="vi">
                <a:solidFill>
                  <a:srgbClr val="383A42"/>
                </a:solidFill>
                <a:highlight>
                  <a:srgbClr val="F3F3F3"/>
                </a:highlight>
                <a:latin typeface="Oxygen Mono"/>
                <a:ea typeface="Oxygen Mono"/>
                <a:cs typeface="Oxygen Mono"/>
                <a:sym typeface="Oxygen Mono"/>
              </a:rPr>
            </a:br>
            <a:r>
              <a:rPr lang="vi">
                <a:solidFill>
                  <a:srgbClr val="383A42"/>
                </a:solidFill>
                <a:highlight>
                  <a:srgbClr val="F3F3F3"/>
                </a:highlight>
                <a:latin typeface="Oxygen Mono"/>
                <a:ea typeface="Oxygen Mono"/>
                <a:cs typeface="Oxygen Mono"/>
                <a:sym typeface="Oxygen Mono"/>
              </a:rPr>
              <a:t>	&lt;column_list&gt;</a:t>
            </a:r>
            <a:br>
              <a:rPr lang="vi">
                <a:solidFill>
                  <a:srgbClr val="383A42"/>
                </a:solidFill>
                <a:highlight>
                  <a:srgbClr val="F3F3F3"/>
                </a:highlight>
                <a:latin typeface="Oxygen Mono"/>
                <a:ea typeface="Oxygen Mono"/>
                <a:cs typeface="Oxygen Mono"/>
                <a:sym typeface="Oxygen Mono"/>
              </a:rPr>
            </a:br>
            <a:r>
              <a:rPr lang="vi">
                <a:solidFill>
                  <a:srgbClr val="A626A4"/>
                </a:solidFill>
                <a:highlight>
                  <a:srgbClr val="F3F3F3"/>
                </a:highlight>
                <a:latin typeface="Oxygen Mono"/>
                <a:ea typeface="Oxygen Mono"/>
                <a:cs typeface="Oxygen Mono"/>
                <a:sym typeface="Oxygen Mono"/>
              </a:rPr>
              <a:t>FROM</a:t>
            </a:r>
            <a:r>
              <a:rPr lang="vi">
                <a:solidFill>
                  <a:srgbClr val="383A42"/>
                </a:solidFill>
                <a:highlight>
                  <a:srgbClr val="F3F3F3"/>
                </a:highlight>
                <a:latin typeface="Oxygen Mono"/>
                <a:ea typeface="Oxygen Mono"/>
                <a:cs typeface="Oxygen Mono"/>
                <a:sym typeface="Oxygen Mono"/>
              </a:rPr>
              <a:t> 			&lt;table_1&gt; </a:t>
            </a:r>
            <a:r>
              <a:rPr lang="vi">
                <a:solidFill>
                  <a:srgbClr val="A626A4"/>
                </a:solidFill>
                <a:highlight>
                  <a:srgbClr val="F3F3F3"/>
                </a:highlight>
                <a:latin typeface="Oxygen Mono"/>
                <a:ea typeface="Oxygen Mono"/>
                <a:cs typeface="Oxygen Mono"/>
                <a:sym typeface="Oxygen Mono"/>
              </a:rPr>
              <a:t>AS</a:t>
            </a:r>
            <a:r>
              <a:rPr lang="vi">
                <a:solidFill>
                  <a:srgbClr val="383A42"/>
                </a:solidFill>
                <a:highlight>
                  <a:srgbClr val="F3F3F3"/>
                </a:highlight>
                <a:latin typeface="Oxygen Mono"/>
                <a:ea typeface="Oxygen Mono"/>
                <a:cs typeface="Oxygen Mono"/>
                <a:sym typeface="Oxygen Mono"/>
              </a:rPr>
              <a:t> &lt;alias_1&gt;</a:t>
            </a:r>
            <a:br>
              <a:rPr lang="vi">
                <a:solidFill>
                  <a:srgbClr val="383A42"/>
                </a:solidFill>
                <a:highlight>
                  <a:srgbClr val="F3F3F3"/>
                </a:highlight>
                <a:latin typeface="Oxygen Mono"/>
                <a:ea typeface="Oxygen Mono"/>
                <a:cs typeface="Oxygen Mono"/>
                <a:sym typeface="Oxygen Mono"/>
              </a:rPr>
            </a:br>
            <a:r>
              <a:rPr lang="vi">
                <a:solidFill>
                  <a:srgbClr val="A626A4"/>
                </a:solidFill>
                <a:highlight>
                  <a:srgbClr val="F3F3F3"/>
                </a:highlight>
                <a:latin typeface="Oxygen Mono"/>
                <a:ea typeface="Oxygen Mono"/>
                <a:cs typeface="Oxygen Mono"/>
                <a:sym typeface="Oxygen Mono"/>
              </a:rPr>
              <a:t>&lt;join_type&gt;</a:t>
            </a:r>
            <a:r>
              <a:rPr lang="vi">
                <a:solidFill>
                  <a:srgbClr val="383A42"/>
                </a:solidFill>
                <a:highlight>
                  <a:srgbClr val="F3F3F3"/>
                </a:highlight>
                <a:latin typeface="Oxygen Mono"/>
                <a:ea typeface="Oxygen Mono"/>
                <a:cs typeface="Oxygen Mono"/>
                <a:sym typeface="Oxygen Mono"/>
              </a:rPr>
              <a:t> 	&lt;table_2&gt; </a:t>
            </a:r>
            <a:r>
              <a:rPr lang="vi">
                <a:solidFill>
                  <a:srgbClr val="A626A4"/>
                </a:solidFill>
                <a:highlight>
                  <a:srgbClr val="F3F3F3"/>
                </a:highlight>
                <a:latin typeface="Oxygen Mono"/>
                <a:ea typeface="Oxygen Mono"/>
                <a:cs typeface="Oxygen Mono"/>
                <a:sym typeface="Oxygen Mono"/>
              </a:rPr>
              <a:t>AS</a:t>
            </a:r>
            <a:r>
              <a:rPr lang="vi">
                <a:solidFill>
                  <a:srgbClr val="383A42"/>
                </a:solidFill>
                <a:highlight>
                  <a:srgbClr val="F3F3F3"/>
                </a:highlight>
                <a:latin typeface="Oxygen Mono"/>
                <a:ea typeface="Oxygen Mono"/>
                <a:cs typeface="Oxygen Mono"/>
                <a:sym typeface="Oxygen Mono"/>
              </a:rPr>
              <a:t> &lt;alias_2&gt;</a:t>
            </a:r>
            <a:br>
              <a:rPr lang="vi">
                <a:solidFill>
                  <a:srgbClr val="383A42"/>
                </a:solidFill>
                <a:highlight>
                  <a:srgbClr val="F3F3F3"/>
                </a:highlight>
                <a:latin typeface="Oxygen Mono"/>
                <a:ea typeface="Oxygen Mono"/>
                <a:cs typeface="Oxygen Mono"/>
                <a:sym typeface="Oxygen Mono"/>
              </a:rPr>
            </a:br>
            <a:r>
              <a:rPr lang="vi">
                <a:solidFill>
                  <a:srgbClr val="A626A4"/>
                </a:solidFill>
                <a:highlight>
                  <a:srgbClr val="F3F3F3"/>
                </a:highlight>
                <a:latin typeface="Oxygen Mono"/>
                <a:ea typeface="Oxygen Mono"/>
                <a:cs typeface="Oxygen Mono"/>
                <a:sym typeface="Oxygen Mono"/>
              </a:rPr>
              <a:t>ON</a:t>
            </a:r>
            <a:r>
              <a:rPr lang="vi">
                <a:solidFill>
                  <a:srgbClr val="383A42"/>
                </a:solidFill>
                <a:highlight>
                  <a:srgbClr val="F3F3F3"/>
                </a:highlight>
                <a:latin typeface="Oxygen Mono"/>
                <a:ea typeface="Oxygen Mono"/>
                <a:cs typeface="Oxygen Mono"/>
                <a:sym typeface="Oxygen Mono"/>
              </a:rPr>
              <a:t> 				&lt;alias_1&gt;.&lt;fk_column&gt; = &lt;alias_2&gt;.&lt;pk_column&gt;</a:t>
            </a:r>
            <a:endParaRPr>
              <a:solidFill>
                <a:srgbClr val="383A42"/>
              </a:solidFill>
              <a:highlight>
                <a:srgbClr val="F3F3F3"/>
              </a:highlight>
              <a:latin typeface="Oxygen Mono"/>
              <a:ea typeface="Oxygen Mono"/>
              <a:cs typeface="Oxygen Mono"/>
              <a:sym typeface="Oxygen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Chú thích</a:t>
            </a:r>
            <a:endParaRPr/>
          </a:p>
        </p:txBody>
      </p:sp>
      <p:sp>
        <p:nvSpPr>
          <p:cNvPr id="107" name="Google Shape;107;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Oxygen Mono"/>
                <a:ea typeface="Oxygen Mono"/>
                <a:cs typeface="Oxygen Mono"/>
                <a:sym typeface="Oxygen Mono"/>
              </a:rPr>
              <a:t>&lt;table_1&gt;</a:t>
            </a:r>
            <a:r>
              <a:rPr lang="vi"/>
              <a:t> được gọi là bảng trái.</a:t>
            </a:r>
            <a:endParaRPr/>
          </a:p>
          <a:p>
            <a:pPr indent="0" lvl="0" marL="0" rtl="0" algn="l">
              <a:spcBef>
                <a:spcPts val="1600"/>
              </a:spcBef>
              <a:spcAft>
                <a:spcPts val="0"/>
              </a:spcAft>
              <a:buNone/>
            </a:pPr>
            <a:r>
              <a:rPr lang="vi">
                <a:latin typeface="Oxygen Mono"/>
                <a:ea typeface="Oxygen Mono"/>
                <a:cs typeface="Oxygen Mono"/>
                <a:sym typeface="Oxygen Mono"/>
              </a:rPr>
              <a:t>&lt;table_2&gt;</a:t>
            </a:r>
            <a:r>
              <a:rPr lang="vi"/>
              <a:t> được gọi là bảng phải.</a:t>
            </a:r>
            <a:endParaRPr/>
          </a:p>
          <a:p>
            <a:pPr indent="0" lvl="0" marL="0" rtl="0" algn="l">
              <a:spcBef>
                <a:spcPts val="1600"/>
              </a:spcBef>
              <a:spcAft>
                <a:spcPts val="1600"/>
              </a:spcAft>
              <a:buNone/>
            </a:pPr>
            <a:r>
              <a:rPr lang="vi">
                <a:latin typeface="Oxygen Mono"/>
                <a:ea typeface="Oxygen Mono"/>
                <a:cs typeface="Oxygen Mono"/>
                <a:sym typeface="Oxygen Mono"/>
              </a:rPr>
              <a:t>&lt;table_1&gt;.&lt;fk_column&gt; = &lt;table_2&gt;.&lt;pk_column&gt; </a:t>
            </a:r>
            <a:r>
              <a:rPr lang="vi"/>
              <a:t>được gọi là điều kiện join.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Diễn giải</a:t>
            </a:r>
            <a:endParaRPr/>
          </a:p>
        </p:txBody>
      </p:sp>
      <p:sp>
        <p:nvSpPr>
          <p:cNvPr id="113" name="Google Shape;113;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Với mỗi dòng ở bảng trái, dựa vào điều kiện join và loại join sẽ trả về những dữ liệu tương ứng ở bảng phải.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 loại JOIN</a:t>
            </a:r>
            <a:endParaRPr/>
          </a:p>
        </p:txBody>
      </p:sp>
      <p:sp>
        <p:nvSpPr>
          <p:cNvPr id="119" name="Google Shape;119;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Có các loại JOIN:</a:t>
            </a:r>
            <a:endParaRPr/>
          </a:p>
          <a:p>
            <a:pPr indent="-342900" lvl="0" marL="457200" rtl="0" algn="l">
              <a:spcBef>
                <a:spcPts val="1600"/>
              </a:spcBef>
              <a:spcAft>
                <a:spcPts val="0"/>
              </a:spcAft>
              <a:buSzPts val="1800"/>
              <a:buChar char="-"/>
            </a:pPr>
            <a:r>
              <a:rPr lang="vi"/>
              <a:t>JOIN/INNER JOIN</a:t>
            </a:r>
            <a:endParaRPr/>
          </a:p>
          <a:p>
            <a:pPr indent="-342900" lvl="0" marL="457200" rtl="0" algn="l">
              <a:spcBef>
                <a:spcPts val="0"/>
              </a:spcBef>
              <a:spcAft>
                <a:spcPts val="0"/>
              </a:spcAft>
              <a:buSzPts val="1800"/>
              <a:buChar char="-"/>
            </a:pPr>
            <a:r>
              <a:rPr lang="vi"/>
              <a:t>LEFT JOIN/LEFT OUTER JOIN</a:t>
            </a:r>
            <a:endParaRPr/>
          </a:p>
          <a:p>
            <a:pPr indent="-342900" lvl="0" marL="457200" rtl="0" algn="l">
              <a:spcBef>
                <a:spcPts val="0"/>
              </a:spcBef>
              <a:spcAft>
                <a:spcPts val="0"/>
              </a:spcAft>
              <a:buSzPts val="1800"/>
              <a:buChar char="-"/>
            </a:pPr>
            <a:r>
              <a:rPr lang="vi"/>
              <a:t>RIGHT JOIN/RIGHT OUTER JOIN</a:t>
            </a:r>
            <a:endParaRPr/>
          </a:p>
          <a:p>
            <a:pPr indent="-342900" lvl="0" marL="457200" rtl="0" algn="l">
              <a:spcBef>
                <a:spcPts val="0"/>
              </a:spcBef>
              <a:spcAft>
                <a:spcPts val="0"/>
              </a:spcAft>
              <a:buSzPts val="1800"/>
              <a:buChar char="-"/>
            </a:pPr>
            <a:r>
              <a:rPr lang="vi"/>
              <a:t>CROSS JOIN</a:t>
            </a:r>
            <a:endParaRPr/>
          </a:p>
          <a:p>
            <a:pPr indent="-342900" lvl="0" marL="457200" rtl="0" algn="l">
              <a:spcBef>
                <a:spcPts val="0"/>
              </a:spcBef>
              <a:spcAft>
                <a:spcPts val="0"/>
              </a:spcAft>
              <a:buSzPts val="1800"/>
              <a:buChar char="-"/>
            </a:pPr>
            <a:r>
              <a:rPr lang="vi"/>
              <a:t>FULL OUTER JOIN</a:t>
            </a:r>
            <a:endParaRPr/>
          </a:p>
          <a:p>
            <a:pPr indent="0" lvl="0" marL="0" rtl="0" algn="l">
              <a:spcBef>
                <a:spcPts val="1600"/>
              </a:spcBef>
              <a:spcAft>
                <a:spcPts val="1600"/>
              </a:spcAft>
              <a:buNone/>
            </a:pPr>
            <a:r>
              <a:rPr lang="vi"/>
              <a:t>Trong đó, thường dùng nhất là INNER JOIN và LEFT JOIN.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INNER JOIN/JOIN</a:t>
            </a:r>
            <a:endParaRPr/>
          </a:p>
        </p:txBody>
      </p:sp>
      <p:sp>
        <p:nvSpPr>
          <p:cNvPr id="125" name="Google Shape;125;p22"/>
          <p:cNvSpPr txBox="1"/>
          <p:nvPr>
            <p:ph idx="1" type="body"/>
          </p:nvPr>
        </p:nvSpPr>
        <p:spPr>
          <a:xfrm>
            <a:off x="387900" y="1489825"/>
            <a:ext cx="44868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Chỉ trả về những dòng có điều kiện join là TRUE.</a:t>
            </a:r>
            <a:endParaRPr/>
          </a:p>
          <a:p>
            <a:pPr indent="0" lvl="0" marL="0" rtl="0" algn="l">
              <a:spcBef>
                <a:spcPts val="1600"/>
              </a:spcBef>
              <a:spcAft>
                <a:spcPts val="1600"/>
              </a:spcAft>
              <a:buNone/>
            </a:pPr>
            <a:r>
              <a:rPr lang="vi"/>
              <a:t>Nói cách khác, nếu không có dòng tương ứng ở bảng phải, sẽ không trả về dòng ở bảng trái.</a:t>
            </a:r>
            <a:endParaRPr/>
          </a:p>
        </p:txBody>
      </p:sp>
      <p:pic>
        <p:nvPicPr>
          <p:cNvPr id="126" name="Google Shape;126;p22"/>
          <p:cNvPicPr preferRelativeResize="0"/>
          <p:nvPr/>
        </p:nvPicPr>
        <p:blipFill>
          <a:blip r:embed="rId3">
            <a:alphaModFix/>
          </a:blip>
          <a:stretch>
            <a:fillRect/>
          </a:stretch>
        </p:blipFill>
        <p:spPr>
          <a:xfrm>
            <a:off x="5346575" y="1941763"/>
            <a:ext cx="3306101" cy="223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