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
      <p:font typeface="Lora"/>
      <p:regular r:id="rId36"/>
      <p:bold r:id="rId37"/>
      <p:italic r:id="rId38"/>
      <p:boldItalic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5.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ora-bold.fntdata"/><Relationship Id="rId14" Type="http://schemas.openxmlformats.org/officeDocument/2006/relationships/slide" Target="slides/slide9.xml"/><Relationship Id="rId36" Type="http://schemas.openxmlformats.org/officeDocument/2006/relationships/font" Target="fonts/Lora-regular.fntdata"/><Relationship Id="rId17" Type="http://schemas.openxmlformats.org/officeDocument/2006/relationships/slide" Target="slides/slide12.xml"/><Relationship Id="rId39" Type="http://schemas.openxmlformats.org/officeDocument/2006/relationships/font" Target="fonts/Lora-boldItalic.fntdata"/><Relationship Id="rId16" Type="http://schemas.openxmlformats.org/officeDocument/2006/relationships/slide" Target="slides/slide11.xml"/><Relationship Id="rId38" Type="http://schemas.openxmlformats.org/officeDocument/2006/relationships/font" Target="fonts/Lor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1859c1ac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1859c1ac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1859c1ac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1859c1ac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1859c1ac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1859c1a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1859c1ac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1859c1ac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1859c1ac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1859c1ac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859c1ac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1859c1ac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1859c1ac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1859c1a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1859c1ac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1859c1ac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1859c1ac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1859c1ac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1859c1ac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1859c1ac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16e9ab47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16e9ab4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1859c1ac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1859c1ac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1859c1ac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1859c1ac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1859c1ac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1859c1ac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1859c1ac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1859c1ac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1859c1ac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1859c1a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16e9ab47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16e9ab47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1859c1a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1859c1a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1859c1a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1859c1a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1859c1a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1859c1a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1859c1a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1859c1a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1859c1ac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1859c1ac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1859c1a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1859c1a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studytonight.com/dbms/database-normalization.php" TargetMode="External"/><Relationship Id="rId4" Type="http://schemas.openxmlformats.org/officeDocument/2006/relationships/hyperlink" Target="https://viblo.asia/p/chuan-hoa-co-so-du-lieu-quan-he-bWrZnLrY5x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Chuẩn hóa CSDL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Ngoài yêu cầu của dạng chuẩn 1, dạng chuẩn 2</a:t>
            </a:r>
            <a:r>
              <a:rPr lang="vi"/>
              <a:t> yêu cầu không thuộc về khóa dự tuyển phải phụ thuộc vào toàn bộ khóa dự tuyển.</a:t>
            </a:r>
            <a:endParaRPr/>
          </a:p>
          <a:p>
            <a:pPr indent="0" lvl="0" marL="0" rtl="0" algn="l">
              <a:spcBef>
                <a:spcPts val="1600"/>
              </a:spcBef>
              <a:spcAft>
                <a:spcPts val="0"/>
              </a:spcAft>
              <a:buNone/>
            </a:pPr>
            <a:r>
              <a:rPr lang="vi"/>
              <a:t> Nói cách khác, với mỗi cột không thuộc về khóa dự tuyển, trả lời câu hỏi: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Nếu có ít nhất một cột mà câu trả lời là ‘Có thể’, bảng vi phạm chuẩn 2.</a:t>
            </a:r>
            <a:endParaRPr/>
          </a:p>
          <a:p>
            <a:pPr indent="0" lvl="0" marL="0" rtl="0" algn="l">
              <a:spcBef>
                <a:spcPts val="1600"/>
              </a:spcBef>
              <a:spcAft>
                <a:spcPts val="1600"/>
              </a:spcAft>
              <a:buNone/>
            </a:pPr>
            <a:r>
              <a:rPr lang="vi"/>
              <a:t>	</a:t>
            </a:r>
            <a:endParaRPr/>
          </a:p>
        </p:txBody>
      </p:sp>
      <p:sp>
        <p:nvSpPr>
          <p:cNvPr id="124" name="Google Shape;124;p22"/>
          <p:cNvSpPr txBox="1"/>
          <p:nvPr/>
        </p:nvSpPr>
        <p:spPr>
          <a:xfrm>
            <a:off x="1112250" y="2914875"/>
            <a:ext cx="6919500" cy="721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vi" sz="1800">
                <a:solidFill>
                  <a:schemeClr val="dk1"/>
                </a:solidFill>
                <a:latin typeface="Roboto Mono"/>
                <a:ea typeface="Roboto Mono"/>
                <a:cs typeface="Roboto Mono"/>
                <a:sym typeface="Roboto Mono"/>
              </a:rPr>
              <a:t>Có thể biết được thông tin này mà không cần biết toàn bộ thông tin về khóa dự tuyển hay không?</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yêu cầu, chúng ta có thể thấy, nếu khóa dự tuyển chỉ có 1 cột thì bảng đã thỏa mãn dạng chuẩn 2.</a:t>
            </a:r>
            <a:endParaRPr/>
          </a:p>
          <a:p>
            <a:pPr indent="0" lvl="0" marL="0" rtl="0" algn="l">
              <a:spcBef>
                <a:spcPts val="1600"/>
              </a:spcBef>
              <a:spcAft>
                <a:spcPts val="1600"/>
              </a:spcAft>
              <a:buNone/>
            </a:pPr>
            <a:r>
              <a:rPr lang="vi"/>
              <a:t>Ngoài ra, khóa dự tuyển không bao gồm các khóa nhân tạo.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36" name="Google Shape;136;p24"/>
          <p:cNvSpPr txBox="1"/>
          <p:nvPr>
            <p:ph idx="1" type="body"/>
          </p:nvPr>
        </p:nvSpPr>
        <p:spPr>
          <a:xfrm>
            <a:off x="387900" y="1489825"/>
            <a:ext cx="8368200" cy="28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Cùng phân tích ví dụ của chúng 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Cột order_date: có thể biết được thông tin này mà chỉ cần thông tin order_id mà không cần biết toàn bộ (order_date, item_id).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7" name="Google Shape;137;p24"/>
          <p:cNvPicPr preferRelativeResize="0"/>
          <p:nvPr/>
        </p:nvPicPr>
        <p:blipFill>
          <a:blip r:embed="rId3">
            <a:alphaModFix/>
          </a:blip>
          <a:stretch>
            <a:fillRect/>
          </a:stretch>
        </p:blipFill>
        <p:spPr>
          <a:xfrm>
            <a:off x="366713" y="1933575"/>
            <a:ext cx="8410575" cy="127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43" name="Google Shape;143;p25"/>
          <p:cNvSpPr txBox="1"/>
          <p:nvPr>
            <p:ph idx="1" type="body"/>
          </p:nvPr>
        </p:nvSpPr>
        <p:spPr>
          <a:xfrm>
            <a:off x="387900" y="1489825"/>
            <a:ext cx="8368200" cy="28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Cột customer_id: chúng ta có thể biết được thông tin này mà chỉ cần biết order_id.</a:t>
            </a:r>
            <a:endParaRPr/>
          </a:p>
          <a:p>
            <a:pPr indent="0" lvl="0" marL="0" rtl="0" algn="l">
              <a:spcBef>
                <a:spcPts val="1600"/>
              </a:spcBef>
              <a:spcAft>
                <a:spcPts val="0"/>
              </a:spcAft>
              <a:buNone/>
            </a:pPr>
            <a:r>
              <a:rPr lang="vi"/>
              <a:t>Các cột customer_*: chúng ta có thể biết được thông tin này mà không cần biết order_id và item_id (chỉ cần biết customer_id là đủ). Đây là trường hợp chúng ta sẽ xem xét trong dạng chuẩn 3.</a:t>
            </a:r>
            <a:endParaRPr/>
          </a:p>
          <a:p>
            <a:pPr indent="0" lvl="0" marL="0" rtl="0" algn="l">
              <a:spcBef>
                <a:spcPts val="1600"/>
              </a:spcBef>
              <a:spcAft>
                <a:spcPts val="0"/>
              </a:spcAft>
              <a:buNone/>
            </a:pPr>
            <a:r>
              <a:rPr lang="vi"/>
              <a:t>Cột item_description, item_price: chúng ta có thể biết thông tin này mà chỉ cần biết item_id.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49" name="Google Shape;149;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Cột item_qty: chúng ta cần phải biết về order_id và item_id thì chúng ta mới biết được item_qty.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55" name="Google Shape;155;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Tổng kết lại, ta có</a:t>
            </a:r>
            <a:endParaRPr/>
          </a:p>
          <a:p>
            <a:pPr indent="-342900" lvl="0" marL="457200" rtl="0" algn="l">
              <a:spcBef>
                <a:spcPts val="1600"/>
              </a:spcBef>
              <a:spcAft>
                <a:spcPts val="0"/>
              </a:spcAft>
              <a:buSzPts val="1800"/>
              <a:buChar char="-"/>
            </a:pPr>
            <a:r>
              <a:rPr lang="vi"/>
              <a:t>Dấu ✘ là vi phạm chuẩn 2.</a:t>
            </a:r>
            <a:endParaRPr/>
          </a:p>
          <a:p>
            <a:pPr indent="-342900" lvl="0" marL="457200" rtl="0" algn="l">
              <a:spcBef>
                <a:spcPts val="0"/>
              </a:spcBef>
              <a:spcAft>
                <a:spcPts val="0"/>
              </a:spcAft>
              <a:buSzPts val="1800"/>
              <a:buChar char="-"/>
            </a:pPr>
            <a:r>
              <a:rPr lang="vi"/>
              <a:t>Dấu ✔ là thỏa mãn chuẩn 2.</a:t>
            </a:r>
            <a:endParaRPr/>
          </a:p>
        </p:txBody>
      </p:sp>
      <p:pic>
        <p:nvPicPr>
          <p:cNvPr id="156" name="Google Shape;156;p27"/>
          <p:cNvPicPr preferRelativeResize="0"/>
          <p:nvPr/>
        </p:nvPicPr>
        <p:blipFill>
          <a:blip r:embed="rId3">
            <a:alphaModFix/>
          </a:blip>
          <a:stretch>
            <a:fillRect/>
          </a:stretch>
        </p:blipFill>
        <p:spPr>
          <a:xfrm>
            <a:off x="5956288" y="1843400"/>
            <a:ext cx="1971675" cy="237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sp>
        <p:nvSpPr>
          <p:cNvPr id="162" name="Google Shape;162;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Để giải quyết vi phạm chuẩn 2, chúng ta làm như sau: tách các cột phụ thuộc vào từng thành phần của khóa dự tuyển thành các bảng riêng.</a:t>
            </a:r>
            <a:endParaRPr/>
          </a:p>
          <a:p>
            <a:pPr indent="0" lvl="0" marL="0" rtl="0" algn="l">
              <a:spcBef>
                <a:spcPts val="1600"/>
              </a:spcBef>
              <a:spcAft>
                <a:spcPts val="0"/>
              </a:spcAft>
              <a:buNone/>
            </a:pPr>
            <a:r>
              <a:rPr lang="vi"/>
              <a:t>Trong ví dụ:</a:t>
            </a:r>
            <a:endParaRPr/>
          </a:p>
          <a:p>
            <a:pPr indent="-342900" lvl="0" marL="457200" rtl="0" algn="l">
              <a:spcBef>
                <a:spcPts val="1600"/>
              </a:spcBef>
              <a:spcAft>
                <a:spcPts val="0"/>
              </a:spcAft>
              <a:buSzPts val="1800"/>
              <a:buChar char="-"/>
            </a:pPr>
            <a:r>
              <a:rPr lang="vi"/>
              <a:t>Tách cột item_description, item_price và item_id thành bảng riêng.</a:t>
            </a:r>
            <a:endParaRPr/>
          </a:p>
          <a:p>
            <a:pPr indent="-342900" lvl="0" marL="457200" rtl="0" algn="l">
              <a:spcBef>
                <a:spcPts val="0"/>
              </a:spcBef>
              <a:spcAft>
                <a:spcPts val="0"/>
              </a:spcAft>
              <a:buSzPts val="1800"/>
              <a:buChar char="-"/>
            </a:pPr>
            <a:r>
              <a:rPr lang="vi"/>
              <a:t>Tách cột order_date, customer_id, customer_* và order_id thành bảng riêng (mặc dù các cột custormer_* không phụ thuộc vào order_id nhưng phụ thuộc gián tiếp thông qua customer_id nên tách đi cùng với customer_id).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2 (Second Normal Form, 2NF)</a:t>
            </a:r>
            <a:endParaRPr/>
          </a:p>
        </p:txBody>
      </p:sp>
      <p:pic>
        <p:nvPicPr>
          <p:cNvPr id="168" name="Google Shape;168;p29"/>
          <p:cNvPicPr preferRelativeResize="0"/>
          <p:nvPr/>
        </p:nvPicPr>
        <p:blipFill>
          <a:blip r:embed="rId3">
            <a:alphaModFix/>
          </a:blip>
          <a:stretch>
            <a:fillRect/>
          </a:stretch>
        </p:blipFill>
        <p:spPr>
          <a:xfrm>
            <a:off x="1419225" y="1738725"/>
            <a:ext cx="6305550" cy="158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3 (Third Normal Form, 3NF)</a:t>
            </a:r>
            <a:endParaRPr/>
          </a:p>
        </p:txBody>
      </p:sp>
      <p:sp>
        <p:nvSpPr>
          <p:cNvPr id="174" name="Google Shape;174;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Ngoài yêu cầu của dạng chuẩn 2, dạng chuẩn 3 yêu cầu không có sự phụ thuộc gián tiếp, tức là thông tin trong những cột không phải khóa chỉ có thể biết được khi biết được thông tin của khóa.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3 (Third Normal Form, 3NF)</a:t>
            </a:r>
            <a:endParaRPr/>
          </a:p>
        </p:txBody>
      </p:sp>
      <p:sp>
        <p:nvSpPr>
          <p:cNvPr id="180" name="Google Shape;180;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Trong bảng orders, thông tin về customer (name, address, city, state) có thể biết được thông qua customer_id mà không cần biết về order_id. Vì vậy, orders vi phạm chuẩn 3.</a:t>
            </a:r>
            <a:endParaRPr/>
          </a:p>
        </p:txBody>
      </p:sp>
      <p:pic>
        <p:nvPicPr>
          <p:cNvPr id="181" name="Google Shape;181;p31"/>
          <p:cNvPicPr preferRelativeResize="0"/>
          <p:nvPr/>
        </p:nvPicPr>
        <p:blipFill>
          <a:blip r:embed="rId3">
            <a:alphaModFix/>
          </a:blip>
          <a:stretch>
            <a:fillRect/>
          </a:stretch>
        </p:blipFill>
        <p:spPr>
          <a:xfrm>
            <a:off x="1419225" y="1489825"/>
            <a:ext cx="6305550" cy="15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Chuẩn hóa cơ sở dữ liệu là quá trình xây dựng bảng dữ liệu nhằm giảm thiểu việc dư thừa dữ liệu và hạn chế lỗi có thể phát sinh trong quá trình thêm, cập nhật hoặc xóa dữ liệu.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3 (Third Normal Form, 3NF)</a:t>
            </a:r>
            <a:endParaRPr/>
          </a:p>
        </p:txBody>
      </p:sp>
      <p:sp>
        <p:nvSpPr>
          <p:cNvPr id="187" name="Google Shape;187;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Để giải quyết vi phạm này, chúng ta tách các cột phụ thuộc gián tiếp ra thành một bảng.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Trong ví dụ, chúng ta tách các cột customer_* thành bảng riêng.</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3 (Third Normal Form, 3NF)</a:t>
            </a:r>
            <a:endParaRPr/>
          </a:p>
        </p:txBody>
      </p:sp>
      <p:sp>
        <p:nvSpPr>
          <p:cNvPr id="193" name="Google Shape;193;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94" name="Google Shape;194;p33"/>
          <p:cNvPicPr preferRelativeResize="0"/>
          <p:nvPr/>
        </p:nvPicPr>
        <p:blipFill>
          <a:blip r:embed="rId3">
            <a:alphaModFix/>
          </a:blip>
          <a:stretch>
            <a:fillRect/>
          </a:stretch>
        </p:blipFill>
        <p:spPr>
          <a:xfrm>
            <a:off x="1604950" y="1733875"/>
            <a:ext cx="5934075" cy="259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dạng chuẩn khác</a:t>
            </a:r>
            <a:endParaRPr/>
          </a:p>
        </p:txBody>
      </p:sp>
      <p:sp>
        <p:nvSpPr>
          <p:cNvPr id="200" name="Google Shape;200;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Ngoài 3 dạng chuẩn trên, người ta còn định nghĩa các chuẩn khác</a:t>
            </a:r>
            <a:endParaRPr/>
          </a:p>
          <a:p>
            <a:pPr indent="-342900" lvl="0" marL="457200" rtl="0" algn="l">
              <a:spcBef>
                <a:spcPts val="1600"/>
              </a:spcBef>
              <a:spcAft>
                <a:spcPts val="0"/>
              </a:spcAft>
              <a:buSzPts val="1800"/>
              <a:buChar char="-"/>
            </a:pPr>
            <a:r>
              <a:rPr lang="vi"/>
              <a:t>Dạng chuẩn Boyce-Codd (Boyce-Codd Normal Form, BCNF, 3.5NF)</a:t>
            </a:r>
            <a:endParaRPr/>
          </a:p>
          <a:p>
            <a:pPr indent="-342900" lvl="0" marL="457200" rtl="0" algn="l">
              <a:spcBef>
                <a:spcPts val="0"/>
              </a:spcBef>
              <a:spcAft>
                <a:spcPts val="0"/>
              </a:spcAft>
              <a:buSzPts val="1800"/>
              <a:buChar char="-"/>
            </a:pPr>
            <a:r>
              <a:rPr lang="vi"/>
              <a:t>Dạng chuẩn 4 (Fourth Normal Form, 4NF)</a:t>
            </a:r>
            <a:endParaRPr/>
          </a:p>
          <a:p>
            <a:pPr indent="-342900" lvl="0" marL="457200" rtl="0" algn="l">
              <a:spcBef>
                <a:spcPts val="0"/>
              </a:spcBef>
              <a:spcAft>
                <a:spcPts val="0"/>
              </a:spcAft>
              <a:buSzPts val="1800"/>
              <a:buChar char="-"/>
            </a:pPr>
            <a:r>
              <a:rPr lang="vi"/>
              <a:t>Dạng chuẩn 5 (Fifth Normal Form, 5NF)</a:t>
            </a:r>
            <a:endParaRPr/>
          </a:p>
          <a:p>
            <a:pPr indent="-342900" lvl="0" marL="457200" rtl="0" algn="l">
              <a:spcBef>
                <a:spcPts val="0"/>
              </a:spcBef>
              <a:spcAft>
                <a:spcPts val="0"/>
              </a:spcAft>
              <a:buSzPts val="1800"/>
              <a:buChar char="-"/>
            </a:pPr>
            <a:r>
              <a:rPr lang="vi"/>
              <a:t>Dạng chuẩn 6 (Sixth Normal Form, 6NF)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Tài liệu tham khảo</a:t>
            </a:r>
            <a:endParaRPr/>
          </a:p>
        </p:txBody>
      </p:sp>
      <p:sp>
        <p:nvSpPr>
          <p:cNvPr id="206" name="Google Shape;206;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u="sng">
                <a:solidFill>
                  <a:schemeClr val="hlink"/>
                </a:solidFill>
                <a:hlinkClick r:id="rId3"/>
              </a:rPr>
              <a:t>https://www.studytonight.com/dbms/database-normalization.php</a:t>
            </a:r>
            <a:endParaRPr/>
          </a:p>
          <a:p>
            <a:pPr indent="0" lvl="0" marL="0" rtl="0" algn="l">
              <a:spcBef>
                <a:spcPts val="1600"/>
              </a:spcBef>
              <a:spcAft>
                <a:spcPts val="0"/>
              </a:spcAft>
              <a:buNone/>
            </a:pPr>
            <a:r>
              <a:rPr lang="vi" u="sng">
                <a:solidFill>
                  <a:schemeClr val="hlink"/>
                </a:solidFill>
                <a:hlinkClick r:id="rId4"/>
              </a:rPr>
              <a:t>https://viblo.asia/p/chuan-hoa-co-so-du-lieu-quan-he-bWrZnLrY5xw</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212" name="Google Shape;212;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dữ liệu như hình, vẽ lại dạng chuẩn 3 của bảng.</a:t>
            </a:r>
            <a:endParaRPr/>
          </a:p>
          <a:p>
            <a:pPr indent="0" lvl="0" marL="0" rtl="0" algn="l">
              <a:spcBef>
                <a:spcPts val="1600"/>
              </a:spcBef>
              <a:spcAft>
                <a:spcPts val="1600"/>
              </a:spcAft>
              <a:buNone/>
            </a:pPr>
            <a:r>
              <a:t/>
            </a:r>
            <a:endParaRPr/>
          </a:p>
        </p:txBody>
      </p:sp>
      <p:pic>
        <p:nvPicPr>
          <p:cNvPr id="213" name="Google Shape;213;p36"/>
          <p:cNvPicPr preferRelativeResize="0"/>
          <p:nvPr/>
        </p:nvPicPr>
        <p:blipFill>
          <a:blip r:embed="rId3">
            <a:alphaModFix/>
          </a:blip>
          <a:stretch>
            <a:fillRect/>
          </a:stretch>
        </p:blipFill>
        <p:spPr>
          <a:xfrm>
            <a:off x="1585900" y="2355875"/>
            <a:ext cx="5972175" cy="203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76" name="Google Shape;76;p15"/>
          <p:cNvSpPr txBox="1"/>
          <p:nvPr>
            <p:ph idx="1" type="body"/>
          </p:nvPr>
        </p:nvSpPr>
        <p:spPr>
          <a:xfrm>
            <a:off x="387900" y="1489825"/>
            <a:ext cx="3453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Chúng ta sẽ tìm hiểu việc chuẩn hóa thông qua ví dụ dưới đây:</a:t>
            </a:r>
            <a:endParaRPr/>
          </a:p>
          <a:p>
            <a:pPr indent="0" lvl="0" marL="0" rtl="0" algn="l">
              <a:spcBef>
                <a:spcPts val="1600"/>
              </a:spcBef>
              <a:spcAft>
                <a:spcPts val="1600"/>
              </a:spcAft>
              <a:buNone/>
            </a:pPr>
            <a:r>
              <a:rPr lang="vi"/>
              <a:t>Một cửa hàng muốn lưu trữ lại thông tin của các hóa đơn có dạng như sau</a:t>
            </a:r>
            <a:endParaRPr/>
          </a:p>
        </p:txBody>
      </p:sp>
      <p:pic>
        <p:nvPicPr>
          <p:cNvPr id="77" name="Google Shape;77;p15"/>
          <p:cNvPicPr preferRelativeResize="0"/>
          <p:nvPr/>
        </p:nvPicPr>
        <p:blipFill>
          <a:blip r:embed="rId3">
            <a:alphaModFix/>
          </a:blip>
          <a:stretch>
            <a:fillRect/>
          </a:stretch>
        </p:blipFill>
        <p:spPr>
          <a:xfrm>
            <a:off x="4387575" y="1301638"/>
            <a:ext cx="4324350" cy="326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83" name="Google Shape;83;p16"/>
          <p:cNvSpPr txBox="1"/>
          <p:nvPr>
            <p:ph idx="1" type="body"/>
          </p:nvPr>
        </p:nvSpPr>
        <p:spPr>
          <a:xfrm>
            <a:off x="387900" y="1489825"/>
            <a:ext cx="8368200" cy="33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cách tự nhiên, ta có thể lưu trữ dưới dạng sau</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Tuy nhiên, cách lưu trữ này gây khó khăn cho việc trả lời các câu hỏi như:</a:t>
            </a:r>
            <a:endParaRPr/>
          </a:p>
          <a:p>
            <a:pPr indent="-342900" lvl="0" marL="457200" rtl="0" algn="l">
              <a:spcBef>
                <a:spcPts val="1600"/>
              </a:spcBef>
              <a:spcAft>
                <a:spcPts val="0"/>
              </a:spcAft>
              <a:buSzPts val="1800"/>
              <a:buChar char="-"/>
            </a:pPr>
            <a:r>
              <a:rPr lang="vi"/>
              <a:t>Tổng số lượng đã bán của món hàng 563 trong năm 2002?</a:t>
            </a:r>
            <a:endParaRPr/>
          </a:p>
          <a:p>
            <a:pPr indent="-342900" lvl="0" marL="457200" rtl="0" algn="l">
              <a:spcBef>
                <a:spcPts val="0"/>
              </a:spcBef>
              <a:spcAft>
                <a:spcPts val="0"/>
              </a:spcAft>
              <a:buSzPts val="1800"/>
              <a:buChar char="-"/>
            </a:pPr>
            <a:r>
              <a:rPr lang="vi"/>
              <a:t>Những món hàng nào được bán trong ngày 14/09/2020?</a:t>
            </a:r>
            <a:endParaRPr/>
          </a:p>
          <a:p>
            <a:pPr indent="0" lvl="0" marL="0" rtl="0" algn="l">
              <a:spcBef>
                <a:spcPts val="1600"/>
              </a:spcBef>
              <a:spcAft>
                <a:spcPts val="1600"/>
              </a:spcAft>
              <a:buNone/>
            </a:pPr>
            <a:r>
              <a:rPr lang="vi"/>
              <a:t>Vì vậy, chúng ta cần phải chuẩn hóa bảng này.</a:t>
            </a:r>
            <a:endParaRPr/>
          </a:p>
        </p:txBody>
      </p:sp>
      <p:pic>
        <p:nvPicPr>
          <p:cNvPr id="84" name="Google Shape;84;p16"/>
          <p:cNvPicPr preferRelativeResize="0"/>
          <p:nvPr/>
        </p:nvPicPr>
        <p:blipFill>
          <a:blip r:embed="rId3">
            <a:alphaModFix/>
          </a:blip>
          <a:stretch>
            <a:fillRect/>
          </a:stretch>
        </p:blipFill>
        <p:spPr>
          <a:xfrm>
            <a:off x="953324" y="1907425"/>
            <a:ext cx="7237350" cy="12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1 (First Normal Form, 1NF)</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Dạng chuẩn 1 yêu cầu giá trị tại mỗi ô (giao của dòng và cột) là nguyên tố, tức là mỗi ô chỉ chứa 1 giá trị duy nhất, không phải là danh sách các giá trị.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1 (First Normal Form, 1NF)</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Trong ví dụ của chúng ta, ô [Item ID] có chứa nhiều giá trị khác nhau trong cùng 1 ô, vì vậy, bảng chúng ta vi phạm chuẩn 1.</a:t>
            </a:r>
            <a:endParaRPr/>
          </a:p>
        </p:txBody>
      </p:sp>
      <p:pic>
        <p:nvPicPr>
          <p:cNvPr id="97" name="Google Shape;97;p18"/>
          <p:cNvPicPr preferRelativeResize="0"/>
          <p:nvPr/>
        </p:nvPicPr>
        <p:blipFill>
          <a:blip r:embed="rId3">
            <a:alphaModFix/>
          </a:blip>
          <a:stretch>
            <a:fillRect/>
          </a:stretch>
        </p:blipFill>
        <p:spPr>
          <a:xfrm>
            <a:off x="295275" y="2571750"/>
            <a:ext cx="8553450"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Dạng chuẩn 1 (First Normal Form, 1NF)</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Để đưa về dạng chuẩn 1, chúng ta cần phải tách từng giá trị trong ô vi phạm thành từng dòng riêng.</a:t>
            </a:r>
            <a:endParaRPr/>
          </a:p>
          <a:p>
            <a:pPr indent="0" lvl="0" marL="0" rtl="0" algn="l">
              <a:spcBef>
                <a:spcPts val="160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633400" y="2263050"/>
            <a:ext cx="7877175" cy="141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Siêu khóa, khóa dự tuyển</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Trước khi chuyển sang dạng chuẩn 2, chúng ta cần nhắc lại một ít kiến thức.</a:t>
            </a:r>
            <a:endParaRPr/>
          </a:p>
          <a:p>
            <a:pPr indent="0" lvl="0" marL="0" rtl="0" algn="l">
              <a:spcBef>
                <a:spcPts val="1600"/>
              </a:spcBef>
              <a:spcAft>
                <a:spcPts val="0"/>
              </a:spcAft>
              <a:buNone/>
            </a:pPr>
            <a:r>
              <a:rPr lang="vi"/>
              <a:t>Trong mô hình dữ liệu quan hệ:</a:t>
            </a:r>
            <a:endParaRPr/>
          </a:p>
          <a:p>
            <a:pPr indent="-342900" lvl="0" marL="457200" rtl="0" algn="l">
              <a:spcBef>
                <a:spcPts val="1600"/>
              </a:spcBef>
              <a:spcAft>
                <a:spcPts val="0"/>
              </a:spcAft>
              <a:buSzPts val="1800"/>
              <a:buChar char="-"/>
            </a:pPr>
            <a:r>
              <a:rPr lang="vi"/>
              <a:t>Siêu khóa (superkeys): là một bộ các cột dùng để phân biệt hai dòng với nhau, tức là hai dòng khác nhau sẽ có dữ liệu trong siêu khóa là khác nhau.</a:t>
            </a:r>
            <a:endParaRPr/>
          </a:p>
          <a:p>
            <a:pPr indent="-342900" lvl="0" marL="457200" rtl="0" algn="l">
              <a:spcBef>
                <a:spcPts val="0"/>
              </a:spcBef>
              <a:spcAft>
                <a:spcPts val="0"/>
              </a:spcAft>
              <a:buSzPts val="1800"/>
              <a:buChar char="-"/>
            </a:pPr>
            <a:r>
              <a:rPr lang="vi"/>
              <a:t>Khóa dự tuyển (candidate keys): là những siêu khóa có số cột ít nhất.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Trong ví dụ, khóa dự tuyển là cặp cột (order_id, item_id)</a:t>
            </a:r>
            <a:endParaRPr/>
          </a:p>
        </p:txBody>
      </p:sp>
      <p:pic>
        <p:nvPicPr>
          <p:cNvPr id="117" name="Google Shape;117;p21"/>
          <p:cNvPicPr preferRelativeResize="0"/>
          <p:nvPr/>
        </p:nvPicPr>
        <p:blipFill>
          <a:blip r:embed="rId3">
            <a:alphaModFix/>
          </a:blip>
          <a:stretch>
            <a:fillRect/>
          </a:stretch>
        </p:blipFill>
        <p:spPr>
          <a:xfrm>
            <a:off x="366700" y="2195350"/>
            <a:ext cx="8410575" cy="12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