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embeddedFontLst>
    <p:embeddedFont>
      <p:font typeface="Roboto Slab"/>
      <p:regular r:id="rId57"/>
      <p:bold r:id="rId58"/>
    </p:embeddedFont>
    <p:embeddedFont>
      <p:font typeface="Roboto"/>
      <p:regular r:id="rId59"/>
      <p:bold r:id="rId60"/>
      <p:italic r:id="rId61"/>
      <p:boldItalic r:id="rId62"/>
    </p:embeddedFont>
    <p:embeddedFont>
      <p:font typeface="Lora"/>
      <p:regular r:id="rId63"/>
      <p:bold r:id="rId64"/>
      <p:italic r:id="rId65"/>
      <p:boldItalic r:id="rId66"/>
    </p:embeddedFont>
    <p:embeddedFont>
      <p:font typeface="Roboto Mono"/>
      <p:regular r:id="rId67"/>
      <p:bold r:id="rId68"/>
      <p:italic r:id="rId69"/>
      <p:boldItalic r:id="rId7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0" Type="http://schemas.openxmlformats.org/officeDocument/2006/relationships/font" Target="fonts/RobotoMono-bold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boldItalic.fntdata"/><Relationship Id="rId61" Type="http://schemas.openxmlformats.org/officeDocument/2006/relationships/font" Target="fonts/Roboto-italic.fntdata"/><Relationship Id="rId20" Type="http://schemas.openxmlformats.org/officeDocument/2006/relationships/slide" Target="slides/slide15.xml"/><Relationship Id="rId64" Type="http://schemas.openxmlformats.org/officeDocument/2006/relationships/font" Target="fonts/Lora-bold.fntdata"/><Relationship Id="rId63" Type="http://schemas.openxmlformats.org/officeDocument/2006/relationships/font" Target="fonts/Lora-regular.fntdata"/><Relationship Id="rId22" Type="http://schemas.openxmlformats.org/officeDocument/2006/relationships/slide" Target="slides/slide17.xml"/><Relationship Id="rId66" Type="http://schemas.openxmlformats.org/officeDocument/2006/relationships/font" Target="fonts/Lora-boldItalic.fntdata"/><Relationship Id="rId21" Type="http://schemas.openxmlformats.org/officeDocument/2006/relationships/slide" Target="slides/slide16.xml"/><Relationship Id="rId65" Type="http://schemas.openxmlformats.org/officeDocument/2006/relationships/font" Target="fonts/Lora-italic.fntdata"/><Relationship Id="rId24" Type="http://schemas.openxmlformats.org/officeDocument/2006/relationships/slide" Target="slides/slide19.xml"/><Relationship Id="rId68" Type="http://schemas.openxmlformats.org/officeDocument/2006/relationships/font" Target="fonts/RobotoMono-bold.fntdata"/><Relationship Id="rId23" Type="http://schemas.openxmlformats.org/officeDocument/2006/relationships/slide" Target="slides/slide18.xml"/><Relationship Id="rId67" Type="http://schemas.openxmlformats.org/officeDocument/2006/relationships/font" Target="fonts/RobotoMono-regular.fntdata"/><Relationship Id="rId60" Type="http://schemas.openxmlformats.org/officeDocument/2006/relationships/font" Target="fonts/Roboto-bold.fntdata"/><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RobotoMono-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RobotoSlab-regular.fntdata"/><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font" Target="fonts/Roboto-regular.fntdata"/><Relationship Id="rId14" Type="http://schemas.openxmlformats.org/officeDocument/2006/relationships/slide" Target="slides/slide9.xml"/><Relationship Id="rId58" Type="http://schemas.openxmlformats.org/officeDocument/2006/relationships/font" Target="fonts/RobotoSlab-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c2891948a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c2891948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c2891948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c2891948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8c2891948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8c2891948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8c2891948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8c2891948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c2891948a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c2891948a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8d8ef7ee9b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d8ef7ee9b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8d8ef7ee9b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d8ef7ee9b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8d8ef7ee9b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8d8ef7ee9b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8c6372cfa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8c6372cfa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8c6372cfa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c6372cfa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8c2891948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8c289194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8c6372cfa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8c6372cfa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8c6372cfa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8c6372cfa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8c6372cfa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c6372cfa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8c6372cfa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8c6372cfa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8c6372cfa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8c6372cfa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8c6372cfa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8c6372cfa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8c6372cfa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8c6372cfa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8c6372cfa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8c6372cfa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8dbcdd2f9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8dbcdd2f9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8dbcdd2f9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8dbcdd2f9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8c2891948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c2891948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dbcdd2f9c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dbcdd2f9c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8dbcdd2f9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8dbcdd2f9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8dbcdd2f9c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8dbcdd2f9c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8dbcdd2f9c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8dbcdd2f9c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8c78c2a5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8c78c2a5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67a1510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67a1510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867a15104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867a15104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867a15104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867a15104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67a15104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67a15104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67a15104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67a15104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8c2891948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c2891948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867a151045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867a151045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867a151045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867a151045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867a151045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867a151045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867a151045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867a151045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867a151045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67a151045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867a151045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67a151045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8c8c743e5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8c8c743e5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8c8c743e5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8c8c743e5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8c8c743e5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8c8c743e5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8c8c743e5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8c8c743e5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8c2891948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8c2891948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8c8c743e55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8c8c743e55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8c8c743e5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8c8c743e5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c2891948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c2891948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c2891948a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c2891948a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c2891948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c2891948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c2891948a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c2891948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atin typeface="Lora"/>
                <a:ea typeface="Lora"/>
                <a:cs typeface="Lora"/>
                <a:sym typeface="Lora"/>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cs.microsoft.com/en-us/sql/t-sql/statements/create-database-transact-sql?view=sql-server-ver15"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Cơ sở dữ li</a:t>
            </a:r>
            <a:r>
              <a:rPr lang="vi"/>
              <a:t>ệu ứng dụng</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vi"/>
              <a:t>MIS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Bảng</a:t>
            </a:r>
            <a:endParaRPr/>
          </a:p>
        </p:txBody>
      </p:sp>
      <p:sp>
        <p:nvSpPr>
          <p:cNvPr id="117" name="Google Shape;117;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Bảng là đối tượng trong MSSQL dùng để lưu trữ dữ liệu.</a:t>
            </a:r>
            <a:endParaRPr/>
          </a:p>
          <a:p>
            <a:pPr indent="0" lvl="0" marL="0" rtl="0" algn="l">
              <a:spcBef>
                <a:spcPts val="1600"/>
              </a:spcBef>
              <a:spcAft>
                <a:spcPts val="0"/>
              </a:spcAft>
              <a:buNone/>
            </a:pPr>
            <a:r>
              <a:rPr lang="vi"/>
              <a:t>Bảng thường bao gồm các thành phần sau:</a:t>
            </a:r>
            <a:endParaRPr/>
          </a:p>
          <a:p>
            <a:pPr indent="-342900" lvl="0" marL="457200" rtl="0" algn="l">
              <a:spcBef>
                <a:spcPts val="1600"/>
              </a:spcBef>
              <a:spcAft>
                <a:spcPts val="0"/>
              </a:spcAft>
              <a:buSzPts val="1800"/>
              <a:buChar char="-"/>
            </a:pPr>
            <a:r>
              <a:rPr lang="vi"/>
              <a:t>Tên bảng</a:t>
            </a:r>
            <a:endParaRPr/>
          </a:p>
          <a:p>
            <a:pPr indent="-342900" lvl="0" marL="457200" rtl="0" algn="l">
              <a:spcBef>
                <a:spcPts val="0"/>
              </a:spcBef>
              <a:spcAft>
                <a:spcPts val="0"/>
              </a:spcAft>
              <a:buSzPts val="1800"/>
              <a:buChar char="-"/>
            </a:pPr>
            <a:r>
              <a:rPr lang="vi"/>
              <a:t>Cột và dòng.</a:t>
            </a:r>
            <a:endParaRPr/>
          </a:p>
          <a:p>
            <a:pPr indent="-342900" lvl="0" marL="457200" rtl="0" algn="l">
              <a:spcBef>
                <a:spcPts val="0"/>
              </a:spcBef>
              <a:spcAft>
                <a:spcPts val="0"/>
              </a:spcAft>
              <a:buSzPts val="1800"/>
              <a:buChar char="-"/>
            </a:pPr>
            <a:r>
              <a:rPr lang="vi"/>
              <a:t>Index (dùng để sắp xếp dữ liệu được lưu trữ trên phần cứng)</a:t>
            </a:r>
            <a:endParaRPr/>
          </a:p>
          <a:p>
            <a:pPr indent="-342900" lvl="0" marL="457200" rtl="0" algn="l">
              <a:spcBef>
                <a:spcPts val="0"/>
              </a:spcBef>
              <a:spcAft>
                <a:spcPts val="0"/>
              </a:spcAft>
              <a:buSzPts val="1800"/>
              <a:buChar char="-"/>
            </a:pPr>
            <a:r>
              <a:rPr lang="vi"/>
              <a:t>Các ràng buộc (khóa chính, khóa ngoại, điều kiện, …)</a:t>
            </a:r>
            <a:endParaRPr/>
          </a:p>
          <a:p>
            <a:pPr indent="0" lvl="0" marL="0" rtl="0" algn="l">
              <a:spcBef>
                <a:spcPts val="1600"/>
              </a:spcBef>
              <a:spcAft>
                <a:spcPts val="1600"/>
              </a:spcAft>
              <a:buNone/>
            </a:pPr>
            <a:r>
              <a:rPr lang="vi"/>
              <a:t>Để tạo bảng mới, ta dùng mệnh đề CREATE TABLE.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Mệnh đề CREATE TABLE</a:t>
            </a:r>
            <a:endParaRPr/>
          </a:p>
        </p:txBody>
      </p:sp>
      <p:sp>
        <p:nvSpPr>
          <p:cNvPr id="123" name="Google Shape;123;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tạo một bảng mới.</a:t>
            </a:r>
            <a:endParaRPr/>
          </a:p>
          <a:p>
            <a:pPr indent="0" lvl="0" marL="0" rtl="0" algn="l">
              <a:spcBef>
                <a:spcPts val="1600"/>
              </a:spcBef>
              <a:spcAft>
                <a:spcPts val="0"/>
              </a:spcAft>
              <a:buNone/>
            </a:pPr>
            <a:r>
              <a:rPr lang="vi"/>
              <a:t>Cú pháp:</a:t>
            </a:r>
            <a:endParaRPr/>
          </a:p>
          <a:p>
            <a:pPr indent="0" lvl="0" marL="0" rtl="0" algn="l">
              <a:spcBef>
                <a:spcPts val="1600"/>
              </a:spcBef>
              <a:spcAft>
                <a:spcPts val="1600"/>
              </a:spcAft>
              <a:buNone/>
            </a:pPr>
            <a:r>
              <a:t/>
            </a:r>
            <a:endParaRPr/>
          </a:p>
        </p:txBody>
      </p:sp>
      <p:sp>
        <p:nvSpPr>
          <p:cNvPr id="124" name="Google Shape;124;p23"/>
          <p:cNvSpPr txBox="1"/>
          <p:nvPr/>
        </p:nvSpPr>
        <p:spPr>
          <a:xfrm>
            <a:off x="573075" y="2483325"/>
            <a:ext cx="7471200" cy="1690800"/>
          </a:xfrm>
          <a:prstGeom prst="rect">
            <a:avLst/>
          </a:prstGeom>
          <a:solidFill>
            <a:srgbClr val="F3F3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vi">
                <a:latin typeface="Roboto Mono"/>
                <a:ea typeface="Roboto Mono"/>
                <a:cs typeface="Roboto Mono"/>
                <a:sym typeface="Roboto Mono"/>
              </a:rPr>
              <a:t>CREATE TABLE &lt;Name&gt;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col_1_name &lt;datatype&gt; [column constraint],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[index],</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[constraint],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Các kiểu dữ liệu trong MSSQL</a:t>
            </a:r>
            <a:endParaRPr/>
          </a:p>
        </p:txBody>
      </p:sp>
      <p:sp>
        <p:nvSpPr>
          <p:cNvPr id="130" name="Google Shape;130;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Kiểu dữ liệu số:</a:t>
            </a:r>
            <a:endParaRPr/>
          </a:p>
          <a:p>
            <a:pPr indent="-342900" lvl="0" marL="457200" rtl="0" algn="l">
              <a:spcBef>
                <a:spcPts val="1600"/>
              </a:spcBef>
              <a:spcAft>
                <a:spcPts val="0"/>
              </a:spcAft>
              <a:buSzPts val="1800"/>
              <a:buChar char="-"/>
            </a:pPr>
            <a:r>
              <a:rPr lang="vi"/>
              <a:t>Số chính xác:</a:t>
            </a:r>
            <a:endParaRPr/>
          </a:p>
          <a:p>
            <a:pPr indent="-317500" lvl="1" marL="914400" rtl="0" algn="l">
              <a:spcBef>
                <a:spcPts val="0"/>
              </a:spcBef>
              <a:spcAft>
                <a:spcPts val="0"/>
              </a:spcAft>
              <a:buSzPts val="1400"/>
              <a:buFont typeface="Lora"/>
              <a:buChar char="-"/>
            </a:pPr>
            <a:r>
              <a:rPr lang="vi">
                <a:latin typeface="Lora"/>
                <a:ea typeface="Lora"/>
                <a:cs typeface="Lora"/>
                <a:sym typeface="Lora"/>
              </a:rPr>
              <a:t>bit: 0, 1 và NULL</a:t>
            </a:r>
            <a:endParaRPr>
              <a:latin typeface="Lora"/>
              <a:ea typeface="Lora"/>
              <a:cs typeface="Lora"/>
              <a:sym typeface="Lora"/>
            </a:endParaRPr>
          </a:p>
          <a:p>
            <a:pPr indent="-317500" lvl="1" marL="914400" rtl="0" algn="l">
              <a:spcBef>
                <a:spcPts val="0"/>
              </a:spcBef>
              <a:spcAft>
                <a:spcPts val="0"/>
              </a:spcAft>
              <a:buSzPts val="1400"/>
              <a:buFont typeface="Lora"/>
              <a:buChar char="-"/>
            </a:pPr>
            <a:r>
              <a:rPr lang="vi">
                <a:latin typeface="Lora"/>
                <a:ea typeface="Lora"/>
                <a:cs typeface="Lora"/>
                <a:sym typeface="Lora"/>
              </a:rPr>
              <a:t>int: -2^31 (-2,147,483,648) to 2^31-1 (2,147,483,647)</a:t>
            </a:r>
            <a:endParaRPr>
              <a:latin typeface="Lora"/>
              <a:ea typeface="Lora"/>
              <a:cs typeface="Lora"/>
              <a:sym typeface="Lora"/>
            </a:endParaRPr>
          </a:p>
          <a:p>
            <a:pPr indent="-317500" lvl="1" marL="914400" rtl="0" algn="l">
              <a:spcBef>
                <a:spcPts val="0"/>
              </a:spcBef>
              <a:spcAft>
                <a:spcPts val="0"/>
              </a:spcAft>
              <a:buSzPts val="1400"/>
              <a:buFont typeface="Lora"/>
              <a:buChar char="-"/>
            </a:pPr>
            <a:r>
              <a:rPr lang="vi">
                <a:latin typeface="Lora"/>
                <a:ea typeface="Lora"/>
                <a:cs typeface="Lora"/>
                <a:sym typeface="Lora"/>
              </a:rPr>
              <a:t>bigint: -2^63 (-9,223,372,036,854,775,808) to 2^63-1 (9,223,372,036,854,775,807)</a:t>
            </a:r>
            <a:endParaRPr>
              <a:latin typeface="Lora"/>
              <a:ea typeface="Lora"/>
              <a:cs typeface="Lora"/>
              <a:sym typeface="Lora"/>
            </a:endParaRPr>
          </a:p>
          <a:p>
            <a:pPr indent="-317500" lvl="1" marL="914400" rtl="0" algn="l">
              <a:spcBef>
                <a:spcPts val="0"/>
              </a:spcBef>
              <a:spcAft>
                <a:spcPts val="0"/>
              </a:spcAft>
              <a:buSzPts val="1400"/>
              <a:buFont typeface="Lora"/>
              <a:buChar char="-"/>
            </a:pPr>
            <a:r>
              <a:rPr lang="vi">
                <a:latin typeface="Lora"/>
                <a:ea typeface="Lora"/>
                <a:cs typeface="Lora"/>
                <a:sym typeface="Lora"/>
              </a:rPr>
              <a:t>decimal: độ chính xác tối đa 38</a:t>
            </a:r>
            <a:endParaRPr>
              <a:latin typeface="Lora"/>
              <a:ea typeface="Lora"/>
              <a:cs typeface="Lora"/>
              <a:sym typeface="Lora"/>
            </a:endParaRPr>
          </a:p>
          <a:p>
            <a:pPr indent="-342900" lvl="0" marL="457200" rtl="0" algn="l">
              <a:spcBef>
                <a:spcPts val="0"/>
              </a:spcBef>
              <a:spcAft>
                <a:spcPts val="0"/>
              </a:spcAft>
              <a:buSzPts val="1800"/>
              <a:buChar char="-"/>
            </a:pPr>
            <a:r>
              <a:rPr lang="vi"/>
              <a:t>Số dấu phẩy động</a:t>
            </a:r>
            <a:endParaRPr/>
          </a:p>
          <a:p>
            <a:pPr indent="-317500" lvl="1" marL="914400" rtl="0" algn="l">
              <a:spcBef>
                <a:spcPts val="0"/>
              </a:spcBef>
              <a:spcAft>
                <a:spcPts val="0"/>
              </a:spcAft>
              <a:buSzPts val="1400"/>
              <a:buFont typeface="Lora"/>
              <a:buChar char="-"/>
            </a:pPr>
            <a:r>
              <a:rPr lang="vi">
                <a:latin typeface="Lora"/>
                <a:ea typeface="Lora"/>
                <a:cs typeface="Lora"/>
                <a:sym typeface="Lora"/>
              </a:rPr>
              <a:t>float</a:t>
            </a:r>
            <a:endParaRPr>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Các kiểu dữ liệu trong MSSQL</a:t>
            </a:r>
            <a:endParaRPr/>
          </a:p>
        </p:txBody>
      </p:sp>
      <p:sp>
        <p:nvSpPr>
          <p:cNvPr id="136" name="Google Shape;136;p2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Kiểu dữ liệu chuỗi:</a:t>
            </a:r>
            <a:endParaRPr/>
          </a:p>
          <a:p>
            <a:pPr indent="-342900" lvl="0" marL="457200" rtl="0" algn="l">
              <a:spcBef>
                <a:spcPts val="1600"/>
              </a:spcBef>
              <a:spcAft>
                <a:spcPts val="0"/>
              </a:spcAft>
              <a:buSzPts val="1800"/>
              <a:buChar char="-"/>
            </a:pPr>
            <a:r>
              <a:rPr lang="vi"/>
              <a:t>Chuỗi độ dài cố định:</a:t>
            </a:r>
            <a:endParaRPr/>
          </a:p>
          <a:p>
            <a:pPr indent="-317500" lvl="1" marL="914400" rtl="0" algn="l">
              <a:spcBef>
                <a:spcPts val="0"/>
              </a:spcBef>
              <a:spcAft>
                <a:spcPts val="0"/>
              </a:spcAft>
              <a:buSzPts val="1400"/>
              <a:buFont typeface="Lora"/>
              <a:buChar char="-"/>
            </a:pPr>
            <a:r>
              <a:rPr lang="vi">
                <a:latin typeface="Lora"/>
                <a:ea typeface="Lora"/>
                <a:cs typeface="Lora"/>
                <a:sym typeface="Lora"/>
              </a:rPr>
              <a:t>char(n)</a:t>
            </a:r>
            <a:endParaRPr>
              <a:latin typeface="Lora"/>
              <a:ea typeface="Lora"/>
              <a:cs typeface="Lora"/>
              <a:sym typeface="Lora"/>
            </a:endParaRPr>
          </a:p>
          <a:p>
            <a:pPr indent="-317500" lvl="1" marL="914400" rtl="0" algn="l">
              <a:spcBef>
                <a:spcPts val="0"/>
              </a:spcBef>
              <a:spcAft>
                <a:spcPts val="0"/>
              </a:spcAft>
              <a:buSzPts val="1400"/>
              <a:buFont typeface="Lora"/>
              <a:buChar char="-"/>
            </a:pPr>
            <a:r>
              <a:rPr lang="vi">
                <a:latin typeface="Lora"/>
                <a:ea typeface="Lora"/>
                <a:cs typeface="Lora"/>
                <a:sym typeface="Lora"/>
              </a:rPr>
              <a:t>nchar(n)</a:t>
            </a:r>
            <a:endParaRPr>
              <a:latin typeface="Lora"/>
              <a:ea typeface="Lora"/>
              <a:cs typeface="Lora"/>
              <a:sym typeface="Lora"/>
            </a:endParaRPr>
          </a:p>
          <a:p>
            <a:pPr indent="-342900" lvl="0" marL="457200" rtl="0" algn="l">
              <a:spcBef>
                <a:spcPts val="0"/>
              </a:spcBef>
              <a:spcAft>
                <a:spcPts val="0"/>
              </a:spcAft>
              <a:buSzPts val="1800"/>
              <a:buChar char="-"/>
            </a:pPr>
            <a:r>
              <a:rPr lang="vi"/>
              <a:t>Chuỗi có độ dài thay đổi:</a:t>
            </a:r>
            <a:endParaRPr/>
          </a:p>
          <a:p>
            <a:pPr indent="-317500" lvl="1" marL="914400" rtl="0" algn="l">
              <a:spcBef>
                <a:spcPts val="0"/>
              </a:spcBef>
              <a:spcAft>
                <a:spcPts val="0"/>
              </a:spcAft>
              <a:buSzPts val="1400"/>
              <a:buFont typeface="Lora"/>
              <a:buChar char="-"/>
            </a:pPr>
            <a:r>
              <a:rPr lang="vi">
                <a:latin typeface="Lora"/>
                <a:ea typeface="Lora"/>
                <a:cs typeface="Lora"/>
                <a:sym typeface="Lora"/>
              </a:rPr>
              <a:t>varchar(n)</a:t>
            </a:r>
            <a:endParaRPr>
              <a:latin typeface="Lora"/>
              <a:ea typeface="Lora"/>
              <a:cs typeface="Lora"/>
              <a:sym typeface="Lora"/>
            </a:endParaRPr>
          </a:p>
          <a:p>
            <a:pPr indent="-317500" lvl="1" marL="914400" rtl="0" algn="l">
              <a:spcBef>
                <a:spcPts val="0"/>
              </a:spcBef>
              <a:spcAft>
                <a:spcPts val="0"/>
              </a:spcAft>
              <a:buSzPts val="1400"/>
              <a:buFont typeface="Lora"/>
              <a:buChar char="-"/>
            </a:pPr>
            <a:r>
              <a:rPr lang="vi">
                <a:latin typeface="Lora"/>
                <a:ea typeface="Lora"/>
                <a:cs typeface="Lora"/>
                <a:sym typeface="Lora"/>
              </a:rPr>
              <a:t>nvarchar(n)</a:t>
            </a:r>
            <a:endParaRPr>
              <a:latin typeface="Lora"/>
              <a:ea typeface="Lora"/>
              <a:cs typeface="Lora"/>
              <a:sym typeface="Lora"/>
            </a:endParaRPr>
          </a:p>
          <a:p>
            <a:pPr indent="-342900" lvl="0" marL="457200" rtl="0" algn="l">
              <a:spcBef>
                <a:spcPts val="0"/>
              </a:spcBef>
              <a:spcAft>
                <a:spcPts val="0"/>
              </a:spcAft>
              <a:buSzPts val="1800"/>
              <a:buFont typeface="Lora"/>
              <a:buChar char="-"/>
            </a:pPr>
            <a:r>
              <a:rPr lang="vi"/>
              <a:t>Chuỗi rất dài:</a:t>
            </a:r>
            <a:endParaRPr/>
          </a:p>
          <a:p>
            <a:pPr indent="-317500" lvl="1" marL="914400" rtl="0" algn="l">
              <a:spcBef>
                <a:spcPts val="0"/>
              </a:spcBef>
              <a:spcAft>
                <a:spcPts val="0"/>
              </a:spcAft>
              <a:buSzPts val="1400"/>
              <a:buFont typeface="Lora"/>
              <a:buChar char="-"/>
            </a:pPr>
            <a:r>
              <a:rPr lang="vi">
                <a:latin typeface="Lora"/>
                <a:ea typeface="Lora"/>
                <a:cs typeface="Lora"/>
                <a:sym typeface="Lora"/>
              </a:rPr>
              <a:t>varchar(max)</a:t>
            </a:r>
            <a:endParaRPr>
              <a:latin typeface="Lora"/>
              <a:ea typeface="Lora"/>
              <a:cs typeface="Lora"/>
              <a:sym typeface="Lora"/>
            </a:endParaRPr>
          </a:p>
          <a:p>
            <a:pPr indent="-317500" lvl="1" marL="914400" rtl="0" algn="l">
              <a:spcBef>
                <a:spcPts val="0"/>
              </a:spcBef>
              <a:spcAft>
                <a:spcPts val="0"/>
              </a:spcAft>
              <a:buSzPts val="1400"/>
              <a:buFont typeface="Lora"/>
              <a:buChar char="-"/>
            </a:pPr>
            <a:r>
              <a:rPr lang="vi">
                <a:latin typeface="Lora"/>
                <a:ea typeface="Lora"/>
                <a:cs typeface="Lora"/>
                <a:sym typeface="Lora"/>
              </a:rPr>
              <a:t>nvarchar(max)</a:t>
            </a:r>
            <a:endParaRPr>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Các kiểu dữ liệu trong MSSQL</a:t>
            </a:r>
            <a:endParaRPr/>
          </a:p>
        </p:txBody>
      </p:sp>
      <p:sp>
        <p:nvSpPr>
          <p:cNvPr id="142" name="Google Shape;142;p2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Kiểu dữ liệu thời gian</a:t>
            </a:r>
            <a:endParaRPr/>
          </a:p>
          <a:p>
            <a:pPr indent="-342900" lvl="0" marL="457200" rtl="0" algn="l">
              <a:spcBef>
                <a:spcPts val="1600"/>
              </a:spcBef>
              <a:spcAft>
                <a:spcPts val="0"/>
              </a:spcAft>
              <a:buSzPts val="1800"/>
              <a:buFont typeface="Lora"/>
              <a:buChar char="-"/>
            </a:pPr>
            <a:r>
              <a:rPr lang="vi"/>
              <a:t>date: l</a:t>
            </a:r>
            <a:r>
              <a:rPr lang="vi"/>
              <a:t>ưu trữ ngày</a:t>
            </a:r>
            <a:endParaRPr/>
          </a:p>
          <a:p>
            <a:pPr indent="-342900" lvl="0" marL="457200" rtl="0" algn="l">
              <a:spcBef>
                <a:spcPts val="0"/>
              </a:spcBef>
              <a:spcAft>
                <a:spcPts val="0"/>
              </a:spcAft>
              <a:buSzPts val="1800"/>
              <a:buChar char="-"/>
            </a:pPr>
            <a:r>
              <a:rPr lang="vi"/>
              <a:t>time: l</a:t>
            </a:r>
            <a:r>
              <a:rPr lang="vi"/>
              <a:t>ưu trữ thời gian (00:00:00 đến 23:59:59)</a:t>
            </a:r>
            <a:endParaRPr/>
          </a:p>
          <a:p>
            <a:pPr indent="-342900" lvl="0" marL="457200" rtl="0" algn="l">
              <a:spcBef>
                <a:spcPts val="0"/>
              </a:spcBef>
              <a:spcAft>
                <a:spcPts val="0"/>
              </a:spcAft>
              <a:buSzPts val="1800"/>
              <a:buChar char="-"/>
            </a:pPr>
            <a:r>
              <a:rPr lang="vi"/>
              <a:t>datetime: l</a:t>
            </a:r>
            <a:r>
              <a:rPr lang="vi"/>
              <a:t>ưu trữ ngày giờ</a:t>
            </a:r>
            <a:endParaRPr/>
          </a:p>
          <a:p>
            <a:pPr indent="-342900" lvl="0" marL="457200" rtl="0" algn="l">
              <a:spcBef>
                <a:spcPts val="0"/>
              </a:spcBef>
              <a:spcAft>
                <a:spcPts val="0"/>
              </a:spcAft>
              <a:buSzPts val="1800"/>
              <a:buChar char="-"/>
            </a:pPr>
            <a:r>
              <a:rPr lang="vi"/>
              <a:t>datetime2(n): </a:t>
            </a:r>
            <a:r>
              <a:rPr lang="vi"/>
              <a:t>1 ≤ n ≤ 7, giống datetime nhưng độ chính xác cao hơn.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Các kiểu dữ liệu trong MSSQL</a:t>
            </a:r>
            <a:endParaRPr/>
          </a:p>
        </p:txBody>
      </p:sp>
      <p:sp>
        <p:nvSpPr>
          <p:cNvPr id="148" name="Google Shape;148;p2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t>
            </a:r>
            <a:r>
              <a:rPr lang="vi"/>
              <a:t>ác kiểu dữ liệu khác</a:t>
            </a:r>
            <a:endParaRPr/>
          </a:p>
          <a:p>
            <a:pPr indent="-342900" lvl="0" marL="457200" rtl="0" algn="l">
              <a:spcBef>
                <a:spcPts val="1600"/>
              </a:spcBef>
              <a:spcAft>
                <a:spcPts val="0"/>
              </a:spcAft>
              <a:buSzPts val="1800"/>
              <a:buChar char="-"/>
            </a:pPr>
            <a:r>
              <a:rPr lang="vi"/>
              <a:t>binary, varbinary</a:t>
            </a:r>
            <a:endParaRPr/>
          </a:p>
          <a:p>
            <a:pPr indent="-342900" lvl="0" marL="457200" rtl="0" algn="l">
              <a:spcBef>
                <a:spcPts val="0"/>
              </a:spcBef>
              <a:spcAft>
                <a:spcPts val="0"/>
              </a:spcAft>
              <a:buSzPts val="1800"/>
              <a:buChar char="-"/>
            </a:pPr>
            <a:r>
              <a:rPr lang="vi"/>
              <a:t>filestream</a:t>
            </a:r>
            <a:endParaRPr/>
          </a:p>
          <a:p>
            <a:pPr indent="-342900" lvl="0" marL="457200" rtl="0" algn="l">
              <a:spcBef>
                <a:spcPts val="0"/>
              </a:spcBef>
              <a:spcAft>
                <a:spcPts val="0"/>
              </a:spcAft>
              <a:buSzPts val="1800"/>
              <a:buChar char="-"/>
            </a:pPr>
            <a:r>
              <a:rPr lang="vi"/>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R</a:t>
            </a:r>
            <a:r>
              <a:rPr lang="vi"/>
              <a:t>àng buộc cột</a:t>
            </a:r>
            <a:endParaRPr/>
          </a:p>
        </p:txBody>
      </p:sp>
      <p:sp>
        <p:nvSpPr>
          <p:cNvPr id="154" name="Google Shape;154;p2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Là c</a:t>
            </a:r>
            <a:r>
              <a:rPr lang="vi"/>
              <a:t>ác ràng buộc mà dữ liệu trong cột phải tuân theo, dựa theo mô hình dữ liệu.</a:t>
            </a:r>
            <a:endParaRPr/>
          </a:p>
          <a:p>
            <a:pPr indent="0" lvl="0" marL="0" rtl="0" algn="l">
              <a:spcBef>
                <a:spcPts val="1600"/>
              </a:spcBef>
              <a:spcAft>
                <a:spcPts val="1600"/>
              </a:spcAft>
              <a:buNone/>
            </a:pPr>
            <a:r>
              <a:rPr lang="vi"/>
              <a:t>Một cột có thể có một hoặc nhiều ràng buộc, hoặc có thể không có ràng buộc nào.</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a:t>
            </a:r>
            <a:r>
              <a:rPr lang="vi"/>
              <a:t>ác ràng buộc cột thường dùng</a:t>
            </a:r>
            <a:endParaRPr/>
          </a:p>
        </p:txBody>
      </p:sp>
      <p:sp>
        <p:nvSpPr>
          <p:cNvPr id="160" name="Google Shape;160;p2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NOT NULL: dữ li</a:t>
            </a:r>
            <a:r>
              <a:rPr lang="vi"/>
              <a:t>ệu trong cột phải khác NULL.</a:t>
            </a:r>
            <a:endParaRPr/>
          </a:p>
          <a:p>
            <a:pPr indent="-342900" lvl="0" marL="457200" rtl="0" algn="l">
              <a:spcBef>
                <a:spcPts val="0"/>
              </a:spcBef>
              <a:spcAft>
                <a:spcPts val="0"/>
              </a:spcAft>
              <a:buSzPts val="1800"/>
              <a:buChar char="-"/>
            </a:pPr>
            <a:r>
              <a:rPr lang="vi"/>
              <a:t>UNIQUE: các giá trị trong cột phải khác nhau.</a:t>
            </a:r>
            <a:endParaRPr/>
          </a:p>
          <a:p>
            <a:pPr indent="-342900" lvl="0" marL="457200" rtl="0" algn="l">
              <a:spcBef>
                <a:spcPts val="0"/>
              </a:spcBef>
              <a:spcAft>
                <a:spcPts val="0"/>
              </a:spcAft>
              <a:buSzPts val="1800"/>
              <a:buChar char="-"/>
            </a:pPr>
            <a:r>
              <a:rPr lang="vi"/>
              <a:t>DEFAULT: gán giá trị mặc định cho cột.</a:t>
            </a:r>
            <a:endParaRPr/>
          </a:p>
          <a:p>
            <a:pPr indent="-342900" lvl="0" marL="457200" rtl="0" algn="l">
              <a:spcBef>
                <a:spcPts val="0"/>
              </a:spcBef>
              <a:spcAft>
                <a:spcPts val="0"/>
              </a:spcAft>
              <a:buSzPts val="1800"/>
              <a:buChar char="-"/>
            </a:pPr>
            <a:r>
              <a:rPr lang="vi"/>
              <a:t>IDENTITY: giá trị tự động tăng</a:t>
            </a:r>
            <a:endParaRPr/>
          </a:p>
          <a:p>
            <a:pPr indent="-342900" lvl="0" marL="457200" rtl="0" algn="l">
              <a:spcBef>
                <a:spcPts val="0"/>
              </a:spcBef>
              <a:spcAft>
                <a:spcPts val="0"/>
              </a:spcAft>
              <a:buSzPts val="1800"/>
              <a:buChar char="-"/>
            </a:pPr>
            <a:r>
              <a:rPr lang="vi"/>
              <a:t>PRIMARY KEY: dùng để chỉ ra khóa chính</a:t>
            </a:r>
            <a:endParaRPr/>
          </a:p>
          <a:p>
            <a:pPr indent="-342900" lvl="0" marL="457200" rtl="0" algn="l">
              <a:spcBef>
                <a:spcPts val="0"/>
              </a:spcBef>
              <a:spcAft>
                <a:spcPts val="0"/>
              </a:spcAft>
              <a:buSzPts val="1800"/>
              <a:buChar char="-"/>
            </a:pPr>
            <a:r>
              <a:rPr lang="vi"/>
              <a:t>FOREIGN KEY: dùng để chỉ ra khóa phụ</a:t>
            </a:r>
            <a:endParaRPr/>
          </a:p>
          <a:p>
            <a:pPr indent="-342900" lvl="0" marL="457200" rtl="0" algn="l">
              <a:spcBef>
                <a:spcPts val="0"/>
              </a:spcBef>
              <a:spcAft>
                <a:spcPts val="0"/>
              </a:spcAft>
              <a:buSzPts val="1800"/>
              <a:buChar char="-"/>
            </a:pPr>
            <a:r>
              <a:rPr lang="vi"/>
              <a:t>CHECK : kiểm tra một điều kiện nào đó</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NOT NULL</a:t>
            </a:r>
            <a:endParaRPr/>
          </a:p>
        </p:txBody>
      </p:sp>
      <p:sp>
        <p:nvSpPr>
          <p:cNvPr id="166" name="Google Shape;166;p3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Từ khóa NOT NULL có ý nghĩa là không thể chứa giá trị NULL trong cột dữ liệu.</a:t>
            </a:r>
            <a:endParaRPr/>
          </a:p>
          <a:p>
            <a:pPr indent="0" lvl="0" marL="0" rtl="0" algn="l">
              <a:spcBef>
                <a:spcPts val="1600"/>
              </a:spcBef>
              <a:spcAft>
                <a:spcPts val="0"/>
              </a:spcAft>
              <a:buNone/>
            </a:pPr>
            <a:r>
              <a:rPr lang="vi"/>
              <a:t>Cú pháp:</a:t>
            </a:r>
            <a:endParaRPr/>
          </a:p>
          <a:p>
            <a:pPr indent="0" lvl="0" marL="0" rtl="0" algn="ctr">
              <a:spcBef>
                <a:spcPts val="1600"/>
              </a:spcBef>
              <a:spcAft>
                <a:spcPts val="1600"/>
              </a:spcAft>
              <a:buNone/>
            </a:pPr>
            <a:r>
              <a:rPr lang="vi"/>
              <a:t>&lt;column_name&gt; &lt;datatype&gt; NOT NULL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UNIQUE</a:t>
            </a:r>
            <a:endParaRPr/>
          </a:p>
        </p:txBody>
      </p:sp>
      <p:sp>
        <p:nvSpPr>
          <p:cNvPr id="172" name="Google Shape;172;p3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Từ khóa UNIQUE có ý nghĩa là giá trị trong cột phải khác nhau.</a:t>
            </a:r>
            <a:endParaRPr/>
          </a:p>
          <a:p>
            <a:pPr indent="0" lvl="0" marL="0" rtl="0" algn="l">
              <a:spcBef>
                <a:spcPts val="1600"/>
              </a:spcBef>
              <a:spcAft>
                <a:spcPts val="0"/>
              </a:spcAft>
              <a:buNone/>
            </a:pPr>
            <a:r>
              <a:rPr lang="vi"/>
              <a:t>Lưu ý, trong cột có thể chứa giá trị NULL, nhưng chỉ xuất hiện đúng 1 lần.</a:t>
            </a:r>
            <a:endParaRPr/>
          </a:p>
          <a:p>
            <a:pPr indent="0" lvl="0" marL="0" rtl="0" algn="l">
              <a:spcBef>
                <a:spcPts val="1600"/>
              </a:spcBef>
              <a:spcAft>
                <a:spcPts val="0"/>
              </a:spcAft>
              <a:buNone/>
            </a:pPr>
            <a:r>
              <a:rPr lang="vi"/>
              <a:t>Cú pháp:</a:t>
            </a:r>
            <a:endParaRPr/>
          </a:p>
          <a:p>
            <a:pPr indent="0" lvl="0" marL="0" rtl="0" algn="ctr">
              <a:spcBef>
                <a:spcPts val="1600"/>
              </a:spcBef>
              <a:spcAft>
                <a:spcPts val="1600"/>
              </a:spcAft>
              <a:buNone/>
            </a:pPr>
            <a:r>
              <a:rPr lang="vi"/>
              <a:t>&lt;column_name&gt; &lt;datatype&gt; UNIQUE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T-SQL (Transact-SQL)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PRIMARY KEY</a:t>
            </a:r>
            <a:endParaRPr/>
          </a:p>
        </p:txBody>
      </p:sp>
      <p:sp>
        <p:nvSpPr>
          <p:cNvPr id="178" name="Google Shape;178;p3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Từ khóa dùng để xác định cột khóa chính cho bảng.</a:t>
            </a:r>
            <a:endParaRPr/>
          </a:p>
          <a:p>
            <a:pPr indent="0" lvl="0" marL="0" rtl="0" algn="l">
              <a:spcBef>
                <a:spcPts val="1600"/>
              </a:spcBef>
              <a:spcAft>
                <a:spcPts val="0"/>
              </a:spcAft>
              <a:buNone/>
            </a:pPr>
            <a:r>
              <a:rPr lang="vi"/>
              <a:t>Phải dùng chung với NOT NULL.</a:t>
            </a:r>
            <a:endParaRPr/>
          </a:p>
          <a:p>
            <a:pPr indent="0" lvl="0" marL="0" rtl="0" algn="l">
              <a:spcBef>
                <a:spcPts val="1600"/>
              </a:spcBef>
              <a:spcAft>
                <a:spcPts val="0"/>
              </a:spcAft>
              <a:buNone/>
            </a:pPr>
            <a:r>
              <a:rPr lang="vi"/>
              <a:t>Cú pháp:</a:t>
            </a:r>
            <a:endParaRPr/>
          </a:p>
          <a:p>
            <a:pPr indent="0" lvl="0" marL="0" rtl="0" algn="ctr">
              <a:spcBef>
                <a:spcPts val="1600"/>
              </a:spcBef>
              <a:spcAft>
                <a:spcPts val="1600"/>
              </a:spcAft>
              <a:buNone/>
            </a:pPr>
            <a:r>
              <a:rPr lang="vi"/>
              <a:t>&lt;column_name&gt; &lt;datatype&gt; NOT NULL PRIMARY KEY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Khóa chính</a:t>
            </a:r>
            <a:endParaRPr/>
          </a:p>
        </p:txBody>
      </p:sp>
      <p:sp>
        <p:nvSpPr>
          <p:cNvPr id="184" name="Google Shape;184;p3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phân biệt các dòng trong bảng, tức là hai dòng khác nhau phải có khóa chính khác nhau. Ngoài ra, khóa chính phải khác NULL.</a:t>
            </a:r>
            <a:endParaRPr/>
          </a:p>
          <a:p>
            <a:pPr indent="0" lvl="0" marL="0" rtl="0" algn="l">
              <a:spcBef>
                <a:spcPts val="1600"/>
              </a:spcBef>
              <a:spcAft>
                <a:spcPts val="0"/>
              </a:spcAft>
              <a:buNone/>
            </a:pPr>
            <a:r>
              <a:rPr lang="vi"/>
              <a:t>Khóa chính có thể là một hay nhiều cột.</a:t>
            </a:r>
            <a:endParaRPr/>
          </a:p>
          <a:p>
            <a:pPr indent="0" lvl="0" marL="0" rtl="0" algn="l">
              <a:spcBef>
                <a:spcPts val="1600"/>
              </a:spcBef>
              <a:spcAft>
                <a:spcPts val="0"/>
              </a:spcAft>
              <a:buNone/>
            </a:pPr>
            <a:r>
              <a:rPr lang="vi"/>
              <a:t>Có hai dạng khóa chính: tự nhiên và nhân tạo.</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Khóa chính</a:t>
            </a:r>
            <a:endParaRPr/>
          </a:p>
        </p:txBody>
      </p:sp>
      <p:sp>
        <p:nvSpPr>
          <p:cNvPr id="190" name="Google Shape;190;p3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Khóa tự nhiên: trong dữ liệu đã có sẵn trường (cột) giúp phân biệt các dữ liệu khác nhau. Ví dụ: số CMND.</a:t>
            </a:r>
            <a:endParaRPr/>
          </a:p>
          <a:p>
            <a:pPr indent="0" lvl="0" marL="0" rtl="0" algn="l">
              <a:spcBef>
                <a:spcPts val="1600"/>
              </a:spcBef>
              <a:spcAft>
                <a:spcPts val="0"/>
              </a:spcAft>
              <a:buNone/>
            </a:pPr>
            <a:r>
              <a:rPr lang="vi"/>
              <a:t>Khóa nhân tạo: có thể hiểu đơn giản là số thứ tự khi ghi xuống csdl.</a:t>
            </a:r>
            <a:endParaRPr/>
          </a:p>
          <a:p>
            <a:pPr indent="0" lvl="0" marL="0" rtl="0" algn="l">
              <a:spcBef>
                <a:spcPts val="1600"/>
              </a:spcBef>
              <a:spcAft>
                <a:spcPts val="1600"/>
              </a:spcAft>
              <a:buNone/>
            </a:pPr>
            <a:r>
              <a:rPr lang="vi"/>
              <a:t>Có một số khóa nhân tạo thường dùng: số tăng dần, uuid.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IDENTITY</a:t>
            </a:r>
            <a:endParaRPr/>
          </a:p>
        </p:txBody>
      </p:sp>
      <p:sp>
        <p:nvSpPr>
          <p:cNvPr id="196" name="Google Shape;196;p3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chỉ rằng đây là cột có dữ liệu tăng dần.</a:t>
            </a:r>
            <a:endParaRPr/>
          </a:p>
          <a:p>
            <a:pPr indent="0" lvl="0" marL="0" rtl="0" algn="l">
              <a:spcBef>
                <a:spcPts val="1600"/>
              </a:spcBef>
              <a:spcAft>
                <a:spcPts val="0"/>
              </a:spcAft>
              <a:buNone/>
            </a:pPr>
            <a:r>
              <a:rPr lang="vi"/>
              <a:t>Thường dùng để tạo dãy tăng dần cho khóa chính nhân tạo.</a:t>
            </a:r>
            <a:endParaRPr/>
          </a:p>
          <a:p>
            <a:pPr indent="0" lvl="0" marL="0" rtl="0" algn="l">
              <a:spcBef>
                <a:spcPts val="1600"/>
              </a:spcBef>
              <a:spcAft>
                <a:spcPts val="0"/>
              </a:spcAft>
              <a:buNone/>
            </a:pPr>
            <a:r>
              <a:rPr lang="vi"/>
              <a:t>Cú pháp:</a:t>
            </a:r>
            <a:endParaRPr/>
          </a:p>
          <a:p>
            <a:pPr indent="0" lvl="0" marL="0" rtl="0" algn="ctr">
              <a:spcBef>
                <a:spcPts val="1600"/>
              </a:spcBef>
              <a:spcAft>
                <a:spcPts val="0"/>
              </a:spcAft>
              <a:buNone/>
            </a:pPr>
            <a:r>
              <a:rPr lang="vi"/>
              <a:t>&lt;column_name&gt; &lt;datatype&gt; IDENTITY(&lt;start&gt;, &lt;step&gt;)</a:t>
            </a:r>
            <a:endParaRPr/>
          </a:p>
          <a:p>
            <a:pPr indent="0" lvl="0" marL="0" rtl="0" algn="l">
              <a:spcBef>
                <a:spcPts val="1600"/>
              </a:spcBef>
              <a:spcAft>
                <a:spcPts val="1600"/>
              </a:spcAft>
              <a:buNone/>
            </a:pPr>
            <a:r>
              <a:rPr lang="vi"/>
              <a:t>Ý nghĩa: Dòng đầu tiên sẽ có giá trị là &lt;start&gt;, mỗi dòng kế tiếp số sẽ tăng thêm &lt;step&gt;.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FOREIGN KEY</a:t>
            </a:r>
            <a:endParaRPr/>
          </a:p>
        </p:txBody>
      </p:sp>
      <p:sp>
        <p:nvSpPr>
          <p:cNvPr id="202" name="Google Shape;202;p3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xác định cột khóa phụ trong mô hình dữ liệu quan hệ.</a:t>
            </a:r>
            <a:endParaRPr/>
          </a:p>
          <a:p>
            <a:pPr indent="0" lvl="0" marL="0" rtl="0" algn="l">
              <a:spcBef>
                <a:spcPts val="1600"/>
              </a:spcBef>
              <a:spcAft>
                <a:spcPts val="0"/>
              </a:spcAft>
              <a:buNone/>
            </a:pPr>
            <a:r>
              <a:rPr lang="vi"/>
              <a:t>Cú pháp</a:t>
            </a:r>
            <a:endParaRPr/>
          </a:p>
          <a:p>
            <a:pPr indent="0" lvl="0" marL="0" rtl="0" algn="ctr">
              <a:spcBef>
                <a:spcPts val="1600"/>
              </a:spcBef>
              <a:spcAft>
                <a:spcPts val="0"/>
              </a:spcAft>
              <a:buNone/>
            </a:pPr>
            <a:r>
              <a:rPr lang="vi"/>
              <a:t>FOREIGN KEY </a:t>
            </a:r>
            <a:r>
              <a:rPr lang="vi"/>
              <a:t>REFERENCES &lt;table_name&gt;(&lt;column_name&gt;)</a:t>
            </a:r>
            <a:endParaRPr/>
          </a:p>
          <a:p>
            <a:pPr indent="0" lvl="0" marL="0" rtl="0" algn="l">
              <a:spcBef>
                <a:spcPts val="1600"/>
              </a:spcBef>
              <a:spcAft>
                <a:spcPts val="0"/>
              </a:spcAft>
              <a:buNone/>
            </a:pPr>
            <a:r>
              <a:rPr lang="vi"/>
              <a:t>Luôn phải chỉ ra cột tham chiếu bằng REFERENCES &lt;table_name&gt;(&lt;column_name&gt;).</a:t>
            </a:r>
            <a:endParaRPr/>
          </a:p>
          <a:p>
            <a:pPr indent="0" lvl="0" marL="0" rtl="0" algn="l">
              <a:spcBef>
                <a:spcPts val="1600"/>
              </a:spcBef>
              <a:spcAft>
                <a:spcPts val="1600"/>
              </a:spcAft>
              <a:buNone/>
            </a:pPr>
            <a:r>
              <a:rPr lang="vi"/>
              <a:t>Cột tham chiếu &lt;column_name&gt; phải là khóa chính của &lt;table_name&gt;.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FOREIGN KEY</a:t>
            </a:r>
            <a:endParaRPr/>
          </a:p>
        </p:txBody>
      </p:sp>
      <p:sp>
        <p:nvSpPr>
          <p:cNvPr id="208" name="Google Shape;208;p3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Ngoài ra, bạn có thể xác định thêm một số hành động với dòng chứa khóa ngoại khi có sự thay đổi trên khóa chính bằng</a:t>
            </a:r>
            <a:endParaRPr/>
          </a:p>
          <a:p>
            <a:pPr indent="0" lvl="0" marL="0" rtl="0" algn="ctr">
              <a:spcBef>
                <a:spcPts val="1600"/>
              </a:spcBef>
              <a:spcAft>
                <a:spcPts val="0"/>
              </a:spcAft>
              <a:buNone/>
            </a:pPr>
            <a:r>
              <a:rPr lang="vi"/>
              <a:t>ON (UPDATE|DELETE) (NO ACTION|SET NULL|SET DEFAULT|CASCADE)</a:t>
            </a:r>
            <a:endParaRPr/>
          </a:p>
          <a:p>
            <a:pPr indent="0" lvl="0" marL="0" rtl="0" algn="l">
              <a:spcBef>
                <a:spcPts val="1600"/>
              </a:spcBef>
              <a:spcAft>
                <a:spcPts val="1600"/>
              </a:spcAft>
              <a:buNone/>
            </a:pPr>
            <a:r>
              <a:rPr lang="vi"/>
              <a:t>Mặc định khi tạo bảng là ON (UPDATE|DELETE) NO ACTION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DEFAULT</a:t>
            </a:r>
            <a:endParaRPr/>
          </a:p>
        </p:txBody>
      </p:sp>
      <p:sp>
        <p:nvSpPr>
          <p:cNvPr id="214" name="Google Shape;214;p3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Từ khóa DEFAULT xác định giá trị mặc định cho cột. Tức là khi thêm dữ liệu vào bảng, nếu không chỉ ra giá trị cho cột thì nó sẽ lấy giá trị mặc định trong DEFAULT.</a:t>
            </a:r>
            <a:endParaRPr/>
          </a:p>
          <a:p>
            <a:pPr indent="0" lvl="0" marL="0" rtl="0" algn="l">
              <a:spcBef>
                <a:spcPts val="1600"/>
              </a:spcBef>
              <a:spcAft>
                <a:spcPts val="0"/>
              </a:spcAft>
              <a:buNone/>
            </a:pPr>
            <a:r>
              <a:rPr lang="vi"/>
              <a:t>Cú pháp:</a:t>
            </a:r>
            <a:endParaRPr/>
          </a:p>
          <a:p>
            <a:pPr indent="0" lvl="0" marL="0" rtl="0" algn="ctr">
              <a:spcBef>
                <a:spcPts val="1600"/>
              </a:spcBef>
              <a:spcAft>
                <a:spcPts val="1600"/>
              </a:spcAft>
              <a:buNone/>
            </a:pPr>
            <a:r>
              <a:rPr lang="vi"/>
              <a:t>DEFAULT &lt;default_value&gt;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CHECK</a:t>
            </a:r>
            <a:endParaRPr/>
          </a:p>
        </p:txBody>
      </p:sp>
      <p:sp>
        <p:nvSpPr>
          <p:cNvPr id="220" name="Google Shape;220;p3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Từ khóa CHECK dùng để kiểm tra điều kiện mà dữ liệu trong cột bắt buộc phải thỏa.</a:t>
            </a:r>
            <a:endParaRPr/>
          </a:p>
          <a:p>
            <a:pPr indent="0" lvl="0" marL="0" rtl="0" algn="l">
              <a:spcBef>
                <a:spcPts val="1600"/>
              </a:spcBef>
              <a:spcAft>
                <a:spcPts val="0"/>
              </a:spcAft>
              <a:buNone/>
            </a:pPr>
            <a:r>
              <a:rPr lang="vi"/>
              <a:t>Cú pháp:</a:t>
            </a:r>
            <a:endParaRPr/>
          </a:p>
          <a:p>
            <a:pPr indent="0" lvl="0" marL="0" rtl="0" algn="ctr">
              <a:spcBef>
                <a:spcPts val="1600"/>
              </a:spcBef>
              <a:spcAft>
                <a:spcPts val="1600"/>
              </a:spcAft>
              <a:buNone/>
            </a:pPr>
            <a:r>
              <a:rPr lang="vi"/>
              <a:t>CHECK &lt;condition&gt;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R</a:t>
            </a:r>
            <a:r>
              <a:rPr lang="vi"/>
              <a:t>àng buộc bảng</a:t>
            </a:r>
            <a:endParaRPr/>
          </a:p>
        </p:txBody>
      </p:sp>
      <p:sp>
        <p:nvSpPr>
          <p:cNvPr id="226" name="Google Shape;226;p4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Là nh</a:t>
            </a:r>
            <a:r>
              <a:rPr lang="vi"/>
              <a:t>ững ràng buộc phức tạp trên bảng.</a:t>
            </a:r>
            <a:endParaRPr/>
          </a:p>
          <a:p>
            <a:pPr indent="0" lvl="0" marL="0" rtl="0" algn="l">
              <a:spcBef>
                <a:spcPts val="1600"/>
              </a:spcBef>
              <a:spcAft>
                <a:spcPts val="0"/>
              </a:spcAft>
              <a:buNone/>
            </a:pPr>
            <a:r>
              <a:rPr lang="vi"/>
              <a:t>Thường có tác dụng trên nhiều cột.</a:t>
            </a:r>
            <a:endParaRPr/>
          </a:p>
          <a:p>
            <a:pPr indent="0" lvl="0" marL="0" rtl="0" algn="l">
              <a:spcBef>
                <a:spcPts val="1600"/>
              </a:spcBef>
              <a:spcAft>
                <a:spcPts val="0"/>
              </a:spcAft>
              <a:buNone/>
            </a:pPr>
            <a:r>
              <a:rPr lang="vi"/>
              <a:t>Cú pháp</a:t>
            </a:r>
            <a:endParaRPr/>
          </a:p>
          <a:p>
            <a:pPr indent="0" lvl="0" marL="0" rtl="0" algn="l">
              <a:spcBef>
                <a:spcPts val="1600"/>
              </a:spcBef>
              <a:spcAft>
                <a:spcPts val="1600"/>
              </a:spcAft>
              <a:buNone/>
            </a:pPr>
            <a:r>
              <a:rPr lang="vi"/>
              <a:t>CONSTRAINT &lt;constraint_name&gt; &lt;constraint&gt;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L</a:t>
            </a:r>
            <a:r>
              <a:rPr lang="vi"/>
              <a:t>ưu ý</a:t>
            </a:r>
            <a:endParaRPr/>
          </a:p>
        </p:txBody>
      </p:sp>
      <p:sp>
        <p:nvSpPr>
          <p:cNvPr id="232" name="Google Shape;232;p4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&lt;constraint_name&gt; ph</a:t>
            </a:r>
            <a:r>
              <a:rPr lang="vi"/>
              <a:t>ải duy nhất trong toàn database.</a:t>
            </a:r>
            <a:endParaRPr/>
          </a:p>
          <a:p>
            <a:pPr indent="0" lvl="0" marL="0" rtl="0" algn="l">
              <a:spcBef>
                <a:spcPts val="1600"/>
              </a:spcBef>
              <a:spcAft>
                <a:spcPts val="1600"/>
              </a:spcAft>
              <a:buNone/>
            </a:pPr>
            <a:r>
              <a:rPr lang="vi"/>
              <a:t>Với mỗi &lt;constraint&gt; sẽ có cấu trúc khác nhau.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75" name="Google Shape;75;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T-SQL (Transact-SQL) là một phiên bản mở rộng của SQL được phát triển và sử dụng bởi Microsoft và Sybase.</a:t>
            </a:r>
            <a:endParaRPr/>
          </a:p>
          <a:p>
            <a:pPr indent="0" lvl="0" marL="0" rtl="0" algn="l">
              <a:spcBef>
                <a:spcPts val="1600"/>
              </a:spcBef>
              <a:spcAft>
                <a:spcPts val="1600"/>
              </a:spcAft>
              <a:buNone/>
            </a:pPr>
            <a:r>
              <a:rPr lang="vi"/>
              <a:t>T-SQL được sử dụng trong Microsoft SQL Server. Mọi tương tác với MSSQL đều được thực hiện thông quan T-SQL.</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PRIMARY KEY</a:t>
            </a:r>
            <a:endParaRPr/>
          </a:p>
        </p:txBody>
      </p:sp>
      <p:sp>
        <p:nvSpPr>
          <p:cNvPr id="238" name="Google Shape;238;p4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Cú ph</a:t>
            </a:r>
            <a:r>
              <a:rPr lang="vi"/>
              <a:t>áp</a:t>
            </a:r>
            <a:endParaRPr/>
          </a:p>
          <a:p>
            <a:pPr indent="0" lvl="0" marL="0" rtl="0" algn="l">
              <a:spcBef>
                <a:spcPts val="1600"/>
              </a:spcBef>
              <a:spcAft>
                <a:spcPts val="1600"/>
              </a:spcAft>
              <a:buNone/>
            </a:pPr>
            <a:r>
              <a:rPr lang="vi"/>
              <a:t>CONSTRAINT &lt;constraint_name&gt; PRIMARY KEY (&lt;list_column&gt;)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FOREIGN KEY</a:t>
            </a:r>
            <a:endParaRPr/>
          </a:p>
        </p:txBody>
      </p:sp>
      <p:sp>
        <p:nvSpPr>
          <p:cNvPr id="244" name="Google Shape;244;p4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Cú ph</a:t>
            </a:r>
            <a:r>
              <a:rPr lang="vi"/>
              <a:t>áp</a:t>
            </a:r>
            <a:endParaRPr/>
          </a:p>
          <a:p>
            <a:pPr indent="0" lvl="0" marL="0" rtl="0" algn="l">
              <a:spcBef>
                <a:spcPts val="1600"/>
              </a:spcBef>
              <a:spcAft>
                <a:spcPts val="1600"/>
              </a:spcAft>
              <a:buNone/>
            </a:pPr>
            <a:r>
              <a:rPr lang="vi"/>
              <a:t>CONSTRAINT &lt;constraint_name&gt; FOREIGN KEY (&lt;list_column&gt;) REFERENCES &lt;table_name&gt;(&lt;list_column&gt;)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DEFAULT</a:t>
            </a:r>
            <a:endParaRPr/>
          </a:p>
        </p:txBody>
      </p:sp>
      <p:sp>
        <p:nvSpPr>
          <p:cNvPr id="250" name="Google Shape;250;p4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Cú ph</a:t>
            </a:r>
            <a:r>
              <a:rPr lang="vi"/>
              <a:t>áp</a:t>
            </a:r>
            <a:endParaRPr/>
          </a:p>
          <a:p>
            <a:pPr indent="0" lvl="0" marL="0" rtl="0" algn="l">
              <a:spcBef>
                <a:spcPts val="1600"/>
              </a:spcBef>
              <a:spcAft>
                <a:spcPts val="1600"/>
              </a:spcAft>
              <a:buNone/>
            </a:pPr>
            <a:r>
              <a:rPr lang="vi"/>
              <a:t>CONSTRAINT &lt;constraint_name&gt; DEFAULT &lt;default_value&gt; FOR &lt;column_name&gt;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CHECK</a:t>
            </a:r>
            <a:endParaRPr/>
          </a:p>
        </p:txBody>
      </p:sp>
      <p:sp>
        <p:nvSpPr>
          <p:cNvPr id="256" name="Google Shape;256;p4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Cú ph</a:t>
            </a:r>
            <a:r>
              <a:rPr lang="vi"/>
              <a:t>áp:</a:t>
            </a:r>
            <a:endParaRPr/>
          </a:p>
          <a:p>
            <a:pPr indent="0" lvl="0" marL="0" rtl="0" algn="l">
              <a:spcBef>
                <a:spcPts val="1600"/>
              </a:spcBef>
              <a:spcAft>
                <a:spcPts val="1600"/>
              </a:spcAft>
              <a:buNone/>
            </a:pPr>
            <a:r>
              <a:rPr lang="vi"/>
              <a:t>CONSTRAINT &lt;contraint_name&gt; CHECK &lt;condition&gt;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6"/>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Thay đổi định nghĩa bảng</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a:t>
            </a:r>
            <a:r>
              <a:rPr lang="vi"/>
              <a:t>ới thiệu</a:t>
            </a:r>
            <a:endParaRPr/>
          </a:p>
        </p:txBody>
      </p:sp>
      <p:sp>
        <p:nvSpPr>
          <p:cNvPr id="267" name="Google Shape;267;p4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Trong su</a:t>
            </a:r>
            <a:r>
              <a:rPr lang="vi"/>
              <a:t>ốt vòng đời của mình, định nghĩa của một bảng luôn có sự thay đổi để phù hợp với yêu cầu lưu trữ dữ liệu.</a:t>
            </a:r>
            <a:endParaRPr/>
          </a:p>
          <a:p>
            <a:pPr indent="0" lvl="0" marL="0" rtl="0" algn="l">
              <a:spcBef>
                <a:spcPts val="1600"/>
              </a:spcBef>
              <a:spcAft>
                <a:spcPts val="1600"/>
              </a:spcAft>
              <a:buNone/>
            </a:pPr>
            <a:r>
              <a:rPr lang="vi"/>
              <a:t>T-SQL cũng có các mệnh đề để thực hiện các hành động thay đổi định nghĩa bảng.</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273" name="Google Shape;273;p4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t>
            </a:r>
            <a:r>
              <a:rPr lang="vi"/>
              <a:t>ác hành động thay đổi định nghĩa bảng có thể chia làm 2 loại:</a:t>
            </a:r>
            <a:endParaRPr/>
          </a:p>
          <a:p>
            <a:pPr indent="-342900" lvl="0" marL="457200" rtl="0" algn="l">
              <a:spcBef>
                <a:spcPts val="1600"/>
              </a:spcBef>
              <a:spcAft>
                <a:spcPts val="0"/>
              </a:spcAft>
              <a:buSzPts val="1800"/>
              <a:buChar char="-"/>
            </a:pPr>
            <a:r>
              <a:rPr lang="vi"/>
              <a:t>Thêm một thành phần nào đó (cột, ràng buộc)</a:t>
            </a:r>
            <a:endParaRPr/>
          </a:p>
          <a:p>
            <a:pPr indent="-342900" lvl="0" marL="457200" rtl="0" algn="l">
              <a:spcBef>
                <a:spcPts val="0"/>
              </a:spcBef>
              <a:spcAft>
                <a:spcPts val="0"/>
              </a:spcAft>
              <a:buSzPts val="1800"/>
              <a:buChar char="-"/>
            </a:pPr>
            <a:r>
              <a:rPr lang="vi"/>
              <a:t>Xóa một thành phần nào đó (cột, ràng buộc)</a:t>
            </a:r>
            <a:endParaRPr/>
          </a:p>
          <a:p>
            <a:pPr indent="0" lvl="0" marL="0" rtl="0" algn="l">
              <a:spcBef>
                <a:spcPts val="1600"/>
              </a:spcBef>
              <a:spcAft>
                <a:spcPts val="1600"/>
              </a:spcAft>
              <a:buNone/>
            </a:pPr>
            <a:r>
              <a:rPr lang="vi"/>
              <a:t>Ngoài ra, còn một mệnh đề giúp thay đổi kiểu dữ liệu của cột.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279" name="Google Shape;279;p4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a:t>
            </a:r>
            <a:r>
              <a:rPr lang="vi"/>
              <a:t>ác mệnh đề trên có cú pháp chung là:</a:t>
            </a:r>
            <a:endParaRPr/>
          </a:p>
          <a:p>
            <a:pPr indent="0" lvl="0" marL="0" rtl="0" algn="l">
              <a:spcBef>
                <a:spcPts val="1600"/>
              </a:spcBef>
              <a:spcAft>
                <a:spcPts val="1600"/>
              </a:spcAft>
              <a:buNone/>
            </a:pPr>
            <a:r>
              <a:rPr lang="vi"/>
              <a:t>ALTER TABLE &lt;table_name&gt; &lt;action&gt;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Th</a:t>
            </a:r>
            <a:r>
              <a:rPr lang="vi"/>
              <a:t>êm cột mới</a:t>
            </a:r>
            <a:endParaRPr/>
          </a:p>
        </p:txBody>
      </p:sp>
      <p:sp>
        <p:nvSpPr>
          <p:cNvPr id="285" name="Google Shape;285;p5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Cú ph</a:t>
            </a:r>
            <a:r>
              <a:rPr lang="vi"/>
              <a:t>áp:</a:t>
            </a:r>
            <a:endParaRPr/>
          </a:p>
          <a:p>
            <a:pPr indent="0" lvl="0" marL="0" rtl="0" algn="l">
              <a:spcBef>
                <a:spcPts val="1600"/>
              </a:spcBef>
              <a:spcAft>
                <a:spcPts val="0"/>
              </a:spcAft>
              <a:buNone/>
            </a:pPr>
            <a:r>
              <a:rPr lang="vi"/>
              <a:t>ALTER TABLE &lt;table_name&gt;</a:t>
            </a:r>
            <a:endParaRPr/>
          </a:p>
          <a:p>
            <a:pPr indent="0" lvl="0" marL="0" rtl="0" algn="l">
              <a:spcBef>
                <a:spcPts val="1600"/>
              </a:spcBef>
              <a:spcAft>
                <a:spcPts val="1600"/>
              </a:spcAft>
              <a:buNone/>
            </a:pPr>
            <a:r>
              <a:rPr lang="vi"/>
              <a:t>ADD &lt;column_name&gt; &lt;datatype&gt; [column_constrain]</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Th</a:t>
            </a:r>
            <a:r>
              <a:rPr lang="vi"/>
              <a:t>êm</a:t>
            </a:r>
            <a:r>
              <a:rPr lang="vi"/>
              <a:t> r</a:t>
            </a:r>
            <a:r>
              <a:rPr lang="vi"/>
              <a:t>àng buộc mới</a:t>
            </a:r>
            <a:endParaRPr/>
          </a:p>
        </p:txBody>
      </p:sp>
      <p:sp>
        <p:nvSpPr>
          <p:cNvPr id="291" name="Google Shape;291;p5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Có 2 cú ph</a:t>
            </a:r>
            <a:r>
              <a:rPr lang="vi"/>
              <a:t>áp:</a:t>
            </a:r>
            <a:endParaRPr/>
          </a:p>
          <a:p>
            <a:pPr indent="0" lvl="0" marL="0" rtl="0" algn="l">
              <a:spcBef>
                <a:spcPts val="1600"/>
              </a:spcBef>
              <a:spcAft>
                <a:spcPts val="0"/>
              </a:spcAft>
              <a:buNone/>
            </a:pPr>
            <a:r>
              <a:rPr lang="vi"/>
              <a:t>ALTER TABLE &lt;table_name&gt;</a:t>
            </a:r>
            <a:endParaRPr/>
          </a:p>
          <a:p>
            <a:pPr indent="0" lvl="0" marL="0" rtl="0" algn="l">
              <a:spcBef>
                <a:spcPts val="1600"/>
              </a:spcBef>
              <a:spcAft>
                <a:spcPts val="0"/>
              </a:spcAft>
              <a:buNone/>
            </a:pPr>
            <a:r>
              <a:rPr lang="vi"/>
              <a:t>ADD &lt;constraint&gt;</a:t>
            </a:r>
            <a:endParaRPr/>
          </a:p>
          <a:p>
            <a:pPr indent="0" lvl="0" marL="0" rtl="0" algn="l">
              <a:spcBef>
                <a:spcPts val="1600"/>
              </a:spcBef>
              <a:spcAft>
                <a:spcPts val="0"/>
              </a:spcAft>
              <a:buNone/>
            </a:pPr>
            <a:r>
              <a:rPr lang="vi"/>
              <a:t>hoặc</a:t>
            </a:r>
            <a:endParaRPr/>
          </a:p>
          <a:p>
            <a:pPr indent="0" lvl="0" marL="0" rtl="0" algn="l">
              <a:spcBef>
                <a:spcPts val="1600"/>
              </a:spcBef>
              <a:spcAft>
                <a:spcPts val="0"/>
              </a:spcAft>
              <a:buNone/>
            </a:pPr>
            <a:r>
              <a:rPr lang="vi"/>
              <a:t>ALTER TABLE &lt;table_name&gt;</a:t>
            </a:r>
            <a:endParaRPr/>
          </a:p>
          <a:p>
            <a:pPr indent="0" lvl="0" marL="0" rtl="0" algn="l">
              <a:spcBef>
                <a:spcPts val="1600"/>
              </a:spcBef>
              <a:spcAft>
                <a:spcPts val="1600"/>
              </a:spcAft>
              <a:buNone/>
            </a:pPr>
            <a:r>
              <a:rPr lang="vi"/>
              <a:t>ADD CONSTRAINT &lt;constraint_name&gt; &lt;constraint&gt;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81" name="Google Shape;81;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Mở rộng của T-SQL bao gồm:</a:t>
            </a:r>
            <a:endParaRPr/>
          </a:p>
          <a:p>
            <a:pPr indent="-342900" lvl="0" marL="457200" rtl="0" algn="l">
              <a:spcBef>
                <a:spcPts val="1600"/>
              </a:spcBef>
              <a:spcAft>
                <a:spcPts val="0"/>
              </a:spcAft>
              <a:buSzPts val="1800"/>
              <a:buChar char="-"/>
            </a:pPr>
            <a:r>
              <a:rPr lang="vi"/>
              <a:t>Lập trình thủ tục (procedural programming).</a:t>
            </a:r>
            <a:endParaRPr/>
          </a:p>
          <a:p>
            <a:pPr indent="-342900" lvl="0" marL="457200" rtl="0" algn="l">
              <a:spcBef>
                <a:spcPts val="0"/>
              </a:spcBef>
              <a:spcAft>
                <a:spcPts val="0"/>
              </a:spcAft>
              <a:buSzPts val="1800"/>
              <a:buChar char="-"/>
            </a:pPr>
            <a:r>
              <a:rPr lang="vi"/>
              <a:t>Biến cục bộ.</a:t>
            </a:r>
            <a:endParaRPr/>
          </a:p>
          <a:p>
            <a:pPr indent="-342900" lvl="0" marL="457200" rtl="0" algn="l">
              <a:spcBef>
                <a:spcPts val="0"/>
              </a:spcBef>
              <a:spcAft>
                <a:spcPts val="0"/>
              </a:spcAft>
              <a:buSzPts val="1800"/>
              <a:buChar char="-"/>
            </a:pPr>
            <a:r>
              <a:rPr lang="vi"/>
              <a:t>Các hàm toán học, xử lý thời gian, chuỗi, …</a:t>
            </a:r>
            <a:endParaRPr/>
          </a:p>
          <a:p>
            <a:pPr indent="-342900" lvl="0" marL="457200" rtl="0" algn="l">
              <a:spcBef>
                <a:spcPts val="0"/>
              </a:spcBef>
              <a:spcAft>
                <a:spcPts val="0"/>
              </a:spcAft>
              <a:buSzPts val="1800"/>
              <a:buChar char="-"/>
            </a:pPr>
            <a:r>
              <a:rPr lang="vi"/>
              <a:t>Mở rộng mệnh đề UPDATE và DELETE.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Th</a:t>
            </a:r>
            <a:r>
              <a:rPr lang="vi"/>
              <a:t>êm ràng buộc mới</a:t>
            </a:r>
            <a:endParaRPr/>
          </a:p>
        </p:txBody>
      </p:sp>
      <p:sp>
        <p:nvSpPr>
          <p:cNvPr id="297" name="Google Shape;297;p5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Điểm khác nhau giữa hai cú pháp:</a:t>
            </a:r>
            <a:endParaRPr/>
          </a:p>
          <a:p>
            <a:pPr indent="-342900" lvl="0" marL="457200" rtl="0" algn="l">
              <a:spcBef>
                <a:spcPts val="1600"/>
              </a:spcBef>
              <a:spcAft>
                <a:spcPts val="0"/>
              </a:spcAft>
              <a:buSzPts val="1800"/>
              <a:buChar char="-"/>
            </a:pPr>
            <a:r>
              <a:rPr lang="vi"/>
              <a:t>Khi thực hiện cú pháp 1, MSSQL sẽ tự động sinh ra một tên cho &lt;constraint&gt; mới thêm vào.</a:t>
            </a:r>
            <a:endParaRPr/>
          </a:p>
          <a:p>
            <a:pPr indent="-342900" lvl="0" marL="457200" rtl="0" algn="l">
              <a:spcBef>
                <a:spcPts val="0"/>
              </a:spcBef>
              <a:spcAft>
                <a:spcPts val="0"/>
              </a:spcAft>
              <a:buSzPts val="1800"/>
              <a:buChar char="-"/>
            </a:pPr>
            <a:r>
              <a:rPr lang="vi"/>
              <a:t>Khi thực hiện cú pháp 2, MSSQL sẽ lấy &lt;constraint_name&gt; làm tên của &lt;constraint&gt; mới.</a:t>
            </a:r>
            <a:endParaRPr/>
          </a:p>
          <a:p>
            <a:pPr indent="0" lvl="0" marL="0" rtl="0" algn="l">
              <a:spcBef>
                <a:spcPts val="1600"/>
              </a:spcBef>
              <a:spcAft>
                <a:spcPts val="1600"/>
              </a:spcAft>
              <a:buNone/>
            </a:pPr>
            <a:r>
              <a:rPr lang="vi"/>
              <a:t>Lưu ý, tên của constraint là duy nhất trong một database.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Thay </a:t>
            </a:r>
            <a:r>
              <a:rPr lang="vi"/>
              <a:t>đổi ràng buộc</a:t>
            </a:r>
            <a:endParaRPr/>
          </a:p>
        </p:txBody>
      </p:sp>
      <p:sp>
        <p:nvSpPr>
          <p:cNvPr id="303" name="Google Shape;303;p5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Cú ph</a:t>
            </a:r>
            <a:r>
              <a:rPr lang="vi"/>
              <a:t>áp cụ thể cho một số trường hợp (dùng cú pháp 1):</a:t>
            </a:r>
            <a:endParaRPr/>
          </a:p>
          <a:p>
            <a:pPr indent="-342900" lvl="0" marL="457200" rtl="0" algn="l">
              <a:spcBef>
                <a:spcPts val="1600"/>
              </a:spcBef>
              <a:spcAft>
                <a:spcPts val="0"/>
              </a:spcAft>
              <a:buSzPts val="1800"/>
              <a:buChar char="-"/>
            </a:pPr>
            <a:r>
              <a:rPr lang="vi"/>
              <a:t>Thêm PRIMARY KEY</a:t>
            </a:r>
            <a:endParaRPr/>
          </a:p>
          <a:p>
            <a:pPr indent="0" lvl="0" marL="457200" rtl="0" algn="l">
              <a:spcBef>
                <a:spcPts val="1600"/>
              </a:spcBef>
              <a:spcAft>
                <a:spcPts val="0"/>
              </a:spcAft>
              <a:buNone/>
            </a:pPr>
            <a:r>
              <a:rPr lang="vi"/>
              <a:t>ALTER TABLE &lt;table_name&gt; </a:t>
            </a:r>
            <a:endParaRPr/>
          </a:p>
          <a:p>
            <a:pPr indent="0" lvl="0" marL="457200" rtl="0" algn="l">
              <a:spcBef>
                <a:spcPts val="1600"/>
              </a:spcBef>
              <a:spcAft>
                <a:spcPts val="1600"/>
              </a:spcAft>
              <a:buNone/>
            </a:pPr>
            <a:r>
              <a:rPr lang="vi"/>
              <a:t>ADD PRIMARY KEY (&lt;column_list&gt;)</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Thay </a:t>
            </a:r>
            <a:r>
              <a:rPr lang="vi"/>
              <a:t>đổi ràng buộc</a:t>
            </a:r>
            <a:endParaRPr/>
          </a:p>
        </p:txBody>
      </p:sp>
      <p:sp>
        <p:nvSpPr>
          <p:cNvPr id="309" name="Google Shape;309;p5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a:t>
            </a:r>
            <a:r>
              <a:rPr lang="vi"/>
              <a:t>êm FOREIGN KEY</a:t>
            </a:r>
            <a:endParaRPr/>
          </a:p>
          <a:p>
            <a:pPr indent="0" lvl="0" marL="0" rtl="0" algn="l">
              <a:spcBef>
                <a:spcPts val="1600"/>
              </a:spcBef>
              <a:spcAft>
                <a:spcPts val="0"/>
              </a:spcAft>
              <a:buNone/>
            </a:pPr>
            <a:r>
              <a:rPr lang="vi"/>
              <a:t>	ALTER TABLE &lt;table_name&gt;</a:t>
            </a:r>
            <a:endParaRPr/>
          </a:p>
          <a:p>
            <a:pPr indent="0" lvl="0" marL="0" rtl="0" algn="l">
              <a:spcBef>
                <a:spcPts val="1600"/>
              </a:spcBef>
              <a:spcAft>
                <a:spcPts val="0"/>
              </a:spcAft>
              <a:buNone/>
            </a:pPr>
            <a:r>
              <a:rPr lang="vi"/>
              <a:t>	ADD FOREIGN KEY (&lt;column_list&gt;)</a:t>
            </a:r>
            <a:endParaRPr/>
          </a:p>
          <a:p>
            <a:pPr indent="457200" lvl="0" marL="0" rtl="0" algn="l">
              <a:spcBef>
                <a:spcPts val="1600"/>
              </a:spcBef>
              <a:spcAft>
                <a:spcPts val="1600"/>
              </a:spcAft>
              <a:buNone/>
            </a:pPr>
            <a:r>
              <a:rPr lang="vi"/>
              <a:t>REFERENCES &lt;table_2_name&gt;(&lt;column_list_2&gt;)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Thay </a:t>
            </a:r>
            <a:r>
              <a:rPr lang="vi"/>
              <a:t>đổi ràng buộc</a:t>
            </a:r>
            <a:endParaRPr/>
          </a:p>
        </p:txBody>
      </p:sp>
      <p:sp>
        <p:nvSpPr>
          <p:cNvPr id="315" name="Google Shape;315;p5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a:t>
            </a:r>
            <a:r>
              <a:rPr lang="vi"/>
              <a:t>êm ràng buộc UNIQUE</a:t>
            </a:r>
            <a:endParaRPr/>
          </a:p>
          <a:p>
            <a:pPr indent="0" lvl="0" marL="0" rtl="0" algn="l">
              <a:spcBef>
                <a:spcPts val="1600"/>
              </a:spcBef>
              <a:spcAft>
                <a:spcPts val="0"/>
              </a:spcAft>
              <a:buNone/>
            </a:pPr>
            <a:r>
              <a:rPr lang="vi"/>
              <a:t>	ALTER TABLE &lt;table_name&gt;</a:t>
            </a:r>
            <a:endParaRPr/>
          </a:p>
          <a:p>
            <a:pPr indent="457200" lvl="0" marL="0" rtl="0" algn="l">
              <a:spcBef>
                <a:spcPts val="1600"/>
              </a:spcBef>
              <a:spcAft>
                <a:spcPts val="0"/>
              </a:spcAft>
              <a:buNone/>
            </a:pPr>
            <a:r>
              <a:rPr lang="vi"/>
              <a:t>ADD UNIQUE (&lt;column_list&gt;)</a:t>
            </a:r>
            <a:endParaRPr/>
          </a:p>
          <a:p>
            <a:pPr indent="0" lvl="0" marL="0" rtl="0" algn="l">
              <a:spcBef>
                <a:spcPts val="1600"/>
              </a:spcBef>
              <a:spcAft>
                <a:spcPts val="160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Thay đổi ràng buộc</a:t>
            </a:r>
            <a:endParaRPr/>
          </a:p>
        </p:txBody>
      </p:sp>
      <p:sp>
        <p:nvSpPr>
          <p:cNvPr id="321" name="Google Shape;321;p5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Thêm ràng buộc DEFAULT (r</a:t>
            </a:r>
            <a:r>
              <a:rPr lang="vi"/>
              <a:t>àng buộc này chỉ có thể dùng dạng 2)</a:t>
            </a:r>
            <a:endParaRPr/>
          </a:p>
          <a:p>
            <a:pPr indent="0" lvl="0" marL="0" rtl="0" algn="l">
              <a:spcBef>
                <a:spcPts val="1600"/>
              </a:spcBef>
              <a:spcAft>
                <a:spcPts val="0"/>
              </a:spcAft>
              <a:buNone/>
            </a:pPr>
            <a:r>
              <a:rPr lang="vi"/>
              <a:t>	ALTER TABLE &lt;table_name&gt;</a:t>
            </a:r>
            <a:endParaRPr/>
          </a:p>
          <a:p>
            <a:pPr indent="457200" lvl="0" marL="0" rtl="0" algn="l">
              <a:spcBef>
                <a:spcPts val="1600"/>
              </a:spcBef>
              <a:spcAft>
                <a:spcPts val="0"/>
              </a:spcAft>
              <a:buNone/>
            </a:pPr>
            <a:r>
              <a:rPr lang="vi"/>
              <a:t>ADD CONSTRAINT &lt;constraint_name&gt;</a:t>
            </a:r>
            <a:endParaRPr/>
          </a:p>
          <a:p>
            <a:pPr indent="457200" lvl="0" marL="0" rtl="0" algn="l">
              <a:spcBef>
                <a:spcPts val="1600"/>
              </a:spcBef>
              <a:spcAft>
                <a:spcPts val="0"/>
              </a:spcAft>
              <a:buNone/>
            </a:pPr>
            <a:r>
              <a:rPr lang="vi"/>
              <a:t>DEFAULT &lt;default_value&gt; FOR &lt;column_name&gt;</a:t>
            </a:r>
            <a:endParaRPr/>
          </a:p>
          <a:p>
            <a:pPr indent="0" lvl="0" marL="0" rtl="0" algn="l">
              <a:spcBef>
                <a:spcPts val="1600"/>
              </a:spcBef>
              <a:spcAft>
                <a:spcPts val="1600"/>
              </a:spcAft>
              <a:buNone/>
            </a:pPr>
            <a:r>
              <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Thay đổi ràng buộc</a:t>
            </a:r>
            <a:endParaRPr/>
          </a:p>
        </p:txBody>
      </p:sp>
      <p:sp>
        <p:nvSpPr>
          <p:cNvPr id="327" name="Google Shape;327;p5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Thêm ràng buộc CHECK</a:t>
            </a:r>
            <a:endParaRPr/>
          </a:p>
          <a:p>
            <a:pPr indent="0" lvl="0" marL="0" rtl="0" algn="l">
              <a:spcBef>
                <a:spcPts val="1600"/>
              </a:spcBef>
              <a:spcAft>
                <a:spcPts val="0"/>
              </a:spcAft>
              <a:buNone/>
            </a:pPr>
            <a:r>
              <a:rPr lang="vi"/>
              <a:t>	ALTER TABLE &lt;table_name&gt;</a:t>
            </a:r>
            <a:endParaRPr/>
          </a:p>
          <a:p>
            <a:pPr indent="457200" lvl="0" marL="0" rtl="0" algn="l">
              <a:spcBef>
                <a:spcPts val="1600"/>
              </a:spcBef>
              <a:spcAft>
                <a:spcPts val="0"/>
              </a:spcAft>
              <a:buNone/>
            </a:pPr>
            <a:r>
              <a:rPr lang="vi"/>
              <a:t>ADD CHECK &lt;condition&gt;</a:t>
            </a:r>
            <a:endParaRPr/>
          </a:p>
          <a:p>
            <a:pPr indent="0" lvl="0" marL="0" rtl="0" algn="l">
              <a:spcBef>
                <a:spcPts val="1600"/>
              </a:spcBef>
              <a:spcAft>
                <a:spcPts val="160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Xóa cột</a:t>
            </a:r>
            <a:endParaRPr/>
          </a:p>
        </p:txBody>
      </p:sp>
      <p:sp>
        <p:nvSpPr>
          <p:cNvPr id="333" name="Google Shape;333;p5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Cú pháp:</a:t>
            </a:r>
            <a:endParaRPr/>
          </a:p>
          <a:p>
            <a:pPr indent="0" lvl="0" marL="457200" rtl="0" algn="l">
              <a:spcBef>
                <a:spcPts val="1600"/>
              </a:spcBef>
              <a:spcAft>
                <a:spcPts val="0"/>
              </a:spcAft>
              <a:buNone/>
            </a:pPr>
            <a:r>
              <a:rPr lang="vi"/>
              <a:t>ALTER TABLE &lt;table_name&gt;</a:t>
            </a:r>
            <a:endParaRPr/>
          </a:p>
          <a:p>
            <a:pPr indent="0" lvl="0" marL="457200" rtl="0" algn="l">
              <a:spcBef>
                <a:spcPts val="1600"/>
              </a:spcBef>
              <a:spcAft>
                <a:spcPts val="1600"/>
              </a:spcAft>
              <a:buNone/>
            </a:pPr>
            <a:r>
              <a:rPr lang="vi"/>
              <a:t>DROP COLUMN &lt;column_name&gt;</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Xóa ràng buộc</a:t>
            </a:r>
            <a:endParaRPr/>
          </a:p>
        </p:txBody>
      </p:sp>
      <p:sp>
        <p:nvSpPr>
          <p:cNvPr id="339" name="Google Shape;339;p5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Cú pháp:</a:t>
            </a:r>
            <a:endParaRPr/>
          </a:p>
          <a:p>
            <a:pPr indent="0" lvl="0" marL="0" rtl="0" algn="l">
              <a:spcBef>
                <a:spcPts val="1600"/>
              </a:spcBef>
              <a:spcAft>
                <a:spcPts val="0"/>
              </a:spcAft>
              <a:buNone/>
            </a:pPr>
            <a:r>
              <a:rPr lang="vi"/>
              <a:t>	ALTER TABLE &lt;table_name&gt;</a:t>
            </a:r>
            <a:endParaRPr/>
          </a:p>
          <a:p>
            <a:pPr indent="0" lvl="0" marL="0" rtl="0" algn="l">
              <a:spcBef>
                <a:spcPts val="1600"/>
              </a:spcBef>
              <a:spcAft>
                <a:spcPts val="1600"/>
              </a:spcAft>
              <a:buNone/>
            </a:pPr>
            <a:r>
              <a:rPr lang="vi"/>
              <a:t>	DROP CONSTRAINT &lt;constraint_name&gt;</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Một số thao tác chỉnh sửa khác</a:t>
            </a:r>
            <a:endParaRPr/>
          </a:p>
        </p:txBody>
      </p:sp>
      <p:sp>
        <p:nvSpPr>
          <p:cNvPr id="345" name="Google Shape;345;p6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Thay đổi kiểu dữ liệu và ràng buộc cột</a:t>
            </a:r>
            <a:endParaRPr/>
          </a:p>
          <a:p>
            <a:pPr indent="0" lvl="0" marL="457200" rtl="0" algn="l">
              <a:spcBef>
                <a:spcPts val="1600"/>
              </a:spcBef>
              <a:spcAft>
                <a:spcPts val="0"/>
              </a:spcAft>
              <a:buNone/>
            </a:pPr>
            <a:r>
              <a:rPr lang="vi"/>
              <a:t>ALTER TABLE &lt;table_name&gt;</a:t>
            </a:r>
            <a:endParaRPr/>
          </a:p>
          <a:p>
            <a:pPr indent="0" lvl="0" marL="457200" rtl="0" algn="l">
              <a:spcBef>
                <a:spcPts val="1600"/>
              </a:spcBef>
              <a:spcAft>
                <a:spcPts val="1600"/>
              </a:spcAft>
              <a:buNone/>
            </a:pPr>
            <a:r>
              <a:rPr lang="vi"/>
              <a:t>ALTER COLUMN &lt;column_name&gt; &lt;new_datatype&gt; [new_constraints]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Một số thao tác chỉnh sửa khác</a:t>
            </a:r>
            <a:endParaRPr/>
          </a:p>
        </p:txBody>
      </p:sp>
      <p:sp>
        <p:nvSpPr>
          <p:cNvPr id="351" name="Google Shape;351;p6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Thay đổi tên cột</a:t>
            </a:r>
            <a:endParaRPr/>
          </a:p>
          <a:p>
            <a:pPr indent="-342900" lvl="0" marL="457200" rtl="0" algn="l">
              <a:spcBef>
                <a:spcPts val="1600"/>
              </a:spcBef>
              <a:spcAft>
                <a:spcPts val="0"/>
              </a:spcAft>
              <a:buSzPts val="1800"/>
              <a:buChar char="-"/>
            </a:pPr>
            <a:r>
              <a:rPr lang="vi"/>
              <a:t>Dùng giao diện của SQL Server Management Studio, hoặc</a:t>
            </a:r>
            <a:endParaRPr/>
          </a:p>
          <a:p>
            <a:pPr indent="-342900" lvl="0" marL="457200" rtl="0" algn="l">
              <a:spcBef>
                <a:spcPts val="0"/>
              </a:spcBef>
              <a:spcAft>
                <a:spcPts val="0"/>
              </a:spcAft>
              <a:buSzPts val="1800"/>
              <a:buChar char="-"/>
            </a:pPr>
            <a:r>
              <a:rPr lang="vi"/>
              <a:t>Dùng cú pháp</a:t>
            </a:r>
            <a:endParaRPr/>
          </a:p>
          <a:p>
            <a:pPr indent="0" lvl="0" marL="457200" rtl="0" algn="l">
              <a:spcBef>
                <a:spcPts val="1600"/>
              </a:spcBef>
              <a:spcAft>
                <a:spcPts val="1600"/>
              </a:spcAft>
              <a:buNone/>
            </a:pPr>
            <a:r>
              <a:rPr lang="vi"/>
              <a:t>	EXEC sp_rename &lt;old_name&gt;, &lt;new_name&gt;, ‘COLUMN’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Đặc trưng</a:t>
            </a:r>
            <a:endParaRPr/>
          </a:p>
        </p:txBody>
      </p:sp>
      <p:sp>
        <p:nvSpPr>
          <p:cNvPr id="87" name="Google Shape;87;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vi"/>
              <a:t>Không phân biệt hoa thường.</a:t>
            </a:r>
            <a:endParaRPr/>
          </a:p>
          <a:p>
            <a:pPr indent="-342900" lvl="0" marL="457200" rtl="0" algn="l">
              <a:spcBef>
                <a:spcPts val="0"/>
              </a:spcBef>
              <a:spcAft>
                <a:spcPts val="0"/>
              </a:spcAft>
              <a:buSzPts val="1800"/>
              <a:buChar char="-"/>
            </a:pPr>
            <a:r>
              <a:rPr lang="vi"/>
              <a:t>Khoảng trắng không quan trọng.</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Một số thao tác chỉnh sửa khác</a:t>
            </a:r>
            <a:endParaRPr/>
          </a:p>
        </p:txBody>
      </p:sp>
      <p:sp>
        <p:nvSpPr>
          <p:cNvPr id="357" name="Google Shape;357;p6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Xóa giá trị mặc định của cột</a:t>
            </a:r>
            <a:endParaRPr/>
          </a:p>
          <a:p>
            <a:pPr indent="0" lvl="0" marL="457200" rtl="0" algn="l">
              <a:spcBef>
                <a:spcPts val="1600"/>
              </a:spcBef>
              <a:spcAft>
                <a:spcPts val="0"/>
              </a:spcAft>
              <a:buNone/>
            </a:pPr>
            <a:r>
              <a:rPr lang="vi"/>
              <a:t>ALTER TABLE &lt;table_name&gt;</a:t>
            </a:r>
            <a:endParaRPr/>
          </a:p>
          <a:p>
            <a:pPr indent="0" lvl="0" marL="457200" rtl="0" algn="l">
              <a:spcBef>
                <a:spcPts val="1600"/>
              </a:spcBef>
              <a:spcAft>
                <a:spcPts val="1600"/>
              </a:spcAft>
              <a:buNone/>
            </a:pPr>
            <a:r>
              <a:rPr lang="vi"/>
              <a:t>ALTER COLUMN &lt;column_name&gt; DROP DEFAULT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Xóa bảng</a:t>
            </a:r>
            <a:endParaRPr/>
          </a:p>
        </p:txBody>
      </p:sp>
      <p:sp>
        <p:nvSpPr>
          <p:cNvPr id="363" name="Google Shape;363;p6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Cú pháp</a:t>
            </a:r>
            <a:endParaRPr/>
          </a:p>
          <a:p>
            <a:pPr indent="0" lvl="0" marL="0" rtl="0" algn="l">
              <a:spcBef>
                <a:spcPts val="1600"/>
              </a:spcBef>
              <a:spcAft>
                <a:spcPts val="1600"/>
              </a:spcAft>
              <a:buNone/>
            </a:pPr>
            <a:r>
              <a:rPr lang="vi"/>
              <a:t>DROP TABLE &lt;table_name&gt;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vi"/>
              <a:t>DDL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Giới thiệu</a:t>
            </a:r>
            <a:endParaRPr/>
          </a:p>
        </p:txBody>
      </p:sp>
      <p:sp>
        <p:nvSpPr>
          <p:cNvPr id="98" name="Google Shape;98;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DDL (Data Definition Language) là tập hợp các mệnh đề dùng để định nghĩa các cấu trúc dữ liệu, đặc biệt là schema của cơ sở dữ liệu.</a:t>
            </a:r>
            <a:endParaRPr/>
          </a:p>
          <a:p>
            <a:pPr indent="0" lvl="0" marL="0" rtl="0" algn="l">
              <a:spcBef>
                <a:spcPts val="1600"/>
              </a:spcBef>
              <a:spcAft>
                <a:spcPts val="0"/>
              </a:spcAft>
              <a:buNone/>
            </a:pPr>
            <a:r>
              <a:rPr lang="vi"/>
              <a:t>Các mệnh đề DDL dùng để tạo và thay đổi các đối tượng trong cơ sở dữ liệu như bảng, index và người dùng.</a:t>
            </a:r>
            <a:endParaRPr/>
          </a:p>
          <a:p>
            <a:pPr indent="0" lvl="0" marL="0" rtl="0" algn="l">
              <a:spcBef>
                <a:spcPts val="1600"/>
              </a:spcBef>
              <a:spcAft>
                <a:spcPts val="1600"/>
              </a:spcAft>
              <a:buNone/>
            </a:pPr>
            <a:r>
              <a:rPr lang="vi"/>
              <a:t>Mệnh đề DDL thường dùng: CREATE, ALTER và DROP.</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Database</a:t>
            </a:r>
            <a:endParaRPr/>
          </a:p>
        </p:txBody>
      </p:sp>
      <p:sp>
        <p:nvSpPr>
          <p:cNvPr id="104" name="Google Shape;104;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Database là nơi lưu trữ dữ liệu.</a:t>
            </a:r>
            <a:endParaRPr/>
          </a:p>
          <a:p>
            <a:pPr indent="0" lvl="0" marL="0" rtl="0" algn="l">
              <a:spcBef>
                <a:spcPts val="1600"/>
              </a:spcBef>
              <a:spcAft>
                <a:spcPts val="0"/>
              </a:spcAft>
              <a:buNone/>
            </a:pPr>
            <a:r>
              <a:rPr lang="vi"/>
              <a:t>Database bao gồm nhiều schema, mỗi schema lại bao gồm một hay nhiều bảng.</a:t>
            </a:r>
            <a:endParaRPr/>
          </a:p>
          <a:p>
            <a:pPr indent="0" lvl="0" marL="0" rtl="0" algn="l">
              <a:spcBef>
                <a:spcPts val="1600"/>
              </a:spcBef>
              <a:spcAft>
                <a:spcPts val="1600"/>
              </a:spcAft>
              <a:buNone/>
            </a:pPr>
            <a:r>
              <a:rPr lang="vi"/>
              <a:t>Để tạo database mới, ta dùng mệnh đề CREATE DATABASE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vi"/>
              <a:t>Mệnh đề CREATE DATABASE</a:t>
            </a:r>
            <a:endParaRPr/>
          </a:p>
        </p:txBody>
      </p:sp>
      <p:sp>
        <p:nvSpPr>
          <p:cNvPr id="110" name="Google Shape;110;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vi"/>
              <a:t>Dùng để tạo một cơ sở dữ liệu mới.</a:t>
            </a:r>
            <a:endParaRPr/>
          </a:p>
          <a:p>
            <a:pPr indent="0" lvl="0" marL="0" rtl="0" algn="l">
              <a:spcBef>
                <a:spcPts val="1600"/>
              </a:spcBef>
              <a:spcAft>
                <a:spcPts val="0"/>
              </a:spcAft>
              <a:buNone/>
            </a:pPr>
            <a:r>
              <a:rPr lang="vi"/>
              <a:t>Cú pháp (tối giản):</a:t>
            </a:r>
            <a:endParaRPr/>
          </a:p>
          <a:p>
            <a:pPr indent="0" lvl="0" marL="0" rtl="0" algn="l">
              <a:spcBef>
                <a:spcPts val="1600"/>
              </a:spcBef>
              <a:spcAft>
                <a:spcPts val="0"/>
              </a:spcAft>
              <a:buNone/>
            </a:pPr>
            <a:r>
              <a:rPr lang="vi"/>
              <a:t> </a:t>
            </a:r>
            <a:endParaRPr/>
          </a:p>
          <a:p>
            <a:pPr indent="0" lvl="0" marL="0" rtl="0" algn="l">
              <a:spcBef>
                <a:spcPts val="1600"/>
              </a:spcBef>
              <a:spcAft>
                <a:spcPts val="1600"/>
              </a:spcAft>
              <a:buNone/>
            </a:pPr>
            <a:r>
              <a:rPr lang="vi"/>
              <a:t>Cú pháp đầy đủ (</a:t>
            </a:r>
            <a:r>
              <a:rPr lang="vi" u="sng">
                <a:solidFill>
                  <a:schemeClr val="hlink"/>
                </a:solidFill>
                <a:hlinkClick r:id="rId3"/>
              </a:rPr>
              <a:t>hơi dài</a:t>
            </a:r>
            <a:r>
              <a:rPr lang="vi"/>
              <a:t>).</a:t>
            </a:r>
            <a:endParaRPr/>
          </a:p>
        </p:txBody>
      </p:sp>
      <p:sp>
        <p:nvSpPr>
          <p:cNvPr id="111" name="Google Shape;111;p21"/>
          <p:cNvSpPr txBox="1"/>
          <p:nvPr/>
        </p:nvSpPr>
        <p:spPr>
          <a:xfrm>
            <a:off x="1855200" y="2610650"/>
            <a:ext cx="5433600" cy="360900"/>
          </a:xfrm>
          <a:prstGeom prst="rect">
            <a:avLst/>
          </a:prstGeom>
          <a:solidFill>
            <a:srgbClr val="F3F3F3"/>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vi">
                <a:latin typeface="Roboto Mono"/>
                <a:ea typeface="Roboto Mono"/>
                <a:cs typeface="Roboto Mono"/>
                <a:sym typeface="Roboto Mono"/>
              </a:rPr>
              <a:t>CREATE DATABASE &lt;Name&gt;</a:t>
            </a:r>
            <a:endParaRPr>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