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143500" cx="9144000"/>
  <p:notesSz cx="6858000" cy="9144000"/>
  <p:embeddedFontLst>
    <p:embeddedFont>
      <p:font typeface="Roboto Slab"/>
      <p:regular r:id="rId59"/>
      <p:bold r:id="rId60"/>
    </p:embeddedFont>
    <p:embeddedFont>
      <p:font typeface="Roboto"/>
      <p:regular r:id="rId61"/>
      <p:bold r:id="rId62"/>
      <p:italic r:id="rId63"/>
      <p:boldItalic r:id="rId64"/>
    </p:embeddedFont>
    <p:embeddedFont>
      <p:font typeface="Lora"/>
      <p:regular r:id="rId65"/>
      <p:bold r:id="rId66"/>
      <p:italic r:id="rId67"/>
      <p:boldItalic r:id="rId68"/>
    </p:embeddedFont>
    <p:embeddedFont>
      <p:font typeface="Roboto Mono"/>
      <p:regular r:id="rId69"/>
      <p:bold r:id="rId70"/>
      <p:italic r:id="rId71"/>
      <p:boldItalic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C5EF45-E052-46D2-8646-6D803C5AF3AF}">
  <a:tblStyle styleId="{88C5EF45-E052-46D2-8646-6D803C5AF3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2" Type="http://schemas.openxmlformats.org/officeDocument/2006/relationships/font" Target="fonts/RobotoMon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font" Target="fonts/RobotoMono-italic.fntdata"/><Relationship Id="rId70" Type="http://schemas.openxmlformats.org/officeDocument/2006/relationships/font" Target="fonts/RobotoMono-bold.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Roboto-bold.fntdata"/><Relationship Id="rId61" Type="http://schemas.openxmlformats.org/officeDocument/2006/relationships/font" Target="fonts/Roboto-regular.fntdata"/><Relationship Id="rId20" Type="http://schemas.openxmlformats.org/officeDocument/2006/relationships/slide" Target="slides/slide14.xml"/><Relationship Id="rId64" Type="http://schemas.openxmlformats.org/officeDocument/2006/relationships/font" Target="fonts/Roboto-boldItalic.fntdata"/><Relationship Id="rId63" Type="http://schemas.openxmlformats.org/officeDocument/2006/relationships/font" Target="fonts/Roboto-italic.fntdata"/><Relationship Id="rId22" Type="http://schemas.openxmlformats.org/officeDocument/2006/relationships/slide" Target="slides/slide16.xml"/><Relationship Id="rId66" Type="http://schemas.openxmlformats.org/officeDocument/2006/relationships/font" Target="fonts/Lora-bold.fntdata"/><Relationship Id="rId21" Type="http://schemas.openxmlformats.org/officeDocument/2006/relationships/slide" Target="slides/slide15.xml"/><Relationship Id="rId65" Type="http://schemas.openxmlformats.org/officeDocument/2006/relationships/font" Target="fonts/Lora-regular.fntdata"/><Relationship Id="rId24" Type="http://schemas.openxmlformats.org/officeDocument/2006/relationships/slide" Target="slides/slide18.xml"/><Relationship Id="rId68" Type="http://schemas.openxmlformats.org/officeDocument/2006/relationships/font" Target="fonts/Lora-boldItalic.fntdata"/><Relationship Id="rId23" Type="http://schemas.openxmlformats.org/officeDocument/2006/relationships/slide" Target="slides/slide17.xml"/><Relationship Id="rId67" Type="http://schemas.openxmlformats.org/officeDocument/2006/relationships/font" Target="fonts/Lora-italic.fntdata"/><Relationship Id="rId60" Type="http://schemas.openxmlformats.org/officeDocument/2006/relationships/font" Target="fonts/RobotoSlab-bold.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ono-regular.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Slab-regular.fnt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ceb06b2b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ceb06b2b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ceb06b2b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ceb06b2b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ceb06b2b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ceb06b2b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cf980a88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cf980a88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ebe324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ebe324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ebe3240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ebe3240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ebe3240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ebe3240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8ebe32405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ebe32405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8ebe32405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ebe32405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8ec354293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8ec354293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eb06b2b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eb06b2b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8ebe32405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8ebe32405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ec354293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ec354293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ebe32405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ebe32405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8ec35429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ec35429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8ec354293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8ec354293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8ec354293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ec354293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8ec354293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8ec354293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8ec354293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8ec354293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8ec354293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8ec354293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ec35429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ec35429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eb06b2b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eb06b2b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ec35429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ec354293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ec35429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ec35429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ec35429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ec35429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ec354293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ec354293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8ec354293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ec354293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efd9cae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efd9cae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efd9cae8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efd9cae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efd9cae80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efd9cae80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efd9cae8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efd9cae8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efd9cae8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efd9cae8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eb06b2bd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eb06b2bd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efd9cae8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efd9cae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8efd9cae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efd9cae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efd9cae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efd9cae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8efd9cae8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8efd9cae8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efd9cae8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efd9cae8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8efd9cae8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8efd9cae8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efd9cae8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efd9cae8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8efd9cae8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8efd9cae8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efd9cae8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efd9cae8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8efd9cae8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8efd9cae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eb06b2b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eb06b2b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8efd9cae8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8efd9cae8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8efd9cae8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8efd9cae8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efd9cae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efd9cae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eb06b2b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eb06b2b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eb06b2b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eb06b2b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eb06b2bd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eb06b2bd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eb06b2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eb06b2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Cơ sở dữ liệu ứng dụng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116" name="Google Shape;116;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Các cột phải được phân cách bằng dấu phẩy, tương tự cho trường trong một dòng giá trị.</a:t>
            </a:r>
            <a:endParaRPr/>
          </a:p>
          <a:p>
            <a:pPr indent="0" lvl="0" marL="0" rtl="0" algn="l">
              <a:spcBef>
                <a:spcPts val="1600"/>
              </a:spcBef>
              <a:spcAft>
                <a:spcPts val="0"/>
              </a:spcAft>
              <a:buNone/>
            </a:pPr>
            <a:r>
              <a:rPr lang="vi"/>
              <a:t>Thứ tự các trường trong dữ liệu nhập vào phải tương ứng với cột.</a:t>
            </a:r>
            <a:endParaRPr/>
          </a:p>
          <a:p>
            <a:pPr indent="0" lvl="0" marL="0" rtl="0" algn="l">
              <a:spcBef>
                <a:spcPts val="1600"/>
              </a:spcBef>
              <a:spcAft>
                <a:spcPts val="0"/>
              </a:spcAft>
              <a:buNone/>
            </a:pPr>
            <a:r>
              <a:rPr lang="vi"/>
              <a:t>Số lượng các trường trong một giá trị luôn luôn bằng với số cột được khai báo trong phần INSERT.</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Cách nhập giá trị</a:t>
            </a:r>
            <a:endParaRPr/>
          </a:p>
        </p:txBody>
      </p:sp>
      <p:sp>
        <p:nvSpPr>
          <p:cNvPr id="122" name="Google Shape;122;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 có bảng sau:</a:t>
            </a:r>
            <a:endParaRPr/>
          </a:p>
          <a:p>
            <a:pPr indent="0" lvl="0" marL="0" rtl="0" algn="l">
              <a:spcBef>
                <a:spcPts val="1600"/>
              </a:spcBef>
              <a:spcAft>
                <a:spcPts val="1600"/>
              </a:spcAft>
              <a:buNone/>
            </a:pPr>
            <a:r>
              <a:t/>
            </a:r>
            <a:endParaRPr/>
          </a:p>
        </p:txBody>
      </p:sp>
      <p:graphicFrame>
        <p:nvGraphicFramePr>
          <p:cNvPr id="123" name="Google Shape;123;p23"/>
          <p:cNvGraphicFramePr/>
          <p:nvPr/>
        </p:nvGraphicFramePr>
        <p:xfrm>
          <a:off x="952500" y="2190750"/>
          <a:ext cx="3000000" cy="3000000"/>
        </p:xfrm>
        <a:graphic>
          <a:graphicData uri="http://schemas.openxmlformats.org/drawingml/2006/table">
            <a:tbl>
              <a:tblPr>
                <a:noFill/>
                <a:tableStyleId>{88C5EF45-E052-46D2-8646-6D803C5AF3AF}</a:tableStyleId>
              </a:tblPr>
              <a:tblGrid>
                <a:gridCol w="3619500"/>
                <a:gridCol w="3619500"/>
              </a:tblGrid>
              <a:tr h="381000">
                <a:tc>
                  <a:txBody>
                    <a:bodyPr/>
                    <a:lstStyle/>
                    <a:p>
                      <a:pPr indent="0" lvl="0" marL="0" rtl="0" algn="ctr">
                        <a:spcBef>
                          <a:spcPts val="0"/>
                        </a:spcBef>
                        <a:spcAft>
                          <a:spcPts val="0"/>
                        </a:spcAft>
                        <a:buNone/>
                      </a:pPr>
                      <a:r>
                        <a:rPr b="1" lang="vi">
                          <a:latin typeface="Roboto Mono"/>
                          <a:ea typeface="Roboto Mono"/>
                          <a:cs typeface="Roboto Mono"/>
                          <a:sym typeface="Roboto Mono"/>
                        </a:rPr>
                        <a:t>Kiểu dữ liệu</a:t>
                      </a:r>
                      <a:endParaRPr b="1">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ctr">
                        <a:spcBef>
                          <a:spcPts val="0"/>
                        </a:spcBef>
                        <a:spcAft>
                          <a:spcPts val="0"/>
                        </a:spcAft>
                        <a:buNone/>
                      </a:pPr>
                      <a:r>
                        <a:rPr b="1" lang="vi">
                          <a:latin typeface="Roboto Mono"/>
                          <a:ea typeface="Roboto Mono"/>
                          <a:cs typeface="Roboto Mono"/>
                          <a:sym typeface="Roboto Mono"/>
                        </a:rPr>
                        <a:t>Ví dụ</a:t>
                      </a:r>
                      <a:endParaRPr b="1">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int</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123, 456, 1212121212, … </a:t>
                      </a:r>
                      <a:endParaRPr>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float</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12.34, 125.3467, … </a:t>
                      </a:r>
                      <a:endParaRPr>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char, varchar</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‘abc’, ‘ght’, … </a:t>
                      </a:r>
                      <a:endParaRPr>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nchar, nvarchar</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N‘Nguyễn Văn A’, … </a:t>
                      </a:r>
                      <a:endParaRPr>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datetime2</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‘2019-07-27 12:30:00.123’, … </a:t>
                      </a:r>
                      <a:endParaRPr>
                        <a:latin typeface="Roboto Mono"/>
                        <a:ea typeface="Roboto Mono"/>
                        <a:cs typeface="Roboto Mono"/>
                        <a:sym typeface="Roboto Mono"/>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vi">
                          <a:latin typeface="Roboto Mono"/>
                          <a:ea typeface="Roboto Mono"/>
                          <a:cs typeface="Roboto Mono"/>
                          <a:sym typeface="Roboto Mono"/>
                        </a:rPr>
                        <a:t>giá trị trống</a:t>
                      </a:r>
                      <a:endParaRPr>
                        <a:latin typeface="Roboto Mono"/>
                        <a:ea typeface="Roboto Mono"/>
                        <a:cs typeface="Roboto Mono"/>
                        <a:sym typeface="Roboto Mono"/>
                      </a:endParaRPr>
                    </a:p>
                  </a:txBody>
                  <a:tcPr marT="91425" marB="91425" marR="91425" marL="91425">
                    <a:solidFill>
                      <a:srgbClr val="FFFFFF"/>
                    </a:solidFill>
                  </a:tcPr>
                </a:tc>
                <a:tc>
                  <a:txBody>
                    <a:bodyPr/>
                    <a:lstStyle/>
                    <a:p>
                      <a:pPr indent="0" lvl="0" marL="0" rtl="0" algn="l">
                        <a:spcBef>
                          <a:spcPts val="0"/>
                        </a:spcBef>
                        <a:spcAft>
                          <a:spcPts val="0"/>
                        </a:spcAft>
                        <a:buNone/>
                      </a:pPr>
                      <a:r>
                        <a:rPr lang="vi">
                          <a:latin typeface="Roboto Mono"/>
                          <a:ea typeface="Roboto Mono"/>
                          <a:cs typeface="Roboto Mono"/>
                          <a:sym typeface="Roboto Mono"/>
                        </a:rPr>
                        <a:t>NULL, null, Null, … </a:t>
                      </a:r>
                      <a:endParaRPr>
                        <a:latin typeface="Roboto Mono"/>
                        <a:ea typeface="Roboto Mono"/>
                        <a:cs typeface="Roboto Mono"/>
                        <a:sym typeface="Roboto Mono"/>
                      </a:endParaRPr>
                    </a:p>
                  </a:txBody>
                  <a:tcPr marT="91425" marB="91425" marR="91425" marL="91425">
                    <a:solidFill>
                      <a:srgbClr val="FFFFFF"/>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Bổ sung</a:t>
            </a:r>
            <a:endParaRPr/>
          </a:p>
        </p:txBody>
      </p:sp>
      <p:sp>
        <p:nvSpPr>
          <p:cNvPr id="129" name="Google Shape;129;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Để nhập nhiều dòng cùng lúc, ta dung cú pháp sau:</a:t>
            </a:r>
            <a:endParaRPr/>
          </a:p>
          <a:p>
            <a:pPr indent="0" lvl="0" marL="457200" rtl="0" algn="l">
              <a:spcBef>
                <a:spcPts val="1600"/>
              </a:spcBef>
              <a:spcAft>
                <a:spcPts val="0"/>
              </a:spcAft>
              <a:buNone/>
            </a:pPr>
            <a:r>
              <a:rPr lang="vi">
                <a:latin typeface="Roboto Mono"/>
                <a:ea typeface="Roboto Mono"/>
                <a:cs typeface="Roboto Mono"/>
                <a:sym typeface="Roboto Mono"/>
              </a:rPr>
              <a:t>INSERT &lt;table_name&gt; (&lt;column_list&gt;) VALUES</a:t>
            </a:r>
            <a:endParaRPr>
              <a:latin typeface="Roboto Mono"/>
              <a:ea typeface="Roboto Mono"/>
              <a:cs typeface="Roboto Mono"/>
              <a:sym typeface="Roboto Mono"/>
            </a:endParaRPr>
          </a:p>
          <a:p>
            <a:pPr indent="0" lvl="0" marL="457200" rtl="0" algn="l">
              <a:spcBef>
                <a:spcPts val="1600"/>
              </a:spcBef>
              <a:spcAft>
                <a:spcPts val="0"/>
              </a:spcAft>
              <a:buNone/>
            </a:pPr>
            <a:r>
              <a:rPr lang="vi">
                <a:latin typeface="Roboto Mono"/>
                <a:ea typeface="Roboto Mono"/>
                <a:cs typeface="Roboto Mono"/>
                <a:sym typeface="Roboto Mono"/>
              </a:rPr>
              <a:t>(&lt;value_1&gt;),</a:t>
            </a:r>
            <a:endParaRPr>
              <a:latin typeface="Roboto Mono"/>
              <a:ea typeface="Roboto Mono"/>
              <a:cs typeface="Roboto Mono"/>
              <a:sym typeface="Roboto Mono"/>
            </a:endParaRPr>
          </a:p>
          <a:p>
            <a:pPr indent="0" lvl="0" marL="457200" rtl="0" algn="l">
              <a:spcBef>
                <a:spcPts val="1600"/>
              </a:spcBef>
              <a:spcAft>
                <a:spcPts val="0"/>
              </a:spcAft>
              <a:buNone/>
            </a:pPr>
            <a:r>
              <a:rPr lang="vi">
                <a:latin typeface="Roboto Mono"/>
                <a:ea typeface="Roboto Mono"/>
                <a:cs typeface="Roboto Mono"/>
                <a:sym typeface="Roboto Mono"/>
              </a:rPr>
              <a:t>(&lt;value_2&gt;),</a:t>
            </a:r>
            <a:endParaRPr>
              <a:latin typeface="Roboto Mono"/>
              <a:ea typeface="Roboto Mono"/>
              <a:cs typeface="Roboto Mono"/>
              <a:sym typeface="Roboto Mono"/>
            </a:endParaRPr>
          </a:p>
          <a:p>
            <a:pPr indent="0" lvl="0" marL="457200" rtl="0" algn="l">
              <a:spcBef>
                <a:spcPts val="160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457200" rtl="0" algn="l">
              <a:spcBef>
                <a:spcPts val="1600"/>
              </a:spcBef>
              <a:spcAft>
                <a:spcPts val="1600"/>
              </a:spcAft>
              <a:buNone/>
            </a:pPr>
            <a:r>
              <a:rPr lang="vi">
                <a:latin typeface="Roboto Mono"/>
                <a:ea typeface="Roboto Mono"/>
                <a:cs typeface="Roboto Mono"/>
                <a:sym typeface="Roboto Mono"/>
              </a:rPr>
              <a:t>(&lt;value_n&gt;)</a:t>
            </a:r>
            <a:endParaRPr>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ưu ý</a:t>
            </a:r>
            <a:endParaRPr/>
          </a:p>
        </p:txBody>
      </p:sp>
      <p:sp>
        <p:nvSpPr>
          <p:cNvPr id="135" name="Google Shape;135;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a:t>
            </a:r>
            <a:r>
              <a:rPr lang="vi"/>
              <a:t>ếu có cột không nằm trong phần liệt kê thì khi insert dữ liệu cột đó sẽ lấy giá trị NULL hoặc giá trị mặc định được chỉ ra trong ràng buộc DEFAULT.</a:t>
            </a:r>
            <a:endParaRPr/>
          </a:p>
          <a:p>
            <a:pPr indent="0" lvl="0" marL="0" rtl="0" algn="l">
              <a:spcBef>
                <a:spcPts val="1600"/>
              </a:spcBef>
              <a:spcAft>
                <a:spcPts val="0"/>
              </a:spcAft>
              <a:buNone/>
            </a:pPr>
            <a:r>
              <a:rPr lang="vi"/>
              <a:t>Nếu cột có ràng buộc IDENTITY thì không liệt kê khi insert, giá trị cột sẽ tự động được thêm vào.</a:t>
            </a:r>
            <a:endParaRPr/>
          </a:p>
          <a:p>
            <a:pPr indent="0" lvl="0" marL="0" rtl="0" algn="l">
              <a:spcBef>
                <a:spcPts val="1600"/>
              </a:spcBef>
              <a:spcAft>
                <a:spcPts val="1600"/>
              </a:spcAft>
              <a:buNone/>
            </a:pPr>
            <a:r>
              <a:rPr lang="vi"/>
              <a:t>Giá trị được thêm vào phải thỏa mãn ràng buộc cột.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SELECT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146" name="Google Shape;146;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Câu lệnh SELECT dùng để truy vấn đến dữ liệu trong cơ sở dữ liệu.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a:t>
            </a:r>
            <a:r>
              <a:rPr lang="vi"/>
              <a:t>ấn một bảng không điều kiện</a:t>
            </a:r>
            <a:endParaRPr/>
          </a:p>
        </p:txBody>
      </p:sp>
      <p:sp>
        <p:nvSpPr>
          <p:cNvPr id="152" name="Google Shape;152;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SELECT </a:t>
            </a:r>
            <a:endParaRPr>
              <a:latin typeface="Roboto Mono"/>
              <a:ea typeface="Roboto Mono"/>
              <a:cs typeface="Roboto Mono"/>
              <a:sym typeface="Roboto Mono"/>
            </a:endParaRPr>
          </a:p>
          <a:p>
            <a:pPr indent="457200" lvl="0" marL="0" rtl="0" algn="l">
              <a:spcBef>
                <a:spcPts val="1600"/>
              </a:spcBef>
              <a:spcAft>
                <a:spcPts val="0"/>
              </a:spcAft>
              <a:buNone/>
            </a:pPr>
            <a:r>
              <a:rPr lang="vi">
                <a:latin typeface="Roboto Mono"/>
                <a:ea typeface="Roboto Mono"/>
                <a:cs typeface="Roboto Mono"/>
                <a:sym typeface="Roboto Mono"/>
              </a:rPr>
              <a:t>&lt;column_list&gt;</a:t>
            </a:r>
            <a:endParaRPr>
              <a:latin typeface="Roboto Mono"/>
              <a:ea typeface="Roboto Mono"/>
              <a:cs typeface="Roboto Mono"/>
              <a:sym typeface="Roboto Mono"/>
            </a:endParaRPr>
          </a:p>
          <a:p>
            <a:pPr indent="0" lvl="0" marL="0" rtl="0" algn="l">
              <a:spcBef>
                <a:spcPts val="1600"/>
              </a:spcBef>
              <a:spcAft>
                <a:spcPts val="1600"/>
              </a:spcAft>
              <a:buNone/>
            </a:pPr>
            <a:r>
              <a:rPr lang="vi">
                <a:latin typeface="Roboto Mono"/>
                <a:ea typeface="Roboto Mono"/>
                <a:cs typeface="Roboto Mono"/>
                <a:sym typeface="Roboto Mono"/>
              </a:rPr>
              <a:t>FROM &lt;table_name&gt;</a:t>
            </a:r>
            <a:endParaRPr>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ưu ý</a:t>
            </a:r>
            <a:endParaRPr/>
          </a:p>
        </p:txBody>
      </p:sp>
      <p:sp>
        <p:nvSpPr>
          <p:cNvPr id="158" name="Google Shape;158;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&lt;column_list&gt;:</a:t>
            </a:r>
            <a:endParaRPr/>
          </a:p>
          <a:p>
            <a:pPr indent="-342900" lvl="0" marL="457200" rtl="0" algn="l">
              <a:spcBef>
                <a:spcPts val="1600"/>
              </a:spcBef>
              <a:spcAft>
                <a:spcPts val="0"/>
              </a:spcAft>
              <a:buSzPts val="1800"/>
              <a:buChar char="-"/>
            </a:pPr>
            <a:r>
              <a:rPr lang="vi"/>
              <a:t>T</a:t>
            </a:r>
            <a:r>
              <a:rPr lang="vi"/>
              <a:t>ên các cột được phân cách với nhau bằng dấu phẩy</a:t>
            </a:r>
            <a:endParaRPr/>
          </a:p>
          <a:p>
            <a:pPr indent="-342900" lvl="0" marL="457200" rtl="0" algn="l">
              <a:spcBef>
                <a:spcPts val="0"/>
              </a:spcBef>
              <a:spcAft>
                <a:spcPts val="0"/>
              </a:spcAft>
              <a:buSzPts val="1800"/>
              <a:buChar char="-"/>
            </a:pPr>
            <a:r>
              <a:rPr lang="vi"/>
              <a:t>Thứ tự các cột không cần phải giống với thứ tự cột của bảng.</a:t>
            </a:r>
            <a:endParaRPr/>
          </a:p>
          <a:p>
            <a:pPr indent="-342900" lvl="0" marL="457200" rtl="0" algn="l">
              <a:spcBef>
                <a:spcPts val="0"/>
              </a:spcBef>
              <a:spcAft>
                <a:spcPts val="0"/>
              </a:spcAft>
              <a:buSzPts val="1800"/>
              <a:buChar char="-"/>
            </a:pPr>
            <a:r>
              <a:rPr lang="vi"/>
              <a:t>Thứ tự cột được truyền sẽ là thứ tự cột trong kết quả trả về của dữ liệu.</a:t>
            </a:r>
            <a:endParaRPr/>
          </a:p>
          <a:p>
            <a:pPr indent="-342900" lvl="0" marL="457200" rtl="0" algn="l">
              <a:spcBef>
                <a:spcPts val="0"/>
              </a:spcBef>
              <a:spcAft>
                <a:spcPts val="0"/>
              </a:spcAft>
              <a:buSzPts val="1800"/>
              <a:buChar char="-"/>
            </a:pPr>
            <a:r>
              <a:rPr lang="vi"/>
              <a:t>Có thể dùng ký tự * để lấy hết các cột, khi đó thứ tự của cột sẽ dùng thứ tự khi định nghĩa bảng.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Truy v</a:t>
            </a:r>
            <a:r>
              <a:rPr lang="vi"/>
              <a:t>ấn một bảng có điều kiện</a:t>
            </a:r>
            <a:endParaRPr/>
          </a:p>
        </p:txBody>
      </p:sp>
      <p:sp>
        <p:nvSpPr>
          <p:cNvPr id="164" name="Google Shape;164;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SELECT </a:t>
            </a:r>
            <a:endParaRPr>
              <a:latin typeface="Roboto Mono"/>
              <a:ea typeface="Roboto Mono"/>
              <a:cs typeface="Roboto Mono"/>
              <a:sym typeface="Roboto Mono"/>
            </a:endParaRPr>
          </a:p>
          <a:p>
            <a:pPr indent="457200" lvl="0" marL="0" rtl="0" algn="l">
              <a:spcBef>
                <a:spcPts val="1600"/>
              </a:spcBef>
              <a:spcAft>
                <a:spcPts val="0"/>
              </a:spcAft>
              <a:buNone/>
            </a:pPr>
            <a:r>
              <a:rPr lang="vi">
                <a:latin typeface="Roboto Mono"/>
                <a:ea typeface="Roboto Mono"/>
                <a:cs typeface="Roboto Mono"/>
                <a:sym typeface="Roboto Mono"/>
              </a:rPr>
              <a:t>&lt;column_list&gt;</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FROM &lt;table_name&gt;</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WHERE</a:t>
            </a:r>
            <a:endParaRPr>
              <a:latin typeface="Roboto Mono"/>
              <a:ea typeface="Roboto Mono"/>
              <a:cs typeface="Roboto Mono"/>
              <a:sym typeface="Roboto Mono"/>
            </a:endParaRPr>
          </a:p>
          <a:p>
            <a:pPr indent="0" lvl="0" marL="0" rtl="0" algn="l">
              <a:spcBef>
                <a:spcPts val="1600"/>
              </a:spcBef>
              <a:spcAft>
                <a:spcPts val="1600"/>
              </a:spcAft>
              <a:buNone/>
            </a:pPr>
            <a:r>
              <a:rPr lang="vi">
                <a:latin typeface="Roboto Mono"/>
                <a:ea typeface="Roboto Mono"/>
                <a:cs typeface="Roboto Mono"/>
                <a:sym typeface="Roboto Mono"/>
              </a:rPr>
              <a:t>	&lt;condition&gt;</a:t>
            </a:r>
            <a:endParaRPr>
              <a:latin typeface="Roboto Mono"/>
              <a:ea typeface="Roboto Mono"/>
              <a:cs typeface="Roboto Mono"/>
              <a:sym typeface="Roboto Mon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Ý nghĩa</a:t>
            </a:r>
            <a:endParaRPr/>
          </a:p>
        </p:txBody>
      </p:sp>
      <p:sp>
        <p:nvSpPr>
          <p:cNvPr id="170" name="Google Shape;170;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Lấy ra những dòng dữ liệu thỏa mãn điều kiện được chỉ ra.</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Giới thiệu</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ưu ý</a:t>
            </a:r>
            <a:endParaRPr/>
          </a:p>
        </p:txBody>
      </p:sp>
      <p:sp>
        <p:nvSpPr>
          <p:cNvPr id="176" name="Google Shape;176;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&lt;condition&gt; trong T-SQL có thể là m</a:t>
            </a:r>
            <a:r>
              <a:rPr lang="vi"/>
              <a:t>ột điều kiện đơn hay nhiều điều kiện đơn được ghép lại với nhau.</a:t>
            </a:r>
            <a:endParaRPr/>
          </a:p>
          <a:p>
            <a:pPr indent="0" lvl="0" marL="0" rtl="0" algn="l">
              <a:spcBef>
                <a:spcPts val="1600"/>
              </a:spcBef>
              <a:spcAft>
                <a:spcPts val="0"/>
              </a:spcAft>
              <a:buNone/>
            </a:pPr>
            <a:r>
              <a:rPr lang="vi"/>
              <a:t>Một điều kiện đơn có cấu trúc:</a:t>
            </a:r>
            <a:endParaRPr/>
          </a:p>
          <a:p>
            <a:pPr indent="0" lvl="0" marL="0" rtl="0" algn="l">
              <a:spcBef>
                <a:spcPts val="1600"/>
              </a:spcBef>
              <a:spcAft>
                <a:spcPts val="1600"/>
              </a:spcAft>
              <a:buNone/>
            </a:pPr>
            <a:r>
              <a:rPr lang="vi"/>
              <a:t>&lt;biểu_thức_của_cột&gt; &lt;toán_tử_so_sánh&gt; &lt;giá_trị_so_sánh&gt;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Biểu thức cột</a:t>
            </a:r>
            <a:endParaRPr/>
          </a:p>
        </p:txBody>
      </p:sp>
      <p:sp>
        <p:nvSpPr>
          <p:cNvPr id="182" name="Google Shape;182;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Có thể là tên cột</a:t>
            </a:r>
            <a:endParaRPr/>
          </a:p>
          <a:p>
            <a:pPr indent="-342900" lvl="0" marL="457200" rtl="0" algn="l">
              <a:spcBef>
                <a:spcPts val="0"/>
              </a:spcBef>
              <a:spcAft>
                <a:spcPts val="0"/>
              </a:spcAft>
              <a:buSzPts val="1800"/>
              <a:buChar char="-"/>
            </a:pPr>
            <a:r>
              <a:rPr lang="vi"/>
              <a:t>Hoặc là một thao tác nào đó trên cột (tính toán số học trên cột kiểu số, thao tác chuỗi trên một cột kiểu chuỗi,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a:t>
            </a:r>
            <a:r>
              <a:rPr lang="vi"/>
              <a:t>án tử so sánh</a:t>
            </a:r>
            <a:endParaRPr/>
          </a:p>
        </p:txBody>
      </p:sp>
      <p:sp>
        <p:nvSpPr>
          <p:cNvPr id="188" name="Google Shape;188;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toán tử so sánh thông dụng trong T-SQL:</a:t>
            </a:r>
            <a:endParaRPr/>
          </a:p>
          <a:p>
            <a:pPr indent="-342900" lvl="0" marL="457200" rtl="0" algn="l">
              <a:spcBef>
                <a:spcPts val="1600"/>
              </a:spcBef>
              <a:spcAft>
                <a:spcPts val="0"/>
              </a:spcAft>
              <a:buSzPts val="1800"/>
              <a:buFont typeface="Roboto Mono"/>
              <a:buChar char="-"/>
            </a:pPr>
            <a:r>
              <a:rPr lang="vi">
                <a:latin typeface="Roboto Mono"/>
                <a:ea typeface="Roboto Mono"/>
                <a:cs typeface="Roboto Mono"/>
                <a:sym typeface="Roboto Mono"/>
              </a:rPr>
              <a:t>=, &lt;&gt;</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a:latin typeface="Roboto Mono"/>
                <a:ea typeface="Roboto Mono"/>
                <a:cs typeface="Roboto Mono"/>
                <a:sym typeface="Roboto Mono"/>
              </a:rPr>
              <a:t>&gt;, &gt;=, &lt;, &lt;=</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a:latin typeface="Roboto Mono"/>
                <a:ea typeface="Roboto Mono"/>
                <a:cs typeface="Roboto Mono"/>
                <a:sym typeface="Roboto Mono"/>
              </a:rPr>
              <a:t>BETWEEN … AND … </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a:latin typeface="Roboto Mono"/>
                <a:ea typeface="Roboto Mono"/>
                <a:cs typeface="Roboto Mono"/>
                <a:sym typeface="Roboto Mono"/>
              </a:rPr>
              <a:t>IN, NOT IN</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a:latin typeface="Roboto Mono"/>
                <a:ea typeface="Roboto Mono"/>
                <a:cs typeface="Roboto Mono"/>
                <a:sym typeface="Roboto Mono"/>
              </a:rPr>
              <a:t>LIKE</a:t>
            </a:r>
            <a:endParaRPr>
              <a:latin typeface="Roboto Mono"/>
              <a:ea typeface="Roboto Mono"/>
              <a:cs typeface="Roboto Mono"/>
              <a:sym typeface="Roboto Mono"/>
            </a:endParaRPr>
          </a:p>
          <a:p>
            <a:pPr indent="-342900" lvl="0" marL="457200" rtl="0" algn="l">
              <a:spcBef>
                <a:spcPts val="0"/>
              </a:spcBef>
              <a:spcAft>
                <a:spcPts val="0"/>
              </a:spcAft>
              <a:buSzPts val="1800"/>
              <a:buFont typeface="Roboto Mono"/>
              <a:buChar char="-"/>
            </a:pPr>
            <a:r>
              <a:rPr lang="vi">
                <a:latin typeface="Roboto Mono"/>
                <a:ea typeface="Roboto Mono"/>
                <a:cs typeface="Roboto Mono"/>
                <a:sym typeface="Roboto Mono"/>
              </a:rPr>
              <a:t>IS NULL, IS NOT NULL </a:t>
            </a:r>
            <a:r>
              <a:rPr lang="vi"/>
              <a:t>(toán tử này không có giá trị so sánh liền sau)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 và &lt;&gt;</a:t>
            </a:r>
            <a:endParaRPr/>
          </a:p>
        </p:txBody>
      </p:sp>
      <p:sp>
        <p:nvSpPr>
          <p:cNvPr id="194" name="Google Shape;194;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so sánh biểu thức cột có giống hay khác với giá trị so sánh.</a:t>
            </a:r>
            <a:endParaRPr/>
          </a:p>
          <a:p>
            <a:pPr indent="0" lvl="0" marL="0" rtl="0" algn="l">
              <a:spcBef>
                <a:spcPts val="1600"/>
              </a:spcBef>
              <a:spcAft>
                <a:spcPts val="0"/>
              </a:spcAft>
              <a:buNone/>
            </a:pPr>
            <a:r>
              <a:rPr lang="vi"/>
              <a:t>Dùng cho các kiểu dữ liệu số, chuỗi, thời gian.</a:t>
            </a:r>
            <a:endParaRPr/>
          </a:p>
          <a:p>
            <a:pPr indent="0" lvl="0" marL="0" rtl="0" algn="l">
              <a:spcBef>
                <a:spcPts val="1600"/>
              </a:spcBef>
              <a:spcAft>
                <a:spcPts val="16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&gt;, &gt;=, &lt; và &lt;=</a:t>
            </a:r>
            <a:endParaRPr/>
          </a:p>
        </p:txBody>
      </p:sp>
      <p:sp>
        <p:nvSpPr>
          <p:cNvPr id="200" name="Google Shape;200;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so sánh độ lớn của biểu thức cột với giá trị so sánh.</a:t>
            </a:r>
            <a:endParaRPr/>
          </a:p>
          <a:p>
            <a:pPr indent="0" lvl="0" marL="0" rtl="0" algn="l">
              <a:spcBef>
                <a:spcPts val="1600"/>
              </a:spcBef>
              <a:spcAft>
                <a:spcPts val="0"/>
              </a:spcAft>
              <a:buNone/>
            </a:pPr>
            <a:r>
              <a:rPr lang="vi"/>
              <a:t>Dùng cho các kiểu dữ liệu số, thời gian.</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BETWEEN x AND y </a:t>
            </a:r>
            <a:endParaRPr/>
          </a:p>
        </p:txBody>
      </p:sp>
      <p:sp>
        <p:nvSpPr>
          <p:cNvPr id="206" name="Google Shape;206;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kiểm tra biểu thức cột có nằm trong [x, y].</a:t>
            </a:r>
            <a:endParaRPr/>
          </a:p>
          <a:p>
            <a:pPr indent="0" lvl="0" marL="0" rtl="0" algn="l">
              <a:spcBef>
                <a:spcPts val="1600"/>
              </a:spcBef>
              <a:spcAft>
                <a:spcPts val="0"/>
              </a:spcAft>
              <a:buNone/>
            </a:pPr>
            <a:r>
              <a:rPr lang="vi"/>
              <a:t>Dùng cho các kiểu dữ liệu số, thời gian.</a:t>
            </a:r>
            <a:endParaRPr/>
          </a:p>
          <a:p>
            <a:pPr indent="0" lvl="0" marL="0" rtl="0" algn="l">
              <a:spcBef>
                <a:spcPts val="1600"/>
              </a:spcBef>
              <a:spcAft>
                <a:spcPts val="16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IN </a:t>
            </a:r>
            <a:endParaRPr/>
          </a:p>
        </p:txBody>
      </p:sp>
      <p:sp>
        <p:nvSpPr>
          <p:cNvPr id="212" name="Google Shape;212;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kiểm tra biểu thức cột có nằm trong một tập hợp giá trị nào đó hay không.</a:t>
            </a:r>
            <a:endParaRPr/>
          </a:p>
          <a:p>
            <a:pPr indent="0" lvl="0" marL="0" rtl="0" algn="l">
              <a:spcBef>
                <a:spcPts val="1600"/>
              </a:spcBef>
              <a:spcAft>
                <a:spcPts val="0"/>
              </a:spcAft>
              <a:buNone/>
            </a:pPr>
            <a:r>
              <a:rPr lang="vi"/>
              <a:t>Giá trị so sánh có dạng (&lt;giá_trị_1&gt;, &lt;giá_trị_2&gt;, …, &lt;giá_trị_n&gt;)</a:t>
            </a:r>
            <a:endParaRPr/>
          </a:p>
          <a:p>
            <a:pPr indent="0" lvl="0" marL="0" rtl="0" algn="l">
              <a:spcBef>
                <a:spcPts val="1600"/>
              </a:spcBef>
              <a:spcAft>
                <a:spcPts val="0"/>
              </a:spcAft>
              <a:buNone/>
            </a:pPr>
            <a:r>
              <a:rPr lang="vi"/>
              <a:t>Dùng cho các kiểu dữ liệu số, chuỗi, thời gian.</a:t>
            </a:r>
            <a:endParaRPr/>
          </a:p>
          <a:p>
            <a:pPr indent="0" lvl="0" marL="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NOT IN </a:t>
            </a:r>
            <a:endParaRPr/>
          </a:p>
        </p:txBody>
      </p:sp>
      <p:sp>
        <p:nvSpPr>
          <p:cNvPr id="218" name="Google Shape;218;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kiểm tra biểu thức cột có </a:t>
            </a:r>
            <a:r>
              <a:rPr b="1" lang="vi" u="sng"/>
              <a:t>không</a:t>
            </a:r>
            <a:r>
              <a:rPr lang="vi"/>
              <a:t> nằm trong một tập hợp giá trị nào đó hay không.</a:t>
            </a:r>
            <a:endParaRPr/>
          </a:p>
          <a:p>
            <a:pPr indent="0" lvl="0" marL="0" rtl="0" algn="l">
              <a:spcBef>
                <a:spcPts val="1600"/>
              </a:spcBef>
              <a:spcAft>
                <a:spcPts val="0"/>
              </a:spcAft>
              <a:buNone/>
            </a:pPr>
            <a:r>
              <a:rPr lang="vi"/>
              <a:t>Giá trị so sánh có dạng (&lt;giá_trị_1&gt;, &lt;giá_trị_2&gt;, …, &lt;giá_trị_n&gt;)</a:t>
            </a:r>
            <a:endParaRPr/>
          </a:p>
          <a:p>
            <a:pPr indent="0" lvl="0" marL="0" rtl="0" algn="l">
              <a:spcBef>
                <a:spcPts val="1600"/>
              </a:spcBef>
              <a:spcAft>
                <a:spcPts val="0"/>
              </a:spcAft>
              <a:buNone/>
            </a:pPr>
            <a:r>
              <a:rPr lang="vi"/>
              <a:t>Dùng cho các kiểu dữ liệu số, chuỗi, thời gian.</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LIKE</a:t>
            </a:r>
            <a:endParaRPr/>
          </a:p>
        </p:txBody>
      </p:sp>
      <p:sp>
        <p:nvSpPr>
          <p:cNvPr id="224" name="Google Shape;224;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cho kiểu chuỗi.</a:t>
            </a:r>
            <a:endParaRPr/>
          </a:p>
          <a:p>
            <a:pPr indent="0" lvl="0" marL="0" rtl="0" algn="l">
              <a:spcBef>
                <a:spcPts val="1600"/>
              </a:spcBef>
              <a:spcAft>
                <a:spcPts val="0"/>
              </a:spcAft>
              <a:buNone/>
            </a:pPr>
            <a:r>
              <a:rPr lang="vi"/>
              <a:t>Dùng để kiểm tra biểu thức cột có chứa một chuỗi nào đó hay không.</a:t>
            </a:r>
            <a:endParaRPr/>
          </a:p>
          <a:p>
            <a:pPr indent="0" lvl="0" marL="0" rtl="0" algn="l">
              <a:spcBef>
                <a:spcPts val="1600"/>
              </a:spcBef>
              <a:spcAft>
                <a:spcPts val="0"/>
              </a:spcAft>
              <a:buNone/>
            </a:pPr>
            <a:r>
              <a:rPr lang="vi"/>
              <a:t>Dùng chung với các wild card :</a:t>
            </a:r>
            <a:endParaRPr/>
          </a:p>
          <a:p>
            <a:pPr indent="-342900" lvl="0" marL="457200" rtl="0" algn="l">
              <a:spcBef>
                <a:spcPts val="1600"/>
              </a:spcBef>
              <a:spcAft>
                <a:spcPts val="0"/>
              </a:spcAft>
              <a:buSzPts val="1800"/>
              <a:buChar char="-"/>
            </a:pPr>
            <a:r>
              <a:rPr lang="vi"/>
              <a:t>‘_’: dùng để thay thế cho 1 ký tự </a:t>
            </a:r>
            <a:endParaRPr/>
          </a:p>
          <a:p>
            <a:pPr indent="-342900" lvl="0" marL="457200" rtl="0" algn="l">
              <a:spcBef>
                <a:spcPts val="0"/>
              </a:spcBef>
              <a:spcAft>
                <a:spcPts val="0"/>
              </a:spcAft>
              <a:buSzPts val="1800"/>
              <a:buChar char="-"/>
            </a:pPr>
            <a:r>
              <a:rPr lang="vi"/>
              <a:t>‘%’. </a:t>
            </a:r>
            <a:r>
              <a:rPr lang="vi"/>
              <a:t>dùng để thay thế cho 0 hoặc nhiều ký tự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 toán tử LIKE</a:t>
            </a:r>
            <a:endParaRPr/>
          </a:p>
        </p:txBody>
      </p:sp>
      <p:sp>
        <p:nvSpPr>
          <p:cNvPr id="230" name="Google Shape;230;p41"/>
          <p:cNvSpPr txBox="1"/>
          <p:nvPr>
            <p:ph idx="1" type="body"/>
          </p:nvPr>
        </p:nvSpPr>
        <p:spPr>
          <a:xfrm>
            <a:off x="387900" y="1489825"/>
            <a:ext cx="25908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Cho cột dữ liệu sau:</a:t>
            </a:r>
            <a:endParaRPr>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graphicFrame>
        <p:nvGraphicFramePr>
          <p:cNvPr id="231" name="Google Shape;231;p41"/>
          <p:cNvGraphicFramePr/>
          <p:nvPr/>
        </p:nvGraphicFramePr>
        <p:xfrm>
          <a:off x="939750" y="2096285"/>
          <a:ext cx="3000000" cy="3000000"/>
        </p:xfrm>
        <a:graphic>
          <a:graphicData uri="http://schemas.openxmlformats.org/drawingml/2006/table">
            <a:tbl>
              <a:tblPr>
                <a:noFill/>
                <a:tableStyleId>{88C5EF45-E052-46D2-8646-6D803C5AF3AF}</a:tableStyleId>
              </a:tblPr>
              <a:tblGrid>
                <a:gridCol w="1020125"/>
              </a:tblGrid>
              <a:tr h="390625">
                <a:tc>
                  <a:txBody>
                    <a:bodyPr/>
                    <a:lstStyle/>
                    <a:p>
                      <a:pPr indent="0" lvl="0" marL="0" rtl="0" algn="l">
                        <a:spcBef>
                          <a:spcPts val="0"/>
                        </a:spcBef>
                        <a:spcAft>
                          <a:spcPts val="0"/>
                        </a:spcAft>
                        <a:buNone/>
                      </a:pPr>
                      <a:r>
                        <a:rPr b="1" lang="vi">
                          <a:latin typeface="Lora"/>
                          <a:ea typeface="Lora"/>
                          <a:cs typeface="Lora"/>
                          <a:sym typeface="Lora"/>
                        </a:rPr>
                        <a:t>col</a:t>
                      </a:r>
                      <a:endParaRPr b="1">
                        <a:latin typeface="Lora"/>
                        <a:ea typeface="Lora"/>
                        <a:cs typeface="Lora"/>
                        <a:sym typeface="Lora"/>
                      </a:endParaRPr>
                    </a:p>
                  </a:txBody>
                  <a:tcPr marT="91425" marB="91425" marR="91425" marL="91425">
                    <a:solidFill>
                      <a:srgbClr val="EFEFEF"/>
                    </a:solidFill>
                  </a:tcPr>
                </a:tc>
              </a:tr>
              <a:tr h="406225">
                <a:tc>
                  <a:txBody>
                    <a:bodyPr/>
                    <a:lstStyle/>
                    <a:p>
                      <a:pPr indent="0" lvl="0" marL="0" rtl="0" algn="l">
                        <a:spcBef>
                          <a:spcPts val="0"/>
                        </a:spcBef>
                        <a:spcAft>
                          <a:spcPts val="0"/>
                        </a:spcAft>
                        <a:buNone/>
                      </a:pPr>
                      <a:r>
                        <a:rPr lang="vi">
                          <a:latin typeface="Lora"/>
                          <a:ea typeface="Lora"/>
                          <a:cs typeface="Lora"/>
                          <a:sym typeface="Lora"/>
                        </a:rPr>
                        <a:t>abcdef</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abcd</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foo</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bar</a:t>
                      </a:r>
                      <a:endParaRPr>
                        <a:latin typeface="Lora"/>
                        <a:ea typeface="Lora"/>
                        <a:cs typeface="Lora"/>
                        <a:sym typeface="Lora"/>
                      </a:endParaRPr>
                    </a:p>
                  </a:txBody>
                  <a:tcPr marT="91425" marB="91425" marR="91425" marL="91425">
                    <a:solidFill>
                      <a:srgbClr val="FFFFFF"/>
                    </a:solidFill>
                  </a:tcPr>
                </a:tc>
              </a:tr>
            </a:tbl>
          </a:graphicData>
        </a:graphic>
      </p:graphicFrame>
      <p:sp>
        <p:nvSpPr>
          <p:cNvPr id="232" name="Google Shape;232;p41"/>
          <p:cNvSpPr txBox="1"/>
          <p:nvPr>
            <p:ph idx="1" type="body"/>
          </p:nvPr>
        </p:nvSpPr>
        <p:spPr>
          <a:xfrm>
            <a:off x="2613250" y="1544750"/>
            <a:ext cx="1667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[col] LIKE ‘abc_’</a:t>
            </a:r>
            <a:endParaRPr>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graphicFrame>
        <p:nvGraphicFramePr>
          <p:cNvPr id="233" name="Google Shape;233;p41"/>
          <p:cNvGraphicFramePr/>
          <p:nvPr/>
        </p:nvGraphicFramePr>
        <p:xfrm>
          <a:off x="2978700" y="2096298"/>
          <a:ext cx="3000000" cy="3000000"/>
        </p:xfrm>
        <a:graphic>
          <a:graphicData uri="http://schemas.openxmlformats.org/drawingml/2006/table">
            <a:tbl>
              <a:tblPr>
                <a:noFill/>
                <a:tableStyleId>{88C5EF45-E052-46D2-8646-6D803C5AF3AF}</a:tableStyleId>
              </a:tblPr>
              <a:tblGrid>
                <a:gridCol w="1020125"/>
              </a:tblGrid>
              <a:tr h="390625">
                <a:tc>
                  <a:txBody>
                    <a:bodyPr/>
                    <a:lstStyle/>
                    <a:p>
                      <a:pPr indent="0" lvl="0" marL="0" rtl="0" algn="l">
                        <a:spcBef>
                          <a:spcPts val="0"/>
                        </a:spcBef>
                        <a:spcAft>
                          <a:spcPts val="0"/>
                        </a:spcAft>
                        <a:buNone/>
                      </a:pPr>
                      <a:r>
                        <a:rPr b="1" lang="vi">
                          <a:latin typeface="Lora"/>
                          <a:ea typeface="Lora"/>
                          <a:cs typeface="Lora"/>
                          <a:sym typeface="Lora"/>
                        </a:rPr>
                        <a:t>col</a:t>
                      </a:r>
                      <a:endParaRPr b="1">
                        <a:latin typeface="Lora"/>
                        <a:ea typeface="Lora"/>
                        <a:cs typeface="Lora"/>
                        <a:sym typeface="Lora"/>
                      </a:endParaRPr>
                    </a:p>
                  </a:txBody>
                  <a:tcPr marT="91425" marB="91425" marR="91425" marL="91425">
                    <a:solidFill>
                      <a:srgbClr val="EFEFEF"/>
                    </a:solidFill>
                  </a:tcPr>
                </a:tc>
              </a:tr>
              <a:tr h="406225">
                <a:tc>
                  <a:txBody>
                    <a:bodyPr/>
                    <a:lstStyle/>
                    <a:p>
                      <a:pPr indent="0" lvl="0" marL="0" rtl="0" algn="l">
                        <a:spcBef>
                          <a:spcPts val="0"/>
                        </a:spcBef>
                        <a:spcAft>
                          <a:spcPts val="0"/>
                        </a:spcAft>
                        <a:buNone/>
                      </a:pPr>
                      <a:r>
                        <a:rPr lang="vi">
                          <a:latin typeface="Lora"/>
                          <a:ea typeface="Lora"/>
                          <a:cs typeface="Lora"/>
                          <a:sym typeface="Lora"/>
                        </a:rPr>
                        <a:t>abcdef</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abcd</a:t>
                      </a:r>
                      <a:endParaRPr>
                        <a:latin typeface="Lora"/>
                        <a:ea typeface="Lora"/>
                        <a:cs typeface="Lora"/>
                        <a:sym typeface="Lora"/>
                      </a:endParaRPr>
                    </a:p>
                  </a:txBody>
                  <a:tcPr marT="91425" marB="91425" marR="91425" marL="91425">
                    <a:solidFill>
                      <a:srgbClr val="93C47D"/>
                    </a:solidFill>
                  </a:tcPr>
                </a:tc>
              </a:tr>
              <a:tr h="390625">
                <a:tc>
                  <a:txBody>
                    <a:bodyPr/>
                    <a:lstStyle/>
                    <a:p>
                      <a:pPr indent="0" lvl="0" marL="0" rtl="0" algn="l">
                        <a:spcBef>
                          <a:spcPts val="0"/>
                        </a:spcBef>
                        <a:spcAft>
                          <a:spcPts val="0"/>
                        </a:spcAft>
                        <a:buNone/>
                      </a:pPr>
                      <a:r>
                        <a:rPr lang="vi">
                          <a:latin typeface="Lora"/>
                          <a:ea typeface="Lora"/>
                          <a:cs typeface="Lora"/>
                          <a:sym typeface="Lora"/>
                        </a:rPr>
                        <a:t>foo</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bar</a:t>
                      </a:r>
                      <a:endParaRPr>
                        <a:latin typeface="Lora"/>
                        <a:ea typeface="Lora"/>
                        <a:cs typeface="Lora"/>
                        <a:sym typeface="Lora"/>
                      </a:endParaRPr>
                    </a:p>
                  </a:txBody>
                  <a:tcPr marT="91425" marB="91425" marR="91425" marL="91425">
                    <a:solidFill>
                      <a:srgbClr val="FFFFFF"/>
                    </a:solidFill>
                  </a:tcPr>
                </a:tc>
              </a:tr>
            </a:tbl>
          </a:graphicData>
        </a:graphic>
      </p:graphicFrame>
      <p:sp>
        <p:nvSpPr>
          <p:cNvPr id="234" name="Google Shape;234;p41"/>
          <p:cNvSpPr txBox="1"/>
          <p:nvPr>
            <p:ph idx="1" type="body"/>
          </p:nvPr>
        </p:nvSpPr>
        <p:spPr>
          <a:xfrm>
            <a:off x="4543700" y="1544725"/>
            <a:ext cx="16671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latin typeface="Lora"/>
                <a:ea typeface="Lora"/>
                <a:cs typeface="Lora"/>
                <a:sym typeface="Lora"/>
              </a:rPr>
              <a:t>[col] LIKE ‘%f%’</a:t>
            </a:r>
            <a:endParaRPr>
              <a:latin typeface="Lora"/>
              <a:ea typeface="Lora"/>
              <a:cs typeface="Lora"/>
              <a:sym typeface="Lora"/>
            </a:endParaRPr>
          </a:p>
          <a:p>
            <a:pPr indent="0" lvl="0" marL="0" rtl="0" algn="l">
              <a:spcBef>
                <a:spcPts val="1600"/>
              </a:spcBef>
              <a:spcAft>
                <a:spcPts val="1600"/>
              </a:spcAft>
              <a:buNone/>
            </a:pPr>
            <a:r>
              <a:t/>
            </a:r>
            <a:endParaRPr>
              <a:latin typeface="Lora"/>
              <a:ea typeface="Lora"/>
              <a:cs typeface="Lora"/>
              <a:sym typeface="Lora"/>
            </a:endParaRPr>
          </a:p>
        </p:txBody>
      </p:sp>
      <p:graphicFrame>
        <p:nvGraphicFramePr>
          <p:cNvPr id="235" name="Google Shape;235;p41"/>
          <p:cNvGraphicFramePr/>
          <p:nvPr/>
        </p:nvGraphicFramePr>
        <p:xfrm>
          <a:off x="4806500" y="2096260"/>
          <a:ext cx="3000000" cy="3000000"/>
        </p:xfrm>
        <a:graphic>
          <a:graphicData uri="http://schemas.openxmlformats.org/drawingml/2006/table">
            <a:tbl>
              <a:tblPr>
                <a:noFill/>
                <a:tableStyleId>{88C5EF45-E052-46D2-8646-6D803C5AF3AF}</a:tableStyleId>
              </a:tblPr>
              <a:tblGrid>
                <a:gridCol w="1020125"/>
              </a:tblGrid>
              <a:tr h="390625">
                <a:tc>
                  <a:txBody>
                    <a:bodyPr/>
                    <a:lstStyle/>
                    <a:p>
                      <a:pPr indent="0" lvl="0" marL="0" rtl="0" algn="l">
                        <a:spcBef>
                          <a:spcPts val="0"/>
                        </a:spcBef>
                        <a:spcAft>
                          <a:spcPts val="0"/>
                        </a:spcAft>
                        <a:buNone/>
                      </a:pPr>
                      <a:r>
                        <a:rPr b="1" lang="vi">
                          <a:latin typeface="Lora"/>
                          <a:ea typeface="Lora"/>
                          <a:cs typeface="Lora"/>
                          <a:sym typeface="Lora"/>
                        </a:rPr>
                        <a:t>col</a:t>
                      </a:r>
                      <a:endParaRPr b="1">
                        <a:latin typeface="Lora"/>
                        <a:ea typeface="Lora"/>
                        <a:cs typeface="Lora"/>
                        <a:sym typeface="Lora"/>
                      </a:endParaRPr>
                    </a:p>
                  </a:txBody>
                  <a:tcPr marT="91425" marB="91425" marR="91425" marL="91425">
                    <a:solidFill>
                      <a:srgbClr val="EFEFEF"/>
                    </a:solidFill>
                  </a:tcPr>
                </a:tc>
              </a:tr>
              <a:tr h="406225">
                <a:tc>
                  <a:txBody>
                    <a:bodyPr/>
                    <a:lstStyle/>
                    <a:p>
                      <a:pPr indent="0" lvl="0" marL="0" rtl="0" algn="l">
                        <a:spcBef>
                          <a:spcPts val="0"/>
                        </a:spcBef>
                        <a:spcAft>
                          <a:spcPts val="0"/>
                        </a:spcAft>
                        <a:buNone/>
                      </a:pPr>
                      <a:r>
                        <a:rPr lang="vi">
                          <a:latin typeface="Lora"/>
                          <a:ea typeface="Lora"/>
                          <a:cs typeface="Lora"/>
                          <a:sym typeface="Lora"/>
                        </a:rPr>
                        <a:t>abcdef</a:t>
                      </a:r>
                      <a:endParaRPr>
                        <a:latin typeface="Lora"/>
                        <a:ea typeface="Lora"/>
                        <a:cs typeface="Lora"/>
                        <a:sym typeface="Lora"/>
                      </a:endParaRPr>
                    </a:p>
                  </a:txBody>
                  <a:tcPr marT="91425" marB="91425" marR="91425" marL="91425">
                    <a:solidFill>
                      <a:srgbClr val="93C47D"/>
                    </a:solidFill>
                  </a:tcPr>
                </a:tc>
              </a:tr>
              <a:tr h="390625">
                <a:tc>
                  <a:txBody>
                    <a:bodyPr/>
                    <a:lstStyle/>
                    <a:p>
                      <a:pPr indent="0" lvl="0" marL="0" rtl="0" algn="l">
                        <a:spcBef>
                          <a:spcPts val="0"/>
                        </a:spcBef>
                        <a:spcAft>
                          <a:spcPts val="0"/>
                        </a:spcAft>
                        <a:buNone/>
                      </a:pPr>
                      <a:r>
                        <a:rPr lang="vi">
                          <a:latin typeface="Lora"/>
                          <a:ea typeface="Lora"/>
                          <a:cs typeface="Lora"/>
                          <a:sym typeface="Lora"/>
                        </a:rPr>
                        <a:t>abcd</a:t>
                      </a:r>
                      <a:endParaRPr>
                        <a:latin typeface="Lora"/>
                        <a:ea typeface="Lora"/>
                        <a:cs typeface="Lora"/>
                        <a:sym typeface="Lora"/>
                      </a:endParaRPr>
                    </a:p>
                  </a:txBody>
                  <a:tcPr marT="91425" marB="91425" marR="91425" marL="91425">
                    <a:solidFill>
                      <a:srgbClr val="FFFFFF"/>
                    </a:solidFill>
                  </a:tcPr>
                </a:tc>
              </a:tr>
              <a:tr h="390625">
                <a:tc>
                  <a:txBody>
                    <a:bodyPr/>
                    <a:lstStyle/>
                    <a:p>
                      <a:pPr indent="0" lvl="0" marL="0" rtl="0" algn="l">
                        <a:spcBef>
                          <a:spcPts val="0"/>
                        </a:spcBef>
                        <a:spcAft>
                          <a:spcPts val="0"/>
                        </a:spcAft>
                        <a:buNone/>
                      </a:pPr>
                      <a:r>
                        <a:rPr lang="vi">
                          <a:latin typeface="Lora"/>
                          <a:ea typeface="Lora"/>
                          <a:cs typeface="Lora"/>
                          <a:sym typeface="Lora"/>
                        </a:rPr>
                        <a:t>foo</a:t>
                      </a:r>
                      <a:endParaRPr>
                        <a:latin typeface="Lora"/>
                        <a:ea typeface="Lora"/>
                        <a:cs typeface="Lora"/>
                        <a:sym typeface="Lora"/>
                      </a:endParaRPr>
                    </a:p>
                  </a:txBody>
                  <a:tcPr marT="91425" marB="91425" marR="91425" marL="91425">
                    <a:solidFill>
                      <a:srgbClr val="93C47D"/>
                    </a:solidFill>
                  </a:tcPr>
                </a:tc>
              </a:tr>
              <a:tr h="390625">
                <a:tc>
                  <a:txBody>
                    <a:bodyPr/>
                    <a:lstStyle/>
                    <a:p>
                      <a:pPr indent="0" lvl="0" marL="0" rtl="0" algn="l">
                        <a:spcBef>
                          <a:spcPts val="0"/>
                        </a:spcBef>
                        <a:spcAft>
                          <a:spcPts val="0"/>
                        </a:spcAft>
                        <a:buNone/>
                      </a:pPr>
                      <a:r>
                        <a:rPr lang="vi">
                          <a:latin typeface="Lora"/>
                          <a:ea typeface="Lora"/>
                          <a:cs typeface="Lora"/>
                          <a:sym typeface="Lora"/>
                        </a:rPr>
                        <a:t>bar</a:t>
                      </a:r>
                      <a:endParaRPr>
                        <a:latin typeface="Lora"/>
                        <a:ea typeface="Lora"/>
                        <a:cs typeface="Lora"/>
                        <a:sym typeface="Lora"/>
                      </a:endParaRPr>
                    </a:p>
                  </a:txBody>
                  <a:tcPr marT="91425" marB="91425" marR="91425" marL="91425">
                    <a:solidFill>
                      <a:srgbClr val="FFFFFF"/>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CRUD</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một hệ thống lưu trữ dữ liệu, có 4 chức năng cơ bản, được gọi tắt là CRUD:</a:t>
            </a:r>
            <a:endParaRPr/>
          </a:p>
          <a:p>
            <a:pPr indent="-342900" lvl="0" marL="457200" rtl="0" algn="l">
              <a:spcBef>
                <a:spcPts val="1600"/>
              </a:spcBef>
              <a:spcAft>
                <a:spcPts val="0"/>
              </a:spcAft>
              <a:buSzPts val="1800"/>
              <a:buChar char="-"/>
            </a:pPr>
            <a:r>
              <a:rPr lang="vi"/>
              <a:t>Create: tạo mới</a:t>
            </a:r>
            <a:endParaRPr/>
          </a:p>
          <a:p>
            <a:pPr indent="-342900" lvl="0" marL="457200" rtl="0" algn="l">
              <a:spcBef>
                <a:spcPts val="0"/>
              </a:spcBef>
              <a:spcAft>
                <a:spcPts val="0"/>
              </a:spcAft>
              <a:buSzPts val="1800"/>
              <a:buChar char="-"/>
            </a:pPr>
            <a:r>
              <a:rPr lang="vi"/>
              <a:t>Read: đọc</a:t>
            </a:r>
            <a:endParaRPr/>
          </a:p>
          <a:p>
            <a:pPr indent="-342900" lvl="0" marL="457200" rtl="0" algn="l">
              <a:spcBef>
                <a:spcPts val="0"/>
              </a:spcBef>
              <a:spcAft>
                <a:spcPts val="0"/>
              </a:spcAft>
              <a:buSzPts val="1800"/>
              <a:buChar char="-"/>
            </a:pPr>
            <a:r>
              <a:rPr lang="vi"/>
              <a:t>Update: thay đổi</a:t>
            </a:r>
            <a:endParaRPr/>
          </a:p>
          <a:p>
            <a:pPr indent="-342900" lvl="0" marL="457200" rtl="0" algn="l">
              <a:spcBef>
                <a:spcPts val="0"/>
              </a:spcBef>
              <a:spcAft>
                <a:spcPts val="0"/>
              </a:spcAft>
              <a:buSzPts val="1800"/>
              <a:buChar char="-"/>
            </a:pPr>
            <a:r>
              <a:rPr lang="vi"/>
              <a:t>Delete: xóa</a:t>
            </a:r>
            <a:endParaRPr/>
          </a:p>
          <a:p>
            <a:pPr indent="0" lvl="0" marL="0" rtl="0" algn="l">
              <a:spcBef>
                <a:spcPts val="1600"/>
              </a:spcBef>
              <a:spcAft>
                <a:spcPts val="1600"/>
              </a:spcAft>
              <a:buNone/>
            </a:pPr>
            <a:r>
              <a:rPr lang="vi"/>
              <a:t>4 chức năng này trong T-SQL được thực hiện qua 2 nhóm ngôn ngữ là DML và DQL.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IS NULL</a:t>
            </a:r>
            <a:endParaRPr/>
          </a:p>
        </p:txBody>
      </p:sp>
      <p:sp>
        <p:nvSpPr>
          <p:cNvPr id="241" name="Google Shape;241;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kiểm tra giá trị của biểu thức cột có phải giá trị NULL</a:t>
            </a:r>
            <a:endParaRPr/>
          </a:p>
          <a:p>
            <a:pPr indent="0" lvl="0" marL="0" rtl="0" algn="l">
              <a:spcBef>
                <a:spcPts val="1600"/>
              </a:spcBef>
              <a:spcAft>
                <a:spcPts val="1600"/>
              </a:spcAft>
              <a:buNone/>
            </a:pPr>
            <a:r>
              <a:rPr lang="vi"/>
              <a:t>Dùng cho các kiểu dữ liệu số, chuỗi, thời gian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Toán tử IS NOT NULL</a:t>
            </a:r>
            <a:endParaRPr/>
          </a:p>
        </p:txBody>
      </p:sp>
      <p:sp>
        <p:nvSpPr>
          <p:cNvPr id="247" name="Google Shape;247;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kiểm tra giá trị của biểu thức cột không phải giá trị NULL.</a:t>
            </a:r>
            <a:endParaRPr/>
          </a:p>
          <a:p>
            <a:pPr indent="0" lvl="0" marL="0" rtl="0" algn="l">
              <a:spcBef>
                <a:spcPts val="1600"/>
              </a:spcBef>
              <a:spcAft>
                <a:spcPts val="1600"/>
              </a:spcAft>
              <a:buNone/>
            </a:pPr>
            <a:r>
              <a:rPr lang="vi"/>
              <a:t>Dùng cho các kiểu dữ liệu số, chuỗi, thời gian.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Giá trị NULL</a:t>
            </a:r>
            <a:endParaRPr/>
          </a:p>
        </p:txBody>
      </p:sp>
      <p:sp>
        <p:nvSpPr>
          <p:cNvPr id="253" name="Google Shape;253;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một giá trị đặc biệt của T-SQL, dùng để biểu diễn việc không có dữ liệu.</a:t>
            </a:r>
            <a:endParaRPr/>
          </a:p>
          <a:p>
            <a:pPr indent="0" lvl="0" marL="0" rtl="0" algn="l">
              <a:spcBef>
                <a:spcPts val="1600"/>
              </a:spcBef>
              <a:spcAft>
                <a:spcPts val="0"/>
              </a:spcAft>
              <a:buNone/>
            </a:pPr>
            <a:r>
              <a:rPr lang="vi"/>
              <a:t>Ta có các bảng sau</a:t>
            </a:r>
            <a:endParaRPr/>
          </a:p>
          <a:p>
            <a:pPr indent="0" lvl="0" marL="0" rtl="0" algn="l">
              <a:spcBef>
                <a:spcPts val="1600"/>
              </a:spcBef>
              <a:spcAft>
                <a:spcPts val="1600"/>
              </a:spcAft>
              <a:buNone/>
            </a:pPr>
            <a:r>
              <a:t/>
            </a:r>
            <a:endParaRPr/>
          </a:p>
        </p:txBody>
      </p:sp>
      <p:pic>
        <p:nvPicPr>
          <p:cNvPr id="254" name="Google Shape;254;p44"/>
          <p:cNvPicPr preferRelativeResize="0"/>
          <p:nvPr/>
        </p:nvPicPr>
        <p:blipFill>
          <a:blip r:embed="rId3">
            <a:alphaModFix/>
          </a:blip>
          <a:stretch>
            <a:fillRect/>
          </a:stretch>
        </p:blipFill>
        <p:spPr>
          <a:xfrm>
            <a:off x="1838325" y="2775588"/>
            <a:ext cx="5467350" cy="1743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Biểu thức kép</a:t>
            </a:r>
            <a:endParaRPr/>
          </a:p>
        </p:txBody>
      </p:sp>
      <p:sp>
        <p:nvSpPr>
          <p:cNvPr id="260" name="Google Shape;260;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Gồm nhiều biểu thức đơn được kết nối với nhau bằng các toán tử AND, OR và các dấu ngoặc đơn.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Tên giả (alias) của cột, bảng</a:t>
            </a:r>
            <a:endParaRPr/>
          </a:p>
        </p:txBody>
      </p:sp>
      <p:sp>
        <p:nvSpPr>
          <p:cNvPr id="266" name="Google Shape;266;p46"/>
          <p:cNvSpPr txBox="1"/>
          <p:nvPr>
            <p:ph idx="1" type="body"/>
          </p:nvPr>
        </p:nvSpPr>
        <p:spPr>
          <a:xfrm>
            <a:off x="387900" y="1489825"/>
            <a:ext cx="8368200" cy="34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thể đổi tên cột trong kết quả trả về bằng cách đặt tên giả như sau</a:t>
            </a:r>
            <a:endParaRPr/>
          </a:p>
          <a:p>
            <a:pPr indent="0" lvl="0" marL="0" rtl="0" algn="l">
              <a:spcBef>
                <a:spcPts val="1600"/>
              </a:spcBef>
              <a:spcAft>
                <a:spcPts val="0"/>
              </a:spcAft>
              <a:buNone/>
            </a:pPr>
            <a:r>
              <a:rPr lang="vi"/>
              <a:t>	</a:t>
            </a:r>
            <a:r>
              <a:rPr lang="vi">
                <a:latin typeface="Roboto Mono"/>
                <a:ea typeface="Roboto Mono"/>
                <a:cs typeface="Roboto Mono"/>
                <a:sym typeface="Roboto Mono"/>
              </a:rPr>
              <a:t>SELECT</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&lt;col&gt; [AS] &lt;alias&gt;</a:t>
            </a:r>
            <a:endParaRPr>
              <a:latin typeface="Roboto Mono"/>
              <a:ea typeface="Roboto Mono"/>
              <a:cs typeface="Roboto Mono"/>
              <a:sym typeface="Roboto Mono"/>
            </a:endParaRPr>
          </a:p>
          <a:p>
            <a:pPr indent="0" lvl="0" marL="0" rtl="0" algn="l">
              <a:spcBef>
                <a:spcPts val="1600"/>
              </a:spcBef>
              <a:spcAft>
                <a:spcPts val="0"/>
              </a:spcAft>
              <a:buNone/>
            </a:pPr>
            <a:r>
              <a:rPr lang="vi">
                <a:latin typeface="Roboto Mono"/>
                <a:ea typeface="Roboto Mono"/>
                <a:cs typeface="Roboto Mono"/>
                <a:sym typeface="Roboto Mono"/>
              </a:rPr>
              <a:t>	FROM …</a:t>
            </a:r>
            <a:endParaRPr>
              <a:latin typeface="Roboto Mono"/>
              <a:ea typeface="Roboto Mono"/>
              <a:cs typeface="Roboto Mono"/>
              <a:sym typeface="Roboto Mono"/>
            </a:endParaRPr>
          </a:p>
          <a:p>
            <a:pPr indent="0" lvl="0" marL="0" rtl="0" algn="l">
              <a:spcBef>
                <a:spcPts val="1600"/>
              </a:spcBef>
              <a:spcAft>
                <a:spcPts val="0"/>
              </a:spcAft>
              <a:buNone/>
            </a:pPr>
            <a:r>
              <a:rPr lang="vi"/>
              <a:t>Việc đổi tên bảng được sử dụng trong trường hợp truy vấn nhiều bảng và cũng được thực hiện tương tự, tức là</a:t>
            </a:r>
            <a:endParaRPr/>
          </a:p>
          <a:p>
            <a:pPr indent="457200" lvl="0" marL="0" rtl="0" algn="l">
              <a:spcBef>
                <a:spcPts val="1600"/>
              </a:spcBef>
              <a:spcAft>
                <a:spcPts val="1600"/>
              </a:spcAft>
              <a:buNone/>
            </a:pPr>
            <a:r>
              <a:rPr lang="vi">
                <a:latin typeface="Roboto Mono"/>
                <a:ea typeface="Roboto Mono"/>
                <a:cs typeface="Roboto Mono"/>
                <a:sym typeface="Roboto Mono"/>
              </a:rPr>
              <a:t>&lt;table_name&gt; [AS] &lt;alias&gt;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Từ khóa ORDER BY</a:t>
            </a:r>
            <a:endParaRPr/>
          </a:p>
        </p:txBody>
      </p:sp>
      <p:sp>
        <p:nvSpPr>
          <p:cNvPr id="272" name="Google Shape;272;p47"/>
          <p:cNvSpPr txBox="1"/>
          <p:nvPr>
            <p:ph idx="1" type="body"/>
          </p:nvPr>
        </p:nvSpPr>
        <p:spPr>
          <a:xfrm>
            <a:off x="387900" y="1489824"/>
            <a:ext cx="8368200" cy="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sắp xếp kết quả trả về</a:t>
            </a:r>
            <a:endParaRPr/>
          </a:p>
          <a:p>
            <a:pPr indent="0" lvl="0" marL="0" rtl="0" algn="l">
              <a:spcBef>
                <a:spcPts val="1600"/>
              </a:spcBef>
              <a:spcAft>
                <a:spcPts val="1600"/>
              </a:spcAft>
              <a:buNone/>
            </a:pPr>
            <a:r>
              <a:t/>
            </a:r>
            <a:endParaRPr>
              <a:latin typeface="Roboto Mono"/>
              <a:ea typeface="Roboto Mono"/>
              <a:cs typeface="Roboto Mono"/>
              <a:sym typeface="Roboto Mono"/>
            </a:endParaRPr>
          </a:p>
        </p:txBody>
      </p:sp>
      <p:sp>
        <p:nvSpPr>
          <p:cNvPr id="273" name="Google Shape;273;p47"/>
          <p:cNvSpPr txBox="1"/>
          <p:nvPr/>
        </p:nvSpPr>
        <p:spPr>
          <a:xfrm>
            <a:off x="1759650" y="2284325"/>
            <a:ext cx="5624700" cy="19314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800">
                <a:solidFill>
                  <a:srgbClr val="A626A4"/>
                </a:solidFill>
                <a:highlight>
                  <a:srgbClr val="F3F3F3"/>
                </a:highlight>
                <a:latin typeface="Consolas"/>
                <a:ea typeface="Consolas"/>
                <a:cs typeface="Consolas"/>
                <a:sym typeface="Consolas"/>
              </a:rPr>
              <a:t>SELECT</a:t>
            </a:r>
            <a:r>
              <a:rPr lang="vi" sz="1800">
                <a:solidFill>
                  <a:srgbClr val="383A42"/>
                </a:solidFill>
                <a:highlight>
                  <a:srgbClr val="F3F3F3"/>
                </a:highlight>
                <a:latin typeface="Consolas"/>
                <a:ea typeface="Consolas"/>
                <a:cs typeface="Consolas"/>
                <a:sym typeface="Consolas"/>
              </a:rPr>
              <a:t> ...</a:t>
            </a:r>
            <a:br>
              <a:rPr lang="vi" sz="1800">
                <a:solidFill>
                  <a:srgbClr val="383A42"/>
                </a:solidFill>
                <a:highlight>
                  <a:srgbClr val="F3F3F3"/>
                </a:highlight>
                <a:latin typeface="Consolas"/>
                <a:ea typeface="Consolas"/>
                <a:cs typeface="Consolas"/>
                <a:sym typeface="Consolas"/>
              </a:rPr>
            </a:br>
            <a:r>
              <a:rPr lang="vi" sz="1800">
                <a:solidFill>
                  <a:srgbClr val="A626A4"/>
                </a:solidFill>
                <a:highlight>
                  <a:srgbClr val="F3F3F3"/>
                </a:highlight>
                <a:latin typeface="Consolas"/>
                <a:ea typeface="Consolas"/>
                <a:cs typeface="Consolas"/>
                <a:sym typeface="Consolas"/>
              </a:rPr>
              <a:t>FROM</a:t>
            </a:r>
            <a:r>
              <a:rPr lang="vi" sz="1800">
                <a:solidFill>
                  <a:srgbClr val="383A42"/>
                </a:solidFill>
                <a:highlight>
                  <a:srgbClr val="F3F3F3"/>
                </a:highlight>
                <a:latin typeface="Consolas"/>
                <a:ea typeface="Consolas"/>
                <a:cs typeface="Consolas"/>
                <a:sym typeface="Consolas"/>
              </a:rPr>
              <a:t> ...</a:t>
            </a:r>
            <a:br>
              <a:rPr lang="vi" sz="1800">
                <a:solidFill>
                  <a:srgbClr val="383A42"/>
                </a:solidFill>
                <a:highlight>
                  <a:srgbClr val="F3F3F3"/>
                </a:highlight>
                <a:latin typeface="Consolas"/>
                <a:ea typeface="Consolas"/>
                <a:cs typeface="Consolas"/>
                <a:sym typeface="Consolas"/>
              </a:rPr>
            </a:br>
            <a:r>
              <a:rPr lang="vi" sz="1800">
                <a:solidFill>
                  <a:srgbClr val="A626A4"/>
                </a:solidFill>
                <a:highlight>
                  <a:srgbClr val="F3F3F3"/>
                </a:highlight>
                <a:latin typeface="Consolas"/>
                <a:ea typeface="Consolas"/>
                <a:cs typeface="Consolas"/>
                <a:sym typeface="Consolas"/>
              </a:rPr>
              <a:t>ORDER</a:t>
            </a:r>
            <a:r>
              <a:rPr lang="vi" sz="1800">
                <a:solidFill>
                  <a:srgbClr val="383A42"/>
                </a:solidFill>
                <a:highlight>
                  <a:srgbClr val="F3F3F3"/>
                </a:highlight>
                <a:latin typeface="Consolas"/>
                <a:ea typeface="Consolas"/>
                <a:cs typeface="Consolas"/>
                <a:sym typeface="Consolas"/>
              </a:rPr>
              <a:t> </a:t>
            </a:r>
            <a:r>
              <a:rPr lang="vi" sz="1800">
                <a:solidFill>
                  <a:srgbClr val="A626A4"/>
                </a:solidFill>
                <a:highlight>
                  <a:srgbClr val="F3F3F3"/>
                </a:highlight>
                <a:latin typeface="Consolas"/>
                <a:ea typeface="Consolas"/>
                <a:cs typeface="Consolas"/>
                <a:sym typeface="Consolas"/>
              </a:rPr>
              <a:t>BY</a:t>
            </a:r>
            <a:r>
              <a:rPr lang="vi" sz="1800">
                <a:solidFill>
                  <a:srgbClr val="383A42"/>
                </a:solidFill>
                <a:highlight>
                  <a:srgbClr val="F3F3F3"/>
                </a:highlight>
                <a:latin typeface="Consolas"/>
                <a:ea typeface="Consolas"/>
                <a:cs typeface="Consolas"/>
                <a:sym typeface="Consolas"/>
              </a:rPr>
              <a:t> &lt;column_name&gt; [</a:t>
            </a:r>
            <a:r>
              <a:rPr lang="vi" sz="1800">
                <a:solidFill>
                  <a:srgbClr val="A626A4"/>
                </a:solidFill>
                <a:highlight>
                  <a:srgbClr val="F3F3F3"/>
                </a:highlight>
                <a:latin typeface="Consolas"/>
                <a:ea typeface="Consolas"/>
                <a:cs typeface="Consolas"/>
                <a:sym typeface="Consolas"/>
              </a:rPr>
              <a:t>ASC</a:t>
            </a:r>
            <a:r>
              <a:rPr lang="vi" sz="1800">
                <a:solidFill>
                  <a:srgbClr val="383A42"/>
                </a:solidFill>
                <a:highlight>
                  <a:srgbClr val="F3F3F3"/>
                </a:highlight>
                <a:latin typeface="Consolas"/>
                <a:ea typeface="Consolas"/>
                <a:cs typeface="Consolas"/>
                <a:sym typeface="Consolas"/>
              </a:rPr>
              <a:t>|</a:t>
            </a:r>
            <a:r>
              <a:rPr lang="vi" sz="1800">
                <a:solidFill>
                  <a:srgbClr val="A626A4"/>
                </a:solidFill>
                <a:highlight>
                  <a:srgbClr val="F3F3F3"/>
                </a:highlight>
                <a:latin typeface="Consolas"/>
                <a:ea typeface="Consolas"/>
                <a:cs typeface="Consolas"/>
                <a:sym typeface="Consolas"/>
              </a:rPr>
              <a:t>DESC</a:t>
            </a:r>
            <a:r>
              <a:rPr lang="vi" sz="1800">
                <a:solidFill>
                  <a:srgbClr val="383A42"/>
                </a:solidFill>
                <a:highlight>
                  <a:srgbClr val="F3F3F3"/>
                </a:highlight>
                <a:latin typeface="Consolas"/>
                <a:ea typeface="Consolas"/>
                <a:cs typeface="Consolas"/>
                <a:sym typeface="Consolas"/>
              </a:rPr>
              <a:t>]</a:t>
            </a:r>
            <a:endParaRPr sz="2000">
              <a:highlight>
                <a:srgbClr val="F3F3F3"/>
              </a:highlight>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279" name="Google Shape;279;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Mặc định của ORDER BY là ASC, tức là sắp xếp tăng dần.</a:t>
            </a:r>
            <a:endParaRPr/>
          </a:p>
          <a:p>
            <a:pPr indent="0" lvl="0" marL="0" rtl="0" algn="l">
              <a:spcBef>
                <a:spcPts val="1600"/>
              </a:spcBef>
              <a:spcAft>
                <a:spcPts val="0"/>
              </a:spcAft>
              <a:buNone/>
            </a:pPr>
            <a:r>
              <a:rPr lang="vi"/>
              <a:t>Có thể sắp xếp theo nhiều cột</a:t>
            </a:r>
            <a:endParaRPr/>
          </a:p>
          <a:p>
            <a:pPr indent="0" lvl="0" marL="0" rtl="0" algn="ctr">
              <a:spcBef>
                <a:spcPts val="1600"/>
              </a:spcBef>
              <a:spcAft>
                <a:spcPts val="0"/>
              </a:spcAft>
              <a:buNone/>
            </a:pPr>
            <a:r>
              <a:rPr lang="vi">
                <a:solidFill>
                  <a:srgbClr val="A626A4"/>
                </a:solidFill>
                <a:highlight>
                  <a:srgbClr val="FAFAFA"/>
                </a:highlight>
                <a:latin typeface="Consolas"/>
                <a:ea typeface="Consolas"/>
                <a:cs typeface="Consolas"/>
                <a:sym typeface="Consolas"/>
              </a:rPr>
              <a:t>ORDER</a:t>
            </a:r>
            <a:r>
              <a:rPr lang="vi">
                <a:solidFill>
                  <a:srgbClr val="383A42"/>
                </a:solidFill>
                <a:highlight>
                  <a:srgbClr val="FAFAFA"/>
                </a:highlight>
                <a:latin typeface="Consolas"/>
                <a:ea typeface="Consolas"/>
                <a:cs typeface="Consolas"/>
                <a:sym typeface="Consolas"/>
              </a:rPr>
              <a:t> </a:t>
            </a:r>
            <a:r>
              <a:rPr lang="vi">
                <a:solidFill>
                  <a:srgbClr val="A626A4"/>
                </a:solidFill>
                <a:highlight>
                  <a:srgbClr val="FAFAFA"/>
                </a:highlight>
                <a:latin typeface="Consolas"/>
                <a:ea typeface="Consolas"/>
                <a:cs typeface="Consolas"/>
                <a:sym typeface="Consolas"/>
              </a:rPr>
              <a:t>BY</a:t>
            </a:r>
            <a:r>
              <a:rPr lang="vi">
                <a:solidFill>
                  <a:srgbClr val="383A42"/>
                </a:solidFill>
                <a:highlight>
                  <a:srgbClr val="FAFAFA"/>
                </a:highlight>
                <a:latin typeface="Consolas"/>
                <a:ea typeface="Consolas"/>
                <a:cs typeface="Consolas"/>
                <a:sym typeface="Consolas"/>
              </a:rPr>
              <a:t> &lt;column_1&gt; [</a:t>
            </a:r>
            <a:r>
              <a:rPr lang="vi">
                <a:solidFill>
                  <a:srgbClr val="A626A4"/>
                </a:solidFill>
                <a:highlight>
                  <a:srgbClr val="FAFAFA"/>
                </a:highlight>
                <a:latin typeface="Consolas"/>
                <a:ea typeface="Consolas"/>
                <a:cs typeface="Consolas"/>
                <a:sym typeface="Consolas"/>
              </a:rPr>
              <a:t>ASC</a:t>
            </a:r>
            <a:r>
              <a:rPr lang="vi">
                <a:solidFill>
                  <a:srgbClr val="383A42"/>
                </a:solidFill>
                <a:highlight>
                  <a:srgbClr val="FAFAFA"/>
                </a:highlight>
                <a:latin typeface="Consolas"/>
                <a:ea typeface="Consolas"/>
                <a:cs typeface="Consolas"/>
                <a:sym typeface="Consolas"/>
              </a:rPr>
              <a:t>|</a:t>
            </a:r>
            <a:r>
              <a:rPr lang="vi">
                <a:solidFill>
                  <a:srgbClr val="A626A4"/>
                </a:solidFill>
                <a:highlight>
                  <a:srgbClr val="FAFAFA"/>
                </a:highlight>
                <a:latin typeface="Consolas"/>
                <a:ea typeface="Consolas"/>
                <a:cs typeface="Consolas"/>
                <a:sym typeface="Consolas"/>
              </a:rPr>
              <a:t>DESC</a:t>
            </a:r>
            <a:r>
              <a:rPr lang="vi">
                <a:solidFill>
                  <a:srgbClr val="383A42"/>
                </a:solidFill>
                <a:highlight>
                  <a:srgbClr val="FAFAFA"/>
                </a:highlight>
                <a:latin typeface="Consolas"/>
                <a:ea typeface="Consolas"/>
                <a:cs typeface="Consolas"/>
                <a:sym typeface="Consolas"/>
              </a:rPr>
              <a:t>], </a:t>
            </a:r>
            <a:r>
              <a:rPr lang="vi">
                <a:solidFill>
                  <a:srgbClr val="383A42"/>
                </a:solidFill>
                <a:highlight>
                  <a:srgbClr val="FAFAFA"/>
                </a:highlight>
                <a:latin typeface="Consolas"/>
                <a:ea typeface="Consolas"/>
                <a:cs typeface="Consolas"/>
                <a:sym typeface="Consolas"/>
              </a:rPr>
              <a:t>&lt;column_2&gt; [</a:t>
            </a:r>
            <a:r>
              <a:rPr lang="vi">
                <a:solidFill>
                  <a:srgbClr val="A626A4"/>
                </a:solidFill>
                <a:highlight>
                  <a:srgbClr val="FAFAFA"/>
                </a:highlight>
                <a:latin typeface="Consolas"/>
                <a:ea typeface="Consolas"/>
                <a:cs typeface="Consolas"/>
                <a:sym typeface="Consolas"/>
              </a:rPr>
              <a:t>ASC</a:t>
            </a:r>
            <a:r>
              <a:rPr lang="vi">
                <a:solidFill>
                  <a:srgbClr val="383A42"/>
                </a:solidFill>
                <a:highlight>
                  <a:srgbClr val="FAFAFA"/>
                </a:highlight>
                <a:latin typeface="Consolas"/>
                <a:ea typeface="Consolas"/>
                <a:cs typeface="Consolas"/>
                <a:sym typeface="Consolas"/>
              </a:rPr>
              <a:t>|</a:t>
            </a:r>
            <a:r>
              <a:rPr lang="vi">
                <a:solidFill>
                  <a:srgbClr val="A626A4"/>
                </a:solidFill>
                <a:highlight>
                  <a:srgbClr val="FAFAFA"/>
                </a:highlight>
                <a:latin typeface="Consolas"/>
                <a:ea typeface="Consolas"/>
                <a:cs typeface="Consolas"/>
                <a:sym typeface="Consolas"/>
              </a:rPr>
              <a:t>DESC</a:t>
            </a:r>
            <a:r>
              <a:rPr lang="vi">
                <a:solidFill>
                  <a:srgbClr val="383A42"/>
                </a:solidFill>
                <a:highlight>
                  <a:srgbClr val="FAFAFA"/>
                </a:highlight>
                <a:latin typeface="Consolas"/>
                <a:ea typeface="Consolas"/>
                <a:cs typeface="Consolas"/>
                <a:sym typeface="Consolas"/>
              </a:rPr>
              <a:t>], … </a:t>
            </a:r>
            <a:endParaRPr/>
          </a:p>
          <a:p>
            <a:pPr indent="0" lvl="0" marL="0" rtl="0" algn="l">
              <a:spcBef>
                <a:spcPts val="0"/>
              </a:spcBef>
              <a:spcAft>
                <a:spcPts val="1600"/>
              </a:spcAft>
              <a:buNone/>
            </a:pPr>
            <a:r>
              <a:rPr lang="vi"/>
              <a:t>Cột sắp xếp không cần phải nằm trong kết quả trả về.</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Từ khóa TOP</a:t>
            </a:r>
            <a:endParaRPr/>
          </a:p>
        </p:txBody>
      </p:sp>
      <p:sp>
        <p:nvSpPr>
          <p:cNvPr id="285" name="Google Shape;285;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giới hạn kết quả trả về trong câu lệnh SELECT.</a:t>
            </a:r>
            <a:endParaRPr/>
          </a:p>
          <a:p>
            <a:pPr indent="0" lvl="0" marL="0" rtl="0" algn="l">
              <a:spcBef>
                <a:spcPts val="1600"/>
              </a:spcBef>
              <a:spcAft>
                <a:spcPts val="0"/>
              </a:spcAft>
              <a:buNone/>
            </a:pPr>
            <a:r>
              <a:rPr lang="vi"/>
              <a:t>Có hai dạng:</a:t>
            </a:r>
            <a:endParaRPr/>
          </a:p>
          <a:p>
            <a:pPr indent="-342900" lvl="0" marL="457200" rtl="0" algn="l">
              <a:spcBef>
                <a:spcPts val="1600"/>
              </a:spcBef>
              <a:spcAft>
                <a:spcPts val="0"/>
              </a:spcAft>
              <a:buSzPts val="1800"/>
              <a:buChar char="-"/>
            </a:pPr>
            <a:r>
              <a:rPr lang="vi"/>
              <a:t>Trả về số lượng tuyệt đối.</a:t>
            </a:r>
            <a:endParaRPr/>
          </a:p>
          <a:p>
            <a:pPr indent="-342900" lvl="0" marL="457200" rtl="0" algn="l">
              <a:spcBef>
                <a:spcPts val="0"/>
              </a:spcBef>
              <a:spcAft>
                <a:spcPts val="0"/>
              </a:spcAft>
              <a:buSzPts val="1800"/>
              <a:buChar char="-"/>
            </a:pPr>
            <a:r>
              <a:rPr lang="vi"/>
              <a:t>Trả về số lượng tương đối.</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nvSpPr>
        <p:spPr>
          <a:xfrm>
            <a:off x="442250" y="466950"/>
            <a:ext cx="83484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FFFF"/>
                </a:solidFill>
                <a:latin typeface="Lora"/>
                <a:ea typeface="Lora"/>
                <a:cs typeface="Lora"/>
                <a:sym typeface="Lora"/>
              </a:rPr>
              <a:t>Trả về số lượng tuyệt đối</a:t>
            </a:r>
            <a:endParaRPr sz="1800">
              <a:solidFill>
                <a:srgbClr val="FFFFFF"/>
              </a:solidFill>
              <a:latin typeface="Lora"/>
              <a:ea typeface="Lora"/>
              <a:cs typeface="Lora"/>
              <a:sym typeface="Lora"/>
            </a:endParaRPr>
          </a:p>
        </p:txBody>
      </p:sp>
      <p:sp>
        <p:nvSpPr>
          <p:cNvPr id="291" name="Google Shape;291;p50"/>
          <p:cNvSpPr txBox="1"/>
          <p:nvPr/>
        </p:nvSpPr>
        <p:spPr>
          <a:xfrm>
            <a:off x="431575" y="1075400"/>
            <a:ext cx="8355600" cy="6297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vi" sz="1800">
                <a:solidFill>
                  <a:srgbClr val="A626A4"/>
                </a:solidFill>
                <a:highlight>
                  <a:srgbClr val="F3F3F3"/>
                </a:highlight>
                <a:latin typeface="Consolas"/>
                <a:ea typeface="Consolas"/>
                <a:cs typeface="Consolas"/>
                <a:sym typeface="Consolas"/>
              </a:rPr>
              <a:t>SELECT</a:t>
            </a:r>
            <a:r>
              <a:rPr lang="vi" sz="1800">
                <a:solidFill>
                  <a:srgbClr val="383A42"/>
                </a:solidFill>
                <a:highlight>
                  <a:srgbClr val="F3F3F3"/>
                </a:highlight>
                <a:latin typeface="Consolas"/>
                <a:ea typeface="Consolas"/>
                <a:cs typeface="Consolas"/>
                <a:sym typeface="Consolas"/>
              </a:rPr>
              <a:t> TOP(n) … </a:t>
            </a:r>
            <a:r>
              <a:rPr lang="vi" sz="1800">
                <a:solidFill>
                  <a:srgbClr val="A626A4"/>
                </a:solidFill>
                <a:highlight>
                  <a:srgbClr val="F3F3F3"/>
                </a:highlight>
                <a:latin typeface="Consolas"/>
                <a:ea typeface="Consolas"/>
                <a:cs typeface="Consolas"/>
                <a:sym typeface="Consolas"/>
              </a:rPr>
              <a:t>FROM</a:t>
            </a:r>
            <a:r>
              <a:rPr lang="vi" sz="1800">
                <a:solidFill>
                  <a:srgbClr val="383A42"/>
                </a:solidFill>
                <a:highlight>
                  <a:srgbClr val="F3F3F3"/>
                </a:highlight>
                <a:latin typeface="Consolas"/>
                <a:ea typeface="Consolas"/>
                <a:cs typeface="Consolas"/>
                <a:sym typeface="Consolas"/>
              </a:rPr>
              <a:t> … </a:t>
            </a:r>
            <a:endParaRPr sz="1800">
              <a:highlight>
                <a:srgbClr val="F3F3F3"/>
              </a:highlight>
              <a:latin typeface="Roboto"/>
              <a:ea typeface="Roboto"/>
              <a:cs typeface="Roboto"/>
              <a:sym typeface="Roboto"/>
            </a:endParaRPr>
          </a:p>
        </p:txBody>
      </p:sp>
      <p:sp>
        <p:nvSpPr>
          <p:cNvPr id="292" name="Google Shape;292;p50"/>
          <p:cNvSpPr txBox="1"/>
          <p:nvPr/>
        </p:nvSpPr>
        <p:spPr>
          <a:xfrm>
            <a:off x="424500" y="1850400"/>
            <a:ext cx="83484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FFFF"/>
                </a:solidFill>
                <a:latin typeface="Lora"/>
                <a:ea typeface="Lora"/>
                <a:cs typeface="Lora"/>
                <a:sym typeface="Lora"/>
              </a:rPr>
              <a:t>Trả về số lượng tương đối</a:t>
            </a:r>
            <a:endParaRPr sz="1800">
              <a:solidFill>
                <a:srgbClr val="FFFFFF"/>
              </a:solidFill>
              <a:latin typeface="Lora"/>
              <a:ea typeface="Lora"/>
              <a:cs typeface="Lora"/>
              <a:sym typeface="Lora"/>
            </a:endParaRPr>
          </a:p>
        </p:txBody>
      </p:sp>
      <p:sp>
        <p:nvSpPr>
          <p:cNvPr id="293" name="Google Shape;293;p50"/>
          <p:cNvSpPr txBox="1"/>
          <p:nvPr/>
        </p:nvSpPr>
        <p:spPr>
          <a:xfrm>
            <a:off x="438650" y="2458850"/>
            <a:ext cx="8355600" cy="6297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vi" sz="1800">
                <a:solidFill>
                  <a:srgbClr val="A626A4"/>
                </a:solidFill>
                <a:highlight>
                  <a:srgbClr val="F3F3F3"/>
                </a:highlight>
                <a:latin typeface="Consolas"/>
                <a:ea typeface="Consolas"/>
                <a:cs typeface="Consolas"/>
                <a:sym typeface="Consolas"/>
              </a:rPr>
              <a:t>SELECT</a:t>
            </a:r>
            <a:r>
              <a:rPr lang="vi" sz="1800">
                <a:solidFill>
                  <a:srgbClr val="383A42"/>
                </a:solidFill>
                <a:highlight>
                  <a:srgbClr val="F3F3F3"/>
                </a:highlight>
                <a:latin typeface="Consolas"/>
                <a:ea typeface="Consolas"/>
                <a:cs typeface="Consolas"/>
                <a:sym typeface="Consolas"/>
              </a:rPr>
              <a:t> TOP(n) </a:t>
            </a:r>
            <a:r>
              <a:rPr lang="vi" sz="1800">
                <a:solidFill>
                  <a:srgbClr val="A626A4"/>
                </a:solidFill>
                <a:highlight>
                  <a:srgbClr val="F3F3F3"/>
                </a:highlight>
                <a:latin typeface="Consolas"/>
                <a:ea typeface="Consolas"/>
                <a:cs typeface="Consolas"/>
                <a:sym typeface="Consolas"/>
              </a:rPr>
              <a:t>PERCENT</a:t>
            </a:r>
            <a:r>
              <a:rPr lang="vi" sz="1800">
                <a:solidFill>
                  <a:srgbClr val="383A42"/>
                </a:solidFill>
                <a:highlight>
                  <a:srgbClr val="F3F3F3"/>
                </a:highlight>
                <a:latin typeface="Consolas"/>
                <a:ea typeface="Consolas"/>
                <a:cs typeface="Consolas"/>
                <a:sym typeface="Consolas"/>
              </a:rPr>
              <a:t> … </a:t>
            </a:r>
            <a:r>
              <a:rPr lang="vi" sz="1800">
                <a:solidFill>
                  <a:srgbClr val="A626A4"/>
                </a:solidFill>
                <a:highlight>
                  <a:srgbClr val="F3F3F3"/>
                </a:highlight>
                <a:latin typeface="Consolas"/>
                <a:ea typeface="Consolas"/>
                <a:cs typeface="Consolas"/>
                <a:sym typeface="Consolas"/>
              </a:rPr>
              <a:t>FROM</a:t>
            </a:r>
            <a:r>
              <a:rPr lang="vi" sz="1800">
                <a:solidFill>
                  <a:srgbClr val="383A42"/>
                </a:solidFill>
                <a:highlight>
                  <a:srgbClr val="F3F3F3"/>
                </a:highlight>
                <a:latin typeface="Consolas"/>
                <a:ea typeface="Consolas"/>
                <a:cs typeface="Consolas"/>
                <a:sym typeface="Consolas"/>
              </a:rPr>
              <a:t> … </a:t>
            </a:r>
            <a:endParaRPr sz="1800">
              <a:highlight>
                <a:srgbClr val="F3F3F3"/>
              </a:highlight>
              <a:latin typeface="Roboto"/>
              <a:ea typeface="Roboto"/>
              <a:cs typeface="Roboto"/>
              <a:sym typeface="Roboto"/>
            </a:endParaRPr>
          </a:p>
        </p:txBody>
      </p:sp>
      <p:sp>
        <p:nvSpPr>
          <p:cNvPr id="294" name="Google Shape;294;p50"/>
          <p:cNvSpPr txBox="1"/>
          <p:nvPr/>
        </p:nvSpPr>
        <p:spPr>
          <a:xfrm>
            <a:off x="442250" y="3403050"/>
            <a:ext cx="8330700" cy="140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rgbClr val="FFFFFF"/>
                </a:solidFill>
                <a:latin typeface="Lora"/>
                <a:ea typeface="Lora"/>
                <a:cs typeface="Lora"/>
                <a:sym typeface="Lora"/>
              </a:rPr>
              <a:t>Lưu ý, thường dùng từ khóa TOP chung với ORDER BY để xác định chính xác kết quả trả về.</a:t>
            </a:r>
            <a:endParaRPr sz="1800">
              <a:solidFill>
                <a:srgbClr val="FFFFFF"/>
              </a:solidFill>
              <a:latin typeface="Lora"/>
              <a:ea typeface="Lora"/>
              <a:cs typeface="Lora"/>
              <a:sym typeface="Lor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Từ khóa DISTINCT</a:t>
            </a:r>
            <a:endParaRPr/>
          </a:p>
        </p:txBody>
      </p:sp>
      <p:sp>
        <p:nvSpPr>
          <p:cNvPr id="300" name="Google Shape;300;p51"/>
          <p:cNvSpPr txBox="1"/>
          <p:nvPr>
            <p:ph idx="1" type="body"/>
          </p:nvPr>
        </p:nvSpPr>
        <p:spPr>
          <a:xfrm>
            <a:off x="387900" y="1489824"/>
            <a:ext cx="8368200" cy="50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Dùng để trả về những kết quả khác nhau trong câu SELECT.</a:t>
            </a:r>
            <a:endParaRPr/>
          </a:p>
        </p:txBody>
      </p:sp>
      <p:sp>
        <p:nvSpPr>
          <p:cNvPr id="301" name="Google Shape;301;p51"/>
          <p:cNvSpPr txBox="1"/>
          <p:nvPr/>
        </p:nvSpPr>
        <p:spPr>
          <a:xfrm>
            <a:off x="691350" y="2058825"/>
            <a:ext cx="7761300" cy="6861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vi" sz="1800">
                <a:solidFill>
                  <a:srgbClr val="A626A4"/>
                </a:solidFill>
                <a:highlight>
                  <a:srgbClr val="F3F3F3"/>
                </a:highlight>
                <a:latin typeface="Consolas"/>
                <a:ea typeface="Consolas"/>
                <a:cs typeface="Consolas"/>
                <a:sym typeface="Consolas"/>
              </a:rPr>
              <a:t>SELECT</a:t>
            </a:r>
            <a:r>
              <a:rPr lang="vi" sz="1800">
                <a:solidFill>
                  <a:srgbClr val="383A42"/>
                </a:solidFill>
                <a:highlight>
                  <a:srgbClr val="F3F3F3"/>
                </a:highlight>
                <a:latin typeface="Consolas"/>
                <a:ea typeface="Consolas"/>
                <a:cs typeface="Consolas"/>
                <a:sym typeface="Consolas"/>
              </a:rPr>
              <a:t> </a:t>
            </a:r>
            <a:r>
              <a:rPr lang="vi" sz="1800">
                <a:solidFill>
                  <a:srgbClr val="A626A4"/>
                </a:solidFill>
                <a:highlight>
                  <a:srgbClr val="F3F3F3"/>
                </a:highlight>
                <a:latin typeface="Consolas"/>
                <a:ea typeface="Consolas"/>
                <a:cs typeface="Consolas"/>
                <a:sym typeface="Consolas"/>
              </a:rPr>
              <a:t>DISTINCT</a:t>
            </a:r>
            <a:r>
              <a:rPr lang="vi" sz="1800">
                <a:solidFill>
                  <a:srgbClr val="383A42"/>
                </a:solidFill>
                <a:highlight>
                  <a:srgbClr val="F3F3F3"/>
                </a:highlight>
                <a:latin typeface="Consolas"/>
                <a:ea typeface="Consolas"/>
                <a:cs typeface="Consolas"/>
                <a:sym typeface="Consolas"/>
              </a:rPr>
              <a:t> &lt;col_1&gt;, &lt;col_2&gt;, ..., &lt;col_n&gt; </a:t>
            </a:r>
            <a:r>
              <a:rPr lang="vi" sz="1800">
                <a:solidFill>
                  <a:srgbClr val="A626A4"/>
                </a:solidFill>
                <a:highlight>
                  <a:srgbClr val="F3F3F3"/>
                </a:highlight>
                <a:latin typeface="Consolas"/>
                <a:ea typeface="Consolas"/>
                <a:cs typeface="Consolas"/>
                <a:sym typeface="Consolas"/>
              </a:rPr>
              <a:t>FROM</a:t>
            </a:r>
            <a:r>
              <a:rPr lang="vi" sz="1800">
                <a:solidFill>
                  <a:srgbClr val="383A42"/>
                </a:solidFill>
                <a:highlight>
                  <a:srgbClr val="F3F3F3"/>
                </a:highlight>
                <a:latin typeface="Consolas"/>
                <a:ea typeface="Consolas"/>
                <a:cs typeface="Consolas"/>
                <a:sym typeface="Consolas"/>
              </a:rPr>
              <a:t> ...</a:t>
            </a:r>
            <a:endParaRPr sz="1800">
              <a:highlight>
                <a:srgbClr val="F3F3F3"/>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DML</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DML (Data Manipulation Language) là nhóm các mệnh đề để thao tác trên dữ liệu, bao gồm các nhóm:</a:t>
            </a:r>
            <a:endParaRPr/>
          </a:p>
          <a:p>
            <a:pPr indent="-342900" lvl="0" marL="457200" rtl="0" algn="l">
              <a:spcBef>
                <a:spcPts val="1600"/>
              </a:spcBef>
              <a:spcAft>
                <a:spcPts val="0"/>
              </a:spcAft>
              <a:buSzPts val="1800"/>
              <a:buChar char="-"/>
            </a:pPr>
            <a:r>
              <a:rPr lang="vi"/>
              <a:t>INSERT</a:t>
            </a:r>
            <a:endParaRPr/>
          </a:p>
          <a:p>
            <a:pPr indent="-342900" lvl="0" marL="457200" rtl="0" algn="l">
              <a:spcBef>
                <a:spcPts val="0"/>
              </a:spcBef>
              <a:spcAft>
                <a:spcPts val="0"/>
              </a:spcAft>
              <a:buSzPts val="1800"/>
              <a:buChar char="-"/>
            </a:pPr>
            <a:r>
              <a:rPr lang="vi"/>
              <a:t>UPDATE</a:t>
            </a:r>
            <a:endParaRPr/>
          </a:p>
          <a:p>
            <a:pPr indent="-342900" lvl="0" marL="457200" rtl="0" algn="l">
              <a:spcBef>
                <a:spcPts val="0"/>
              </a:spcBef>
              <a:spcAft>
                <a:spcPts val="0"/>
              </a:spcAft>
              <a:buSzPts val="1800"/>
              <a:buChar char="-"/>
            </a:pPr>
            <a:r>
              <a:rPr lang="vi"/>
              <a:t>DELETE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INSERT INTO … SELECT … </a:t>
            </a:r>
            <a:endParaRPr/>
          </a:p>
        </p:txBody>
      </p:sp>
      <p:sp>
        <p:nvSpPr>
          <p:cNvPr id="307" name="Google Shape;307;p52"/>
          <p:cNvSpPr txBox="1"/>
          <p:nvPr>
            <p:ph idx="1" type="body"/>
          </p:nvPr>
        </p:nvSpPr>
        <p:spPr>
          <a:xfrm>
            <a:off x="387900" y="1489824"/>
            <a:ext cx="8368200" cy="477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Dùng để thêm dữ liệu vào một bảng với dữ liệu từ bảng khác</a:t>
            </a:r>
            <a:endParaRPr/>
          </a:p>
        </p:txBody>
      </p:sp>
      <p:sp>
        <p:nvSpPr>
          <p:cNvPr id="308" name="Google Shape;308;p52"/>
          <p:cNvSpPr txBox="1"/>
          <p:nvPr/>
        </p:nvSpPr>
        <p:spPr>
          <a:xfrm>
            <a:off x="1674000" y="2228600"/>
            <a:ext cx="5796000" cy="20517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800">
                <a:solidFill>
                  <a:srgbClr val="A626A4"/>
                </a:solidFill>
                <a:highlight>
                  <a:srgbClr val="F3F3F3"/>
                </a:highlight>
                <a:latin typeface="Consolas"/>
                <a:ea typeface="Consolas"/>
                <a:cs typeface="Consolas"/>
                <a:sym typeface="Consolas"/>
              </a:rPr>
              <a:t>INSERT</a:t>
            </a:r>
            <a:r>
              <a:rPr lang="vi" sz="1800">
                <a:solidFill>
                  <a:srgbClr val="383A42"/>
                </a:solidFill>
                <a:highlight>
                  <a:srgbClr val="F3F3F3"/>
                </a:highlight>
                <a:latin typeface="Consolas"/>
                <a:ea typeface="Consolas"/>
                <a:cs typeface="Consolas"/>
                <a:sym typeface="Consolas"/>
              </a:rPr>
              <a:t> </a:t>
            </a:r>
            <a:r>
              <a:rPr lang="vi" sz="1800">
                <a:solidFill>
                  <a:srgbClr val="A626A4"/>
                </a:solidFill>
                <a:highlight>
                  <a:srgbClr val="F3F3F3"/>
                </a:highlight>
                <a:latin typeface="Consolas"/>
                <a:ea typeface="Consolas"/>
                <a:cs typeface="Consolas"/>
                <a:sym typeface="Consolas"/>
              </a:rPr>
              <a:t>INTO</a:t>
            </a:r>
            <a:r>
              <a:rPr lang="vi" sz="1800">
                <a:solidFill>
                  <a:srgbClr val="383A42"/>
                </a:solidFill>
                <a:highlight>
                  <a:srgbClr val="F3F3F3"/>
                </a:highlight>
                <a:latin typeface="Consolas"/>
                <a:ea typeface="Consolas"/>
                <a:cs typeface="Consolas"/>
                <a:sym typeface="Consolas"/>
              </a:rPr>
              <a:t> &lt;insert_table&gt; (&lt;column_list&gt;)</a:t>
            </a:r>
            <a:br>
              <a:rPr lang="vi" sz="1800">
                <a:solidFill>
                  <a:srgbClr val="383A42"/>
                </a:solidFill>
                <a:highlight>
                  <a:srgbClr val="F3F3F3"/>
                </a:highlight>
                <a:latin typeface="Consolas"/>
                <a:ea typeface="Consolas"/>
                <a:cs typeface="Consolas"/>
                <a:sym typeface="Consolas"/>
              </a:rPr>
            </a:br>
            <a:r>
              <a:rPr lang="vi" sz="1800">
                <a:solidFill>
                  <a:srgbClr val="A626A4"/>
                </a:solidFill>
                <a:highlight>
                  <a:srgbClr val="F3F3F3"/>
                </a:highlight>
                <a:latin typeface="Consolas"/>
                <a:ea typeface="Consolas"/>
                <a:cs typeface="Consolas"/>
                <a:sym typeface="Consolas"/>
              </a:rPr>
              <a:t>SELECT</a:t>
            </a:r>
            <a:r>
              <a:rPr lang="vi" sz="1800">
                <a:solidFill>
                  <a:srgbClr val="383A42"/>
                </a:solidFill>
                <a:highlight>
                  <a:srgbClr val="F3F3F3"/>
                </a:highlight>
                <a:latin typeface="Consolas"/>
                <a:ea typeface="Consolas"/>
                <a:cs typeface="Consolas"/>
                <a:sym typeface="Consolas"/>
              </a:rPr>
              <a:t> &lt;column_list&gt;</a:t>
            </a:r>
            <a:br>
              <a:rPr lang="vi" sz="1800">
                <a:solidFill>
                  <a:srgbClr val="383A42"/>
                </a:solidFill>
                <a:highlight>
                  <a:srgbClr val="F3F3F3"/>
                </a:highlight>
                <a:latin typeface="Consolas"/>
                <a:ea typeface="Consolas"/>
                <a:cs typeface="Consolas"/>
                <a:sym typeface="Consolas"/>
              </a:rPr>
            </a:br>
            <a:r>
              <a:rPr lang="vi" sz="1800">
                <a:solidFill>
                  <a:srgbClr val="A626A4"/>
                </a:solidFill>
                <a:highlight>
                  <a:srgbClr val="F3F3F3"/>
                </a:highlight>
                <a:latin typeface="Consolas"/>
                <a:ea typeface="Consolas"/>
                <a:cs typeface="Consolas"/>
                <a:sym typeface="Consolas"/>
              </a:rPr>
              <a:t>FROM</a:t>
            </a:r>
            <a:r>
              <a:rPr lang="vi" sz="1800">
                <a:solidFill>
                  <a:srgbClr val="383A42"/>
                </a:solidFill>
                <a:highlight>
                  <a:srgbClr val="F3F3F3"/>
                </a:highlight>
                <a:latin typeface="Consolas"/>
                <a:ea typeface="Consolas"/>
                <a:cs typeface="Consolas"/>
                <a:sym typeface="Consolas"/>
              </a:rPr>
              <a:t> &lt;select_table&gt;</a:t>
            </a:r>
            <a:br>
              <a:rPr lang="vi" sz="1800">
                <a:solidFill>
                  <a:srgbClr val="383A42"/>
                </a:solidFill>
                <a:highlight>
                  <a:srgbClr val="F3F3F3"/>
                </a:highlight>
                <a:latin typeface="Consolas"/>
                <a:ea typeface="Consolas"/>
                <a:cs typeface="Consolas"/>
                <a:sym typeface="Consolas"/>
              </a:rPr>
            </a:br>
            <a:r>
              <a:rPr lang="vi" sz="1800">
                <a:solidFill>
                  <a:srgbClr val="383A42"/>
                </a:solidFill>
                <a:highlight>
                  <a:srgbClr val="F3F3F3"/>
                </a:highlight>
                <a:latin typeface="Consolas"/>
                <a:ea typeface="Consolas"/>
                <a:cs typeface="Consolas"/>
                <a:sym typeface="Consolas"/>
              </a:rPr>
              <a:t>[</a:t>
            </a:r>
            <a:r>
              <a:rPr lang="vi" sz="1800">
                <a:solidFill>
                  <a:srgbClr val="A626A4"/>
                </a:solidFill>
                <a:highlight>
                  <a:srgbClr val="F3F3F3"/>
                </a:highlight>
                <a:latin typeface="Consolas"/>
                <a:ea typeface="Consolas"/>
                <a:cs typeface="Consolas"/>
                <a:sym typeface="Consolas"/>
              </a:rPr>
              <a:t>WHERE</a:t>
            </a:r>
            <a:r>
              <a:rPr lang="vi" sz="1800">
                <a:solidFill>
                  <a:srgbClr val="383A42"/>
                </a:solidFill>
                <a:highlight>
                  <a:srgbClr val="F3F3F3"/>
                </a:highlight>
                <a:latin typeface="Consolas"/>
                <a:ea typeface="Consolas"/>
                <a:cs typeface="Consolas"/>
                <a:sym typeface="Consolas"/>
              </a:rPr>
              <a:t> ...]</a:t>
            </a:r>
            <a:endParaRPr sz="1800">
              <a:highlight>
                <a:srgbClr val="F3F3F3"/>
              </a:highlight>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UPDATE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319" name="Google Shape;319;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Mệnh đề UPDATE dùng để thay đổi dữ liệu của một hoặc nhiều dòng trong cơ sở dữ liệu.</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a:t>
            </a:r>
            <a:endParaRPr/>
          </a:p>
        </p:txBody>
      </p:sp>
      <p:sp>
        <p:nvSpPr>
          <p:cNvPr id="325" name="Google Shape;325;p55"/>
          <p:cNvSpPr txBox="1"/>
          <p:nvPr>
            <p:ph idx="1" type="body"/>
          </p:nvPr>
        </p:nvSpPr>
        <p:spPr>
          <a:xfrm>
            <a:off x="387900" y="1489825"/>
            <a:ext cx="8368200" cy="23874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A626A4"/>
                </a:solidFill>
                <a:highlight>
                  <a:srgbClr val="F3F3F3"/>
                </a:highlight>
                <a:latin typeface="Consolas"/>
                <a:ea typeface="Consolas"/>
                <a:cs typeface="Consolas"/>
                <a:sym typeface="Consolas"/>
              </a:rPr>
              <a:t>UPDATE</a:t>
            </a:r>
            <a:r>
              <a:rPr lang="vi">
                <a:solidFill>
                  <a:srgbClr val="383A42"/>
                </a:solidFill>
                <a:highlight>
                  <a:srgbClr val="F3F3F3"/>
                </a:highlight>
                <a:latin typeface="Consolas"/>
                <a:ea typeface="Consolas"/>
                <a:cs typeface="Consolas"/>
                <a:sym typeface="Consolas"/>
              </a:rPr>
              <a:t> &lt;table_name&gt;</a:t>
            </a:r>
            <a:br>
              <a:rPr lang="vi">
                <a:solidFill>
                  <a:srgbClr val="383A42"/>
                </a:solidFill>
                <a:highlight>
                  <a:srgbClr val="F3F3F3"/>
                </a:highlight>
                <a:latin typeface="Consolas"/>
                <a:ea typeface="Consolas"/>
                <a:cs typeface="Consolas"/>
                <a:sym typeface="Consolas"/>
              </a:rPr>
            </a:br>
            <a:r>
              <a:rPr lang="vi">
                <a:solidFill>
                  <a:srgbClr val="A626A4"/>
                </a:solidFill>
                <a:highlight>
                  <a:srgbClr val="F3F3F3"/>
                </a:highlight>
                <a:latin typeface="Consolas"/>
                <a:ea typeface="Consolas"/>
                <a:cs typeface="Consolas"/>
                <a:sym typeface="Consolas"/>
              </a:rPr>
              <a:t>SET</a:t>
            </a:r>
            <a:r>
              <a:rPr lang="vi">
                <a:solidFill>
                  <a:srgbClr val="383A42"/>
                </a:solidFill>
                <a:highlight>
                  <a:srgbClr val="F3F3F3"/>
                </a:highlight>
                <a:latin typeface="Consolas"/>
                <a:ea typeface="Consolas"/>
                <a:cs typeface="Consolas"/>
                <a:sym typeface="Consolas"/>
              </a:rPr>
              <a:t> </a:t>
            </a:r>
            <a:br>
              <a:rPr lang="vi">
                <a:solidFill>
                  <a:srgbClr val="383A42"/>
                </a:solidFill>
                <a:highlight>
                  <a:srgbClr val="F3F3F3"/>
                </a:highlight>
                <a:latin typeface="Consolas"/>
                <a:ea typeface="Consolas"/>
                <a:cs typeface="Consolas"/>
                <a:sym typeface="Consolas"/>
              </a:rPr>
            </a:br>
            <a:r>
              <a:rPr lang="vi">
                <a:solidFill>
                  <a:srgbClr val="383A42"/>
                </a:solidFill>
                <a:highlight>
                  <a:srgbClr val="F3F3F3"/>
                </a:highlight>
                <a:latin typeface="Consolas"/>
                <a:ea typeface="Consolas"/>
                <a:cs typeface="Consolas"/>
                <a:sym typeface="Consolas"/>
              </a:rPr>
              <a:t>	&lt;column_1&gt; = &lt;value_1&gt;,</a:t>
            </a:r>
            <a:br>
              <a:rPr lang="vi">
                <a:solidFill>
                  <a:srgbClr val="383A42"/>
                </a:solidFill>
                <a:highlight>
                  <a:srgbClr val="F3F3F3"/>
                </a:highlight>
                <a:latin typeface="Consolas"/>
                <a:ea typeface="Consolas"/>
                <a:cs typeface="Consolas"/>
                <a:sym typeface="Consolas"/>
              </a:rPr>
            </a:br>
            <a:r>
              <a:rPr lang="vi">
                <a:solidFill>
                  <a:srgbClr val="383A42"/>
                </a:solidFill>
                <a:highlight>
                  <a:srgbClr val="F3F3F3"/>
                </a:highlight>
                <a:latin typeface="Consolas"/>
                <a:ea typeface="Consolas"/>
                <a:cs typeface="Consolas"/>
                <a:sym typeface="Consolas"/>
              </a:rPr>
              <a:t>	&lt;column_2&gt; = &lt;value_2&gt;,</a:t>
            </a:r>
            <a:br>
              <a:rPr lang="vi">
                <a:solidFill>
                  <a:srgbClr val="383A42"/>
                </a:solidFill>
                <a:highlight>
                  <a:srgbClr val="F3F3F3"/>
                </a:highlight>
                <a:latin typeface="Consolas"/>
                <a:ea typeface="Consolas"/>
                <a:cs typeface="Consolas"/>
                <a:sym typeface="Consolas"/>
              </a:rPr>
            </a:br>
            <a:r>
              <a:rPr lang="vi">
                <a:solidFill>
                  <a:srgbClr val="383A42"/>
                </a:solidFill>
                <a:highlight>
                  <a:srgbClr val="F3F3F3"/>
                </a:highlight>
                <a:latin typeface="Consolas"/>
                <a:ea typeface="Consolas"/>
                <a:cs typeface="Consolas"/>
                <a:sym typeface="Consolas"/>
              </a:rPr>
              <a:t>	…,</a:t>
            </a:r>
            <a:br>
              <a:rPr lang="vi">
                <a:solidFill>
                  <a:srgbClr val="383A42"/>
                </a:solidFill>
                <a:highlight>
                  <a:srgbClr val="F3F3F3"/>
                </a:highlight>
                <a:latin typeface="Consolas"/>
                <a:ea typeface="Consolas"/>
                <a:cs typeface="Consolas"/>
                <a:sym typeface="Consolas"/>
              </a:rPr>
            </a:br>
            <a:r>
              <a:rPr lang="vi">
                <a:solidFill>
                  <a:srgbClr val="383A42"/>
                </a:solidFill>
                <a:highlight>
                  <a:srgbClr val="F3F3F3"/>
                </a:highlight>
                <a:latin typeface="Consolas"/>
                <a:ea typeface="Consolas"/>
                <a:cs typeface="Consolas"/>
                <a:sym typeface="Consolas"/>
              </a:rPr>
              <a:t>	&lt;column_n&gt; = &lt;value_n&gt;</a:t>
            </a:r>
            <a:br>
              <a:rPr lang="vi">
                <a:solidFill>
                  <a:srgbClr val="383A42"/>
                </a:solidFill>
                <a:highlight>
                  <a:srgbClr val="F3F3F3"/>
                </a:highlight>
                <a:latin typeface="Consolas"/>
                <a:ea typeface="Consolas"/>
                <a:cs typeface="Consolas"/>
                <a:sym typeface="Consolas"/>
              </a:rPr>
            </a:br>
            <a:r>
              <a:rPr lang="vi">
                <a:solidFill>
                  <a:srgbClr val="A626A4"/>
                </a:solidFill>
                <a:highlight>
                  <a:srgbClr val="F3F3F3"/>
                </a:highlight>
                <a:latin typeface="Consolas"/>
                <a:ea typeface="Consolas"/>
                <a:cs typeface="Consolas"/>
                <a:sym typeface="Consolas"/>
              </a:rPr>
              <a:t>WHERE</a:t>
            </a:r>
            <a:r>
              <a:rPr lang="vi">
                <a:solidFill>
                  <a:srgbClr val="383A42"/>
                </a:solidFill>
                <a:highlight>
                  <a:srgbClr val="F3F3F3"/>
                </a:highlight>
                <a:latin typeface="Consolas"/>
                <a:ea typeface="Consolas"/>
                <a:cs typeface="Consolas"/>
                <a:sym typeface="Consolas"/>
              </a:rPr>
              <a:t> &lt;condition&gt;</a:t>
            </a:r>
            <a:endParaRPr>
              <a:highlight>
                <a:srgbClr val="F3F3F3"/>
              </a:highlight>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331" name="Google Shape;331;p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Nên có mệnh đề WHERE để giới hạn dữ liệu cần thay đổi.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Từ khóa TOP</a:t>
            </a:r>
            <a:endParaRPr/>
          </a:p>
        </p:txBody>
      </p:sp>
      <p:sp>
        <p:nvSpPr>
          <p:cNvPr id="337" name="Google Shape;337;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Tương tự với câu SELECT, từ khóa TOP trong câu UPDATE dùng để giới hạn số lượng dữ liệu cần cập nhật.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DELETE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Công dụng</a:t>
            </a:r>
            <a:endParaRPr/>
          </a:p>
        </p:txBody>
      </p:sp>
      <p:sp>
        <p:nvSpPr>
          <p:cNvPr id="348" name="Google Shape;348;p5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Dùng để xóa dữ liệu trong cơ sở dữ liệu</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a:t>
            </a:r>
            <a:endParaRPr/>
          </a:p>
        </p:txBody>
      </p:sp>
      <p:sp>
        <p:nvSpPr>
          <p:cNvPr id="354" name="Google Shape;354;p60"/>
          <p:cNvSpPr txBox="1"/>
          <p:nvPr>
            <p:ph idx="1" type="body"/>
          </p:nvPr>
        </p:nvSpPr>
        <p:spPr>
          <a:xfrm>
            <a:off x="387900" y="1489824"/>
            <a:ext cx="8368200" cy="30789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A626A4"/>
                </a:solidFill>
                <a:highlight>
                  <a:srgbClr val="F3F3F3"/>
                </a:highlight>
                <a:latin typeface="Consolas"/>
                <a:ea typeface="Consolas"/>
                <a:cs typeface="Consolas"/>
                <a:sym typeface="Consolas"/>
              </a:rPr>
              <a:t>DELETE</a:t>
            </a:r>
            <a:r>
              <a:rPr lang="vi">
                <a:solidFill>
                  <a:srgbClr val="383A42"/>
                </a:solidFill>
                <a:highlight>
                  <a:srgbClr val="F3F3F3"/>
                </a:highlight>
                <a:latin typeface="Consolas"/>
                <a:ea typeface="Consolas"/>
                <a:cs typeface="Consolas"/>
                <a:sym typeface="Consolas"/>
              </a:rPr>
              <a:t> </a:t>
            </a:r>
            <a:r>
              <a:rPr lang="vi">
                <a:solidFill>
                  <a:srgbClr val="A626A4"/>
                </a:solidFill>
                <a:highlight>
                  <a:srgbClr val="F3F3F3"/>
                </a:highlight>
                <a:latin typeface="Consolas"/>
                <a:ea typeface="Consolas"/>
                <a:cs typeface="Consolas"/>
                <a:sym typeface="Consolas"/>
              </a:rPr>
              <a:t>FROM</a:t>
            </a:r>
            <a:r>
              <a:rPr lang="vi">
                <a:solidFill>
                  <a:srgbClr val="383A42"/>
                </a:solidFill>
                <a:highlight>
                  <a:srgbClr val="F3F3F3"/>
                </a:highlight>
                <a:latin typeface="Consolas"/>
                <a:ea typeface="Consolas"/>
                <a:cs typeface="Consolas"/>
                <a:sym typeface="Consolas"/>
              </a:rPr>
              <a:t> &lt;table_name&gt;</a:t>
            </a:r>
            <a:br>
              <a:rPr lang="vi">
                <a:solidFill>
                  <a:srgbClr val="383A42"/>
                </a:solidFill>
                <a:highlight>
                  <a:srgbClr val="F3F3F3"/>
                </a:highlight>
                <a:latin typeface="Consolas"/>
                <a:ea typeface="Consolas"/>
                <a:cs typeface="Consolas"/>
                <a:sym typeface="Consolas"/>
              </a:rPr>
            </a:br>
            <a:r>
              <a:rPr lang="vi">
                <a:solidFill>
                  <a:srgbClr val="A626A4"/>
                </a:solidFill>
                <a:highlight>
                  <a:srgbClr val="F3F3F3"/>
                </a:highlight>
                <a:latin typeface="Consolas"/>
                <a:ea typeface="Consolas"/>
                <a:cs typeface="Consolas"/>
                <a:sym typeface="Consolas"/>
              </a:rPr>
              <a:t>WHERE</a:t>
            </a:r>
            <a:r>
              <a:rPr lang="vi">
                <a:solidFill>
                  <a:srgbClr val="383A42"/>
                </a:solidFill>
                <a:highlight>
                  <a:srgbClr val="F3F3F3"/>
                </a:highlight>
                <a:latin typeface="Consolas"/>
                <a:ea typeface="Consolas"/>
                <a:cs typeface="Consolas"/>
                <a:sym typeface="Consolas"/>
              </a:rPr>
              <a:t> &lt;condition&gt;</a:t>
            </a:r>
            <a:endParaRPr>
              <a:highlight>
                <a:srgbClr val="F3F3F3"/>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Lưu ý</a:t>
            </a:r>
            <a:endParaRPr/>
          </a:p>
        </p:txBody>
      </p:sp>
      <p:sp>
        <p:nvSpPr>
          <p:cNvPr id="360" name="Google Shape;360;p6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Nếu trong bảng có cột IDENTITY thì dù có xóa hết bảng bằng DELETE thì giá trị cột IDENTITY vẫn tiếp tục từ số lớn nhất trước khi xóa, không được đặt lại từ giá trị khởi tạo.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DQL</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DQL (Data Query Language) là nhóm các mệnh đề để truy vấn dữ liệu, bao gồm:</a:t>
            </a:r>
            <a:endParaRPr/>
          </a:p>
          <a:p>
            <a:pPr indent="-342900" lvl="0" marL="457200" rtl="0" algn="l">
              <a:spcBef>
                <a:spcPts val="1600"/>
              </a:spcBef>
              <a:spcAft>
                <a:spcPts val="0"/>
              </a:spcAft>
              <a:buSzPts val="1800"/>
              <a:buChar char="-"/>
            </a:pPr>
            <a:r>
              <a:rPr lang="vi"/>
              <a:t>SELECT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Từ khóa TOP</a:t>
            </a:r>
            <a:endParaRPr/>
          </a:p>
        </p:txBody>
      </p:sp>
      <p:sp>
        <p:nvSpPr>
          <p:cNvPr id="366" name="Google Shape;366;p6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vi"/>
              <a:t>Tương tự với câu SELECT, từ khóa TOP trong câu DELETE dùng để giới hạn số lượng dữ liệu cần xóa.</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TRUNCATE TABLE</a:t>
            </a:r>
            <a:endParaRPr/>
          </a:p>
        </p:txBody>
      </p:sp>
      <p:sp>
        <p:nvSpPr>
          <p:cNvPr id="372" name="Google Shape;372;p6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xóa toàn bộ dữ liệu trong một bảng.</a:t>
            </a:r>
            <a:endParaRPr/>
          </a:p>
          <a:p>
            <a:pPr indent="0" lvl="0" marL="0" rtl="0" algn="l">
              <a:spcBef>
                <a:spcPts val="1600"/>
              </a:spcBef>
              <a:spcAft>
                <a:spcPts val="0"/>
              </a:spcAft>
              <a:buNone/>
            </a:pPr>
            <a:r>
              <a:rPr lang="vi"/>
              <a:t>Tương tự với câu DELETE không có điều kiện.</a:t>
            </a:r>
            <a:endParaRPr/>
          </a:p>
          <a:p>
            <a:pPr indent="0" lvl="0" marL="0" rtl="0" algn="l">
              <a:spcBef>
                <a:spcPts val="1600"/>
              </a:spcBef>
              <a:spcAft>
                <a:spcPts val="1600"/>
              </a:spcAft>
              <a:buNone/>
            </a:pPr>
            <a:r>
              <a:rPr lang="vi"/>
              <a:t>Nếu trong bảng có cột IDENTITY thì số sẽ được đánh lại từ đầu.</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Cú pháp</a:t>
            </a:r>
            <a:endParaRPr/>
          </a:p>
        </p:txBody>
      </p:sp>
      <p:sp>
        <p:nvSpPr>
          <p:cNvPr id="378" name="Google Shape;378;p64"/>
          <p:cNvSpPr txBox="1"/>
          <p:nvPr>
            <p:ph idx="1" type="body"/>
          </p:nvPr>
        </p:nvSpPr>
        <p:spPr>
          <a:xfrm>
            <a:off x="387900" y="1489824"/>
            <a:ext cx="8368200" cy="519600"/>
          </a:xfrm>
          <a:prstGeom prst="rect">
            <a:avLst/>
          </a:prstGeom>
          <a:solidFill>
            <a:srgbClr val="F3F3F3"/>
          </a:solidFill>
        </p:spPr>
        <p:txBody>
          <a:bodyPr anchorCtr="0" anchor="t" bIns="91425" lIns="91425" spcFirstLastPara="1" rIns="91425" wrap="square" tIns="91425">
            <a:noAutofit/>
          </a:bodyPr>
          <a:lstStyle/>
          <a:p>
            <a:pPr indent="0" lvl="0" marL="0" rtl="0" algn="l">
              <a:spcBef>
                <a:spcPts val="0"/>
              </a:spcBef>
              <a:spcAft>
                <a:spcPts val="0"/>
              </a:spcAft>
              <a:buNone/>
            </a:pPr>
            <a:r>
              <a:rPr lang="vi">
                <a:solidFill>
                  <a:srgbClr val="A626A4"/>
                </a:solidFill>
                <a:highlight>
                  <a:srgbClr val="F3F3F3"/>
                </a:highlight>
                <a:latin typeface="Consolas"/>
                <a:ea typeface="Consolas"/>
                <a:cs typeface="Consolas"/>
                <a:sym typeface="Consolas"/>
              </a:rPr>
              <a:t>TRUNCATE TABLE</a:t>
            </a:r>
            <a:r>
              <a:rPr lang="vi">
                <a:solidFill>
                  <a:srgbClr val="383A42"/>
                </a:solidFill>
                <a:highlight>
                  <a:srgbClr val="F3F3F3"/>
                </a:highlight>
                <a:latin typeface="Consolas"/>
                <a:ea typeface="Consolas"/>
                <a:cs typeface="Consolas"/>
                <a:sym typeface="Consolas"/>
              </a:rPr>
              <a:t> &lt;table_name&gt;</a:t>
            </a:r>
            <a:endParaRPr>
              <a:highlight>
                <a:srgbClr val="F3F3F3"/>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INSERT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Nhóm mệnh đề INSERT giúp thêm dữ liệu vào cơ sở dữ liệu, có 2 dạng nhóm nhỏ:</a:t>
            </a:r>
            <a:endParaRPr/>
          </a:p>
          <a:p>
            <a:pPr indent="-342900" lvl="0" marL="457200" rtl="0" algn="l">
              <a:spcBef>
                <a:spcPts val="1600"/>
              </a:spcBef>
              <a:spcAft>
                <a:spcPts val="0"/>
              </a:spcAft>
              <a:buSzPts val="1800"/>
              <a:buChar char="-"/>
            </a:pPr>
            <a:r>
              <a:rPr lang="vi"/>
              <a:t>INSERT </a:t>
            </a:r>
            <a:endParaRPr/>
          </a:p>
          <a:p>
            <a:pPr indent="-342900" lvl="0" marL="457200" rtl="0" algn="l">
              <a:spcBef>
                <a:spcPts val="0"/>
              </a:spcBef>
              <a:spcAft>
                <a:spcPts val="0"/>
              </a:spcAft>
              <a:buSzPts val="1800"/>
              <a:buChar char="-"/>
            </a:pPr>
            <a:r>
              <a:rPr lang="vi"/>
              <a:t>BULK INSERT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INSERT</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nhập trực tiếp dữ liệu vào database</a:t>
            </a:r>
            <a:endParaRPr/>
          </a:p>
          <a:p>
            <a:pPr indent="0" lvl="0" marL="0" rtl="0" algn="l">
              <a:spcBef>
                <a:spcPts val="1600"/>
              </a:spcBef>
              <a:spcAft>
                <a:spcPts val="0"/>
              </a:spcAft>
              <a:buNone/>
            </a:pPr>
            <a:r>
              <a:rPr lang="vi"/>
              <a:t>Cú pháp:</a:t>
            </a:r>
            <a:endParaRPr/>
          </a:p>
          <a:p>
            <a:pPr indent="0" lvl="0" marL="457200" rtl="0" algn="l">
              <a:spcBef>
                <a:spcPts val="1600"/>
              </a:spcBef>
              <a:spcAft>
                <a:spcPts val="0"/>
              </a:spcAft>
              <a:buNone/>
            </a:pPr>
            <a:r>
              <a:rPr lang="vi">
                <a:latin typeface="Roboto Mono"/>
                <a:ea typeface="Roboto Mono"/>
                <a:cs typeface="Roboto Mono"/>
                <a:sym typeface="Roboto Mono"/>
              </a:rPr>
              <a:t>INSERT &lt;table_name&gt; (&lt;column_list&gt;) VALUES</a:t>
            </a:r>
            <a:endParaRPr>
              <a:latin typeface="Roboto Mono"/>
              <a:ea typeface="Roboto Mono"/>
              <a:cs typeface="Roboto Mono"/>
              <a:sym typeface="Roboto Mono"/>
            </a:endParaRPr>
          </a:p>
          <a:p>
            <a:pPr indent="0" lvl="0" marL="457200" rtl="0" algn="l">
              <a:spcBef>
                <a:spcPts val="1600"/>
              </a:spcBef>
              <a:spcAft>
                <a:spcPts val="1600"/>
              </a:spcAft>
              <a:buNone/>
            </a:pPr>
            <a:r>
              <a:rPr lang="vi">
                <a:latin typeface="Roboto Mono"/>
                <a:ea typeface="Roboto Mono"/>
                <a:cs typeface="Roboto Mono"/>
                <a:sym typeface="Roboto Mono"/>
              </a:rPr>
              <a:t>(&lt;value&gt;)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Ví dụ</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vi">
                <a:latin typeface="Roboto Mono"/>
                <a:ea typeface="Roboto Mono"/>
                <a:cs typeface="Roboto Mono"/>
                <a:sym typeface="Roboto Mono"/>
              </a:rPr>
              <a:t>INSERT sinh_vien(ma_so, ten, nam_sinh) VALUES</a:t>
            </a:r>
            <a:endParaRPr>
              <a:latin typeface="Roboto Mono"/>
              <a:ea typeface="Roboto Mono"/>
              <a:cs typeface="Roboto Mono"/>
              <a:sym typeface="Roboto Mono"/>
            </a:endParaRPr>
          </a:p>
          <a:p>
            <a:pPr indent="0" lvl="0" marL="457200" rtl="0" algn="l">
              <a:spcBef>
                <a:spcPts val="1600"/>
              </a:spcBef>
              <a:spcAft>
                <a:spcPts val="1600"/>
              </a:spcAft>
              <a:buNone/>
            </a:pPr>
            <a:r>
              <a:rPr lang="vi">
                <a:latin typeface="Roboto Mono"/>
                <a:ea typeface="Roboto Mono"/>
                <a:cs typeface="Roboto Mono"/>
                <a:sym typeface="Roboto Mono"/>
              </a:rPr>
              <a:t>(‘11110102’, N‘Nguyễn Văn A’, 1996)</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