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
      <p:font typeface="Lora"/>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5.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lab-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Lora-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Lora-italic.fntdata"/><Relationship Id="rId14" Type="http://schemas.openxmlformats.org/officeDocument/2006/relationships/slide" Target="slides/slide9.xml"/><Relationship Id="rId36" Type="http://schemas.openxmlformats.org/officeDocument/2006/relationships/font" Target="fonts/Lora-bold.fntdata"/><Relationship Id="rId17" Type="http://schemas.openxmlformats.org/officeDocument/2006/relationships/slide" Target="slides/slide12.xml"/><Relationship Id="rId39" Type="http://schemas.openxmlformats.org/officeDocument/2006/relationships/font" Target="fonts/RobotoMono-regular.fntdata"/><Relationship Id="rId16" Type="http://schemas.openxmlformats.org/officeDocument/2006/relationships/slide" Target="slides/slide11.xml"/><Relationship Id="rId38" Type="http://schemas.openxmlformats.org/officeDocument/2006/relationships/font" Target="fonts/Lora-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942a937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942a937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42a93773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42a93773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c08264fb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c08264fb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c08264fb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08264fb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c08264f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c08264f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c08264fb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c08264fb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c08264fb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c08264fb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c08264fb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c08264fb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24be71d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24be71d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c08264f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c08264f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08264fb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08264fb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c08264fb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c08264fb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24be71d3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24be71d3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c08264fb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08264fb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c08264fb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c08264fb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08264f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08264f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08264fb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08264fb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08264fb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08264fb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08264fb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08264fb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c08264fb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08264fb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08264fb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08264fb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08264fb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08264fb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Tư duy tính toán</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MIS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thu</a:t>
            </a:r>
            <a:r>
              <a:rPr lang="vi"/>
              <a:t>ật toán tìm số lớn nhất trong 2 số</a:t>
            </a:r>
            <a:endParaRPr/>
          </a:p>
          <a:p>
            <a:pPr indent="0" lvl="0" marL="0" rtl="0" algn="l">
              <a:spcBef>
                <a:spcPts val="1600"/>
              </a:spcBef>
              <a:spcAft>
                <a:spcPts val="0"/>
              </a:spcAft>
              <a:buNone/>
            </a:pPr>
            <a:r>
              <a:rPr lang="vi">
                <a:latin typeface="Roboto Mono"/>
                <a:ea typeface="Roboto Mono"/>
                <a:cs typeface="Roboto Mono"/>
                <a:sym typeface="Roboto Mono"/>
              </a:rPr>
              <a:t>def find_max(a, b)</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if a &gt; b:</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return a</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else:</a:t>
            </a:r>
            <a:endParaRPr>
              <a:latin typeface="Roboto Mono"/>
              <a:ea typeface="Roboto Mono"/>
              <a:cs typeface="Roboto Mono"/>
              <a:sym typeface="Roboto Mono"/>
            </a:endParaRPr>
          </a:p>
          <a:p>
            <a:pPr indent="0" lvl="0" marL="0" rtl="0" algn="l">
              <a:spcBef>
                <a:spcPts val="1600"/>
              </a:spcBef>
              <a:spcAft>
                <a:spcPts val="1600"/>
              </a:spcAft>
              <a:buNone/>
            </a:pPr>
            <a:r>
              <a:rPr lang="vi">
                <a:latin typeface="Roboto Mono"/>
                <a:ea typeface="Roboto Mono"/>
                <a:cs typeface="Roboto Mono"/>
                <a:sym typeface="Roboto Mono"/>
              </a:rPr>
              <a:t>		return 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 (ti</a:t>
            </a:r>
            <a:r>
              <a:rPr lang="vi"/>
              <a:t>ếp)</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Như v</a:t>
            </a:r>
            <a:r>
              <a:rPr lang="vi"/>
              <a:t>ậy, để tìm số lớn nhất trong hai số, ta thực hiện theo các bước:</a:t>
            </a:r>
            <a:endParaRPr/>
          </a:p>
          <a:p>
            <a:pPr indent="-342900" lvl="0" marL="457200" rtl="0" algn="l">
              <a:spcBef>
                <a:spcPts val="1600"/>
              </a:spcBef>
              <a:spcAft>
                <a:spcPts val="0"/>
              </a:spcAft>
              <a:buSzPts val="1800"/>
              <a:buAutoNum type="arabicPeriod"/>
            </a:pPr>
            <a:r>
              <a:rPr lang="vi"/>
              <a:t>So sánh hai số đó.</a:t>
            </a:r>
            <a:endParaRPr/>
          </a:p>
          <a:p>
            <a:pPr indent="-342900" lvl="0" marL="457200" rtl="0" algn="l">
              <a:spcBef>
                <a:spcPts val="0"/>
              </a:spcBef>
              <a:spcAft>
                <a:spcPts val="0"/>
              </a:spcAft>
              <a:buSzPts val="1800"/>
              <a:buAutoNum type="arabicPeriod"/>
            </a:pPr>
            <a:r>
              <a:rPr lang="vi"/>
              <a:t>Nếu a &gt; b thì a là số lớn nhất trong 2 số.</a:t>
            </a:r>
            <a:endParaRPr/>
          </a:p>
          <a:p>
            <a:pPr indent="-342900" lvl="0" marL="457200" rtl="0" algn="l">
              <a:spcBef>
                <a:spcPts val="0"/>
              </a:spcBef>
              <a:spcAft>
                <a:spcPts val="0"/>
              </a:spcAft>
              <a:buSzPts val="1800"/>
              <a:buAutoNum type="arabicPeriod"/>
            </a:pPr>
            <a:r>
              <a:rPr lang="vi"/>
              <a:t>Ngược lại thì b là số lớn nhất trong 2 số.</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thuật toán</a:t>
            </a:r>
            <a:endParaRPr/>
          </a:p>
        </p:txBody>
      </p:sp>
      <p:sp>
        <p:nvSpPr>
          <p:cNvPr id="128" name="Google Shape;128;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Nếu không hiểu rõ thuật toán sẽ rất khó để phân loại chúng. Tùy thuộc vào hoàn cảnh sử dụng, các tiêu chí khác  nhau mà thuật toán được phân ra nhiều loại.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theo tính năng</a:t>
            </a:r>
            <a:endParaRPr/>
          </a:p>
        </p:txBody>
      </p:sp>
      <p:sp>
        <p:nvSpPr>
          <p:cNvPr id="134" name="Google Shape;134;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vi"/>
              <a:t>Thuật toán tìm kiếm</a:t>
            </a:r>
            <a:r>
              <a:rPr lang="vi"/>
              <a:t>: Đây là thuật toán được áp dụng để tìm kiếm dữ liệu, thông tin trong một tập hợp bao gồm các phần tử khác nhau.  </a:t>
            </a:r>
            <a:endParaRPr/>
          </a:p>
          <a:p>
            <a:pPr indent="-342900" lvl="0" marL="457200" rtl="0" algn="l">
              <a:spcBef>
                <a:spcPts val="0"/>
              </a:spcBef>
              <a:spcAft>
                <a:spcPts val="0"/>
              </a:spcAft>
              <a:buSzPts val="1800"/>
              <a:buChar char="-"/>
            </a:pPr>
            <a:r>
              <a:rPr b="1" lang="vi"/>
              <a:t>Thuật toán sắp xếp</a:t>
            </a:r>
            <a:r>
              <a:rPr lang="vi"/>
              <a:t>: Đây là thuật toán được dùng để sắp xếp thứ tự từng phần tử trong tập hợp một cách khoa học, đáp ứng yêu cầu ban đầu.</a:t>
            </a:r>
            <a:endParaRPr/>
          </a:p>
          <a:p>
            <a:pPr indent="-342900" lvl="0" marL="457200" rtl="0" algn="l">
              <a:spcBef>
                <a:spcPts val="0"/>
              </a:spcBef>
              <a:spcAft>
                <a:spcPts val="0"/>
              </a:spcAft>
              <a:buSzPts val="1800"/>
              <a:buChar char="-"/>
            </a:pPr>
            <a:r>
              <a:rPr b="1" lang="vi"/>
              <a:t>Thuật toán đồ thị</a:t>
            </a:r>
            <a:r>
              <a:rPr lang="vi"/>
              <a:t>: Thuật này được sử dụng để xử lý các dạng bài có sử dụng đồ thị.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theo cách thực hiện</a:t>
            </a:r>
            <a:endParaRPr/>
          </a:p>
        </p:txBody>
      </p:sp>
      <p:sp>
        <p:nvSpPr>
          <p:cNvPr id="140" name="Google Shape;140;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Chia để trị</a:t>
            </a:r>
            <a:endParaRPr/>
          </a:p>
          <a:p>
            <a:pPr indent="-342900" lvl="0" marL="457200" rtl="0" algn="l">
              <a:spcBef>
                <a:spcPts val="0"/>
              </a:spcBef>
              <a:spcAft>
                <a:spcPts val="0"/>
              </a:spcAft>
              <a:buSzPts val="1800"/>
              <a:buChar char="-"/>
            </a:pPr>
            <a:r>
              <a:rPr lang="vi"/>
              <a:t>Quay lui</a:t>
            </a:r>
            <a:endParaRPr/>
          </a:p>
          <a:p>
            <a:pPr indent="-342900" lvl="0" marL="457200" rtl="0" algn="l">
              <a:spcBef>
                <a:spcPts val="0"/>
              </a:spcBef>
              <a:spcAft>
                <a:spcPts val="0"/>
              </a:spcAft>
              <a:buSzPts val="1800"/>
              <a:buChar char="-"/>
            </a:pPr>
            <a:r>
              <a:rPr lang="vi"/>
              <a:t>Tham lam</a:t>
            </a:r>
            <a:endParaRPr/>
          </a:p>
          <a:p>
            <a:pPr indent="-342900" lvl="0" marL="457200" rtl="0" algn="l">
              <a:spcBef>
                <a:spcPts val="0"/>
              </a:spcBef>
              <a:spcAft>
                <a:spcPts val="0"/>
              </a:spcAft>
              <a:buSzPts val="1800"/>
              <a:buChar char="-"/>
            </a:pPr>
            <a:r>
              <a:rPr lang="vi"/>
              <a:t>Đệ quy</a:t>
            </a:r>
            <a:endParaRPr/>
          </a:p>
          <a:p>
            <a:pPr indent="-342900" lvl="0" marL="457200" rtl="0" algn="l">
              <a:spcBef>
                <a:spcPts val="0"/>
              </a:spcBef>
              <a:spcAft>
                <a:spcPts val="0"/>
              </a:spcAft>
              <a:buSzPts val="1800"/>
              <a:buChar char="-"/>
            </a:pPr>
            <a:r>
              <a:rPr lang="vi"/>
              <a:t>Quy hoạch động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Phân loại theo độ phức tạp</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Thời gian hằng số.</a:t>
            </a:r>
            <a:endParaRPr/>
          </a:p>
          <a:p>
            <a:pPr indent="-342900" lvl="0" marL="457200" rtl="0" algn="l">
              <a:spcBef>
                <a:spcPts val="0"/>
              </a:spcBef>
              <a:spcAft>
                <a:spcPts val="0"/>
              </a:spcAft>
              <a:buSzPts val="1800"/>
              <a:buChar char="-"/>
            </a:pPr>
            <a:r>
              <a:rPr lang="vi"/>
              <a:t>Thời gian logarithm.</a:t>
            </a:r>
            <a:endParaRPr/>
          </a:p>
          <a:p>
            <a:pPr indent="-342900" lvl="0" marL="457200" rtl="0" algn="l">
              <a:spcBef>
                <a:spcPts val="0"/>
              </a:spcBef>
              <a:spcAft>
                <a:spcPts val="0"/>
              </a:spcAft>
              <a:buSzPts val="1800"/>
              <a:buChar char="-"/>
            </a:pPr>
            <a:r>
              <a:rPr lang="vi"/>
              <a:t>Thời gian tuyến tính.</a:t>
            </a:r>
            <a:endParaRPr/>
          </a:p>
          <a:p>
            <a:pPr indent="-342900" lvl="0" marL="457200" rtl="0" algn="l">
              <a:spcBef>
                <a:spcPts val="0"/>
              </a:spcBef>
              <a:spcAft>
                <a:spcPts val="0"/>
              </a:spcAft>
              <a:buSzPts val="1800"/>
              <a:buChar char="-"/>
            </a:pPr>
            <a:r>
              <a:rPr lang="vi"/>
              <a:t>Thời gian đa thức.</a:t>
            </a:r>
            <a:endParaRPr/>
          </a:p>
          <a:p>
            <a:pPr indent="-342900" lvl="0" marL="457200" rtl="0" algn="l">
              <a:spcBef>
                <a:spcPts val="0"/>
              </a:spcBef>
              <a:spcAft>
                <a:spcPts val="0"/>
              </a:spcAft>
              <a:buSzPts val="1800"/>
              <a:buChar char="-"/>
            </a:pPr>
            <a:r>
              <a:rPr lang="vi"/>
              <a:t>Thời gian lũy thừa.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Cách biểu diễn thuật toán</a:t>
            </a:r>
            <a:endParaRPr/>
          </a:p>
        </p:txBody>
      </p:sp>
      <p:sp>
        <p:nvSpPr>
          <p:cNvPr id="152" name="Google Shape;15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Ðể có thể truyền đạt thuật toán cho người khác hay chuyển thuật toán thành chương trình máy tính, ta phải có phương pháp biểu diễn thuật toán. Có 3 phương pháp biểu diễn thuật toán:</a:t>
            </a:r>
            <a:endParaRPr/>
          </a:p>
          <a:p>
            <a:pPr indent="-342900" lvl="0" marL="457200" rtl="0" algn="l">
              <a:spcBef>
                <a:spcPts val="1600"/>
              </a:spcBef>
              <a:spcAft>
                <a:spcPts val="0"/>
              </a:spcAft>
              <a:buSzPts val="1800"/>
              <a:buChar char="-"/>
            </a:pPr>
            <a:r>
              <a:rPr lang="vi"/>
              <a:t>Dùng ngôn ngữ tự nhiên.</a:t>
            </a:r>
            <a:endParaRPr/>
          </a:p>
          <a:p>
            <a:pPr indent="-342900" lvl="0" marL="457200" rtl="0" algn="l">
              <a:spcBef>
                <a:spcPts val="0"/>
              </a:spcBef>
              <a:spcAft>
                <a:spcPts val="0"/>
              </a:spcAft>
              <a:buSzPts val="1800"/>
              <a:buChar char="-"/>
            </a:pPr>
            <a:r>
              <a:rPr lang="vi"/>
              <a:t>Dùng lưu đồ - sơ đồ khối (flowchart)</a:t>
            </a:r>
            <a:endParaRPr/>
          </a:p>
          <a:p>
            <a:pPr indent="-342900" lvl="0" marL="457200" rtl="0" algn="l">
              <a:spcBef>
                <a:spcPts val="0"/>
              </a:spcBef>
              <a:spcAft>
                <a:spcPts val="0"/>
              </a:spcAft>
              <a:buSzPts val="1800"/>
              <a:buChar char="-"/>
            </a:pPr>
            <a:r>
              <a:rPr lang="vi"/>
              <a:t>Dùng mã giả (pseudocode)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Ngôn ngữ tự nhiên</a:t>
            </a:r>
            <a:endParaRPr/>
          </a:p>
        </p:txBody>
      </p:sp>
      <p:sp>
        <p:nvSpPr>
          <p:cNvPr id="158" name="Google Shape;15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Trong cách biểu diễn thuật toán theo ngôn ngữ tự nhiên, người ta sử dụng ngôn ngữ thường ngày để liệt kê các bước của thuật toán. Phương pháp biểu diễn này không yêu cầu người viết thuật toán cũng như người đọc thuật toán phải nắm các quy tắc. Tuy vậy, cách biểu diễn này thường dài dòng, không thể hiện rõ cấu trúc của thuật toán, đôi lúc gây hiểu lầm hoặc khó hiểu cho người đọc. Gần như không có một quy tắc cố định nào trong việc thể hiện thuật toán bằng ngôn ngữ tự nhiên. Tuy vậy, để dễ đọc, ta nên viết các bước con lùi vào bên phải và đánh số bước theo quy tắc phân cấp như 1, 1.1, 1.1.1,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64" name="Google Shape;164;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Để tìm số lớn nhất trong ba số a, b và c. Ta dùng thuật toán sau:</a:t>
            </a:r>
            <a:endParaRPr/>
          </a:p>
          <a:p>
            <a:pPr indent="-342900" lvl="0" marL="457200" rtl="0" algn="l">
              <a:spcBef>
                <a:spcPts val="1600"/>
              </a:spcBef>
              <a:spcAft>
                <a:spcPts val="0"/>
              </a:spcAft>
              <a:buSzPts val="1800"/>
              <a:buAutoNum type="arabicPeriod"/>
            </a:pPr>
            <a:r>
              <a:rPr lang="vi"/>
              <a:t>So sánh 2 số a và b để tìm ra số lớn hơn.</a:t>
            </a:r>
            <a:endParaRPr/>
          </a:p>
          <a:p>
            <a:pPr indent="-342900" lvl="0" marL="457200" rtl="0" algn="l">
              <a:spcBef>
                <a:spcPts val="0"/>
              </a:spcBef>
              <a:spcAft>
                <a:spcPts val="0"/>
              </a:spcAft>
              <a:buSzPts val="1800"/>
              <a:buAutoNum type="arabicPeriod"/>
            </a:pPr>
            <a:r>
              <a:rPr lang="vi"/>
              <a:t>So sánh số lớn hơn đó với c để tìm ra số lớn nhất.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Sơ đồ khối</a:t>
            </a:r>
            <a:endParaRPr/>
          </a:p>
        </p:txBody>
      </p:sp>
      <p:sp>
        <p:nvSpPr>
          <p:cNvPr id="170" name="Google Shape;170;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Lưu đồ hay sơ đồ khối là một công cụ trực quan để diễn đạt các thuật toán. Biểu diễn thuật toán bằng lưu đồ sẽ giúp người đọc theo dõi được sự phân cấp các trường hợp và quá trình xử lý của thuật toán. Phương pháp lưu đồ thường được dùng trong những thuật toán có tính rắc rối, khó theo dõi được quá trình xử lý.</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Giới thiệu môn học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76" name="Google Shape;176;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a:t>
            </a:r>
            <a:r>
              <a:rPr lang="vi"/>
              <a:t>úng ta biểu diễn việc tìm số lớn nhất ở trên bằng sơ đồ khối như sau</a:t>
            </a:r>
            <a:endParaRPr/>
          </a:p>
          <a:p>
            <a:pPr indent="0" lvl="0" marL="0" rtl="0" algn="l">
              <a:spcBef>
                <a:spcPts val="1600"/>
              </a:spcBef>
              <a:spcAft>
                <a:spcPts val="1600"/>
              </a:spcAft>
              <a:buNone/>
            </a:pPr>
            <a:r>
              <a:t/>
            </a:r>
            <a:endParaRPr/>
          </a:p>
        </p:txBody>
      </p:sp>
      <p:pic>
        <p:nvPicPr>
          <p:cNvPr id="177" name="Google Shape;177;p32"/>
          <p:cNvPicPr preferRelativeResize="0"/>
          <p:nvPr/>
        </p:nvPicPr>
        <p:blipFill>
          <a:blip r:embed="rId3">
            <a:alphaModFix/>
          </a:blip>
          <a:stretch>
            <a:fillRect/>
          </a:stretch>
        </p:blipFill>
        <p:spPr>
          <a:xfrm>
            <a:off x="1241913" y="2560088"/>
            <a:ext cx="6660175" cy="93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Quy </a:t>
            </a:r>
            <a:r>
              <a:rPr lang="vi"/>
              <a:t>ước sơ đồ khối</a:t>
            </a:r>
            <a:endParaRPr/>
          </a:p>
        </p:txBody>
      </p:sp>
      <p:pic>
        <p:nvPicPr>
          <p:cNvPr id="183" name="Google Shape;183;p33"/>
          <p:cNvPicPr preferRelativeResize="0"/>
          <p:nvPr/>
        </p:nvPicPr>
        <p:blipFill>
          <a:blip r:embed="rId3">
            <a:alphaModFix/>
          </a:blip>
          <a:stretch>
            <a:fillRect/>
          </a:stretch>
        </p:blipFill>
        <p:spPr>
          <a:xfrm>
            <a:off x="2364750" y="1144125"/>
            <a:ext cx="4414493" cy="374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89" name="Google Shape;189;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Tuy sơ đồ khối thể hiện rõ quá trình xử lý và sự phân cấp các trường hợp của thuật toán nhưng lại cồng kềnh. Ðể mô tả một thuật toán nhỏ ta phải dùng một không gian rất lớn. Hơn nữa, lưu đồ chỉ phân biệt hai thao tác là rẽ nhánh (chọn lựa có điều kiện) và xử lý mà trong thực tế, các thuật toán còn có thêm các thao tác lặp.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95" name="Google Shape;19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Ti</a:t>
            </a:r>
            <a:r>
              <a:rPr lang="vi"/>
              <a:t>ếp tục ví dụ tìm số lớn nhất của chúng ta. Mã giả sẽ như sau</a:t>
            </a:r>
            <a:endParaRPr/>
          </a:p>
          <a:p>
            <a:pPr indent="0" lvl="0" marL="0" rtl="0" algn="l">
              <a:spcBef>
                <a:spcPts val="1600"/>
              </a:spcBef>
              <a:spcAft>
                <a:spcPts val="0"/>
              </a:spcAft>
              <a:buNone/>
            </a:pPr>
            <a:r>
              <a:rPr lang="vi">
                <a:latin typeface="Roboto Mono"/>
                <a:ea typeface="Roboto Mono"/>
                <a:cs typeface="Roboto Mono"/>
                <a:sym typeface="Roboto Mono"/>
              </a:rPr>
              <a:t>def find_max(a, b, c)</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temp &lt;- max(a, b)</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m &lt;- max(temp, c)</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return m</a:t>
            </a:r>
            <a:endParaRPr>
              <a:latin typeface="Roboto Mono"/>
              <a:ea typeface="Roboto Mono"/>
              <a:cs typeface="Roboto Mono"/>
              <a:sym typeface="Roboto Mono"/>
            </a:endParaRPr>
          </a:p>
          <a:p>
            <a:pPr indent="0" lvl="0" marL="0" rtl="0" algn="l">
              <a:spcBef>
                <a:spcPts val="1600"/>
              </a:spcBef>
              <a:spcAft>
                <a:spcPts val="1600"/>
              </a:spcAft>
              <a:buNone/>
            </a:pPr>
            <a:r>
              <a:rPr lang="vi"/>
              <a:t>Trong đó, </a:t>
            </a:r>
            <a:r>
              <a:rPr lang="vi">
                <a:latin typeface="Roboto Mono"/>
                <a:ea typeface="Roboto Mono"/>
                <a:cs typeface="Roboto Mono"/>
                <a:sym typeface="Roboto Mono"/>
              </a:rPr>
              <a:t>max</a:t>
            </a:r>
            <a:r>
              <a:rPr lang="vi"/>
              <a:t> là một hàm trả về số lớn nhất trong 2 số.</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Nội dung môn học</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Môn học gồm một số chủ đề sau:</a:t>
            </a:r>
            <a:endParaRPr/>
          </a:p>
          <a:p>
            <a:pPr indent="-342900" lvl="0" marL="457200" rtl="0" algn="l">
              <a:spcBef>
                <a:spcPts val="1600"/>
              </a:spcBef>
              <a:spcAft>
                <a:spcPts val="0"/>
              </a:spcAft>
              <a:buSzPts val="1800"/>
              <a:buChar char="-"/>
            </a:pPr>
            <a:r>
              <a:rPr lang="vi"/>
              <a:t>Thuật toán và phân tích thuật toán.</a:t>
            </a:r>
            <a:endParaRPr/>
          </a:p>
          <a:p>
            <a:pPr indent="-342900" lvl="0" marL="457200" rtl="0" algn="l">
              <a:spcBef>
                <a:spcPts val="0"/>
              </a:spcBef>
              <a:spcAft>
                <a:spcPts val="0"/>
              </a:spcAft>
              <a:buSzPts val="1800"/>
              <a:buChar char="-"/>
            </a:pPr>
            <a:r>
              <a:rPr lang="vi"/>
              <a:t>Một số thuật toán sắp xếp cơ bản.</a:t>
            </a:r>
            <a:endParaRPr/>
          </a:p>
          <a:p>
            <a:pPr indent="-342900" lvl="0" marL="457200" rtl="0" algn="l">
              <a:spcBef>
                <a:spcPts val="0"/>
              </a:spcBef>
              <a:spcAft>
                <a:spcPts val="0"/>
              </a:spcAft>
              <a:buSzPts val="1800"/>
              <a:buChar char="-"/>
            </a:pPr>
            <a:r>
              <a:rPr lang="vi"/>
              <a:t>Một số thuật toán tìm kiếm cơ bản.</a:t>
            </a:r>
            <a:endParaRPr/>
          </a:p>
          <a:p>
            <a:pPr indent="-342900" lvl="0" marL="457200" rtl="0" algn="l">
              <a:spcBef>
                <a:spcPts val="0"/>
              </a:spcBef>
              <a:spcAft>
                <a:spcPts val="0"/>
              </a:spcAft>
              <a:buSzPts val="1800"/>
              <a:buChar char="-"/>
            </a:pPr>
            <a:r>
              <a:rPr lang="vi"/>
              <a:t>Một số cấu trúc dữ liệu thường gặp (stack, queue, tree).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Mục đích môn học</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kiến thức cơ bản về thuật toán và cách phân tích thuật toán.</a:t>
            </a:r>
            <a:endParaRPr/>
          </a:p>
          <a:p>
            <a:pPr indent="0" lvl="0" marL="0" rtl="0" algn="l">
              <a:spcBef>
                <a:spcPts val="1600"/>
              </a:spcBef>
              <a:spcAft>
                <a:spcPts val="0"/>
              </a:spcAft>
              <a:buNone/>
            </a:pPr>
            <a:r>
              <a:rPr lang="vi"/>
              <a:t>Có kiến thức về một số thuật toán (sắp xếp, tìm kiếm) cơ bản.</a:t>
            </a:r>
            <a:endParaRPr/>
          </a:p>
          <a:p>
            <a:pPr indent="0" lvl="0" marL="0" rtl="0" algn="l">
              <a:spcBef>
                <a:spcPts val="1600"/>
              </a:spcBef>
              <a:spcAft>
                <a:spcPts val="1600"/>
              </a:spcAft>
              <a:buNone/>
            </a:pPr>
            <a:r>
              <a:rPr lang="vi"/>
              <a:t>Có kiến thức về một số cấu trúc dữ liệu cơ bản.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Chấm điểm</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Điểm danh: 20%</a:t>
            </a:r>
            <a:endParaRPr/>
          </a:p>
          <a:p>
            <a:pPr indent="-342900" lvl="0" marL="457200" rtl="0" algn="l">
              <a:spcBef>
                <a:spcPts val="0"/>
              </a:spcBef>
              <a:spcAft>
                <a:spcPts val="0"/>
              </a:spcAft>
              <a:buSzPts val="1800"/>
              <a:buChar char="-"/>
            </a:pPr>
            <a:r>
              <a:rPr lang="vi"/>
              <a:t>Thực hành: 30%</a:t>
            </a:r>
            <a:endParaRPr/>
          </a:p>
          <a:p>
            <a:pPr indent="-342900" lvl="0" marL="457200" rtl="0" algn="l">
              <a:spcBef>
                <a:spcPts val="0"/>
              </a:spcBef>
              <a:spcAft>
                <a:spcPts val="0"/>
              </a:spcAft>
              <a:buSzPts val="1800"/>
              <a:buChar char="-"/>
            </a:pPr>
            <a:r>
              <a:rPr lang="vi"/>
              <a:t>Thi cuối kỳ: 50%.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Tài liệu tham khảo</a:t>
            </a:r>
            <a:endParaRPr/>
          </a:p>
        </p:txBody>
      </p:sp>
      <p:sp>
        <p:nvSpPr>
          <p:cNvPr id="93" name="Google Shape;93;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https://algs4.cs.princeton.edu/home/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Thuật toán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Thuật toán là gì?</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Thuật toán, còn gọi là giải thuật, là một tập hợp hữu hạn của các chỉ thị hay phương cách được định nghĩa rõ ràng cho việc hoàn tất một số sự việc từ một trạng thái ban đầu cho trước; khi các chỉ thị này được áp dụng triệt để thì sẽ dẫn đến kết quả sau cùng như đã dự.</a:t>
            </a:r>
            <a:endParaRPr/>
          </a:p>
          <a:p>
            <a:pPr indent="0" lvl="0" marL="0" rtl="0" algn="l">
              <a:spcBef>
                <a:spcPts val="1600"/>
              </a:spcBef>
              <a:spcAft>
                <a:spcPts val="0"/>
              </a:spcAft>
              <a:buNone/>
            </a:pPr>
            <a:r>
              <a:rPr lang="vi"/>
              <a:t>Nói cách khác, thuật toán là một bộ các quy tắc hay quy trình cụ thể nhằm giải quyết một vấn đề trong một số bước hữu hạn, hoặc nhằm cung cấp một kết quả từ một tập hợp của các dữ kiện đưa vào. đoán trước.</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Tính chất của thuật toán</a:t>
            </a:r>
            <a:endParaRPr/>
          </a:p>
        </p:txBody>
      </p:sp>
      <p:sp>
        <p:nvSpPr>
          <p:cNvPr id="110" name="Google Shape;110;p21"/>
          <p:cNvSpPr txBox="1"/>
          <p:nvPr>
            <p:ph idx="1" type="body"/>
          </p:nvPr>
        </p:nvSpPr>
        <p:spPr>
          <a:xfrm>
            <a:off x="387900" y="1489825"/>
            <a:ext cx="8368200" cy="3448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vi"/>
              <a:t>Tính chính xác</a:t>
            </a:r>
            <a:r>
              <a:rPr lang="vi"/>
              <a:t>: để đảm bảo kết quả tính toán hay các thao tác mà máy tính thực hiện được là chính xác.</a:t>
            </a:r>
            <a:endParaRPr/>
          </a:p>
          <a:p>
            <a:pPr indent="-342900" lvl="0" marL="457200" rtl="0" algn="l">
              <a:spcBef>
                <a:spcPts val="0"/>
              </a:spcBef>
              <a:spcAft>
                <a:spcPts val="0"/>
              </a:spcAft>
              <a:buSzPts val="1800"/>
              <a:buChar char="-"/>
            </a:pPr>
            <a:r>
              <a:rPr b="1" lang="vi"/>
              <a:t>Tính rõ ràng</a:t>
            </a:r>
            <a:r>
              <a:rPr lang="vi"/>
              <a:t>: Thuật toán phải được thể hiện bằng các câu lệnh minh bạch; các câu lệnh được sắp xếp theo thứ tự nhất định.</a:t>
            </a:r>
            <a:endParaRPr/>
          </a:p>
          <a:p>
            <a:pPr indent="-342900" lvl="0" marL="457200" rtl="0" algn="l">
              <a:spcBef>
                <a:spcPts val="0"/>
              </a:spcBef>
              <a:spcAft>
                <a:spcPts val="0"/>
              </a:spcAft>
              <a:buSzPts val="1800"/>
              <a:buChar char="-"/>
            </a:pPr>
            <a:r>
              <a:rPr b="1" lang="vi"/>
              <a:t>Tính khách quan</a:t>
            </a:r>
            <a:r>
              <a:rPr lang="vi"/>
              <a:t>: Một thuật toán dù được viết bởi nhiều người trên nhiều máy tính vẫn phải cho kết quả như nhau.</a:t>
            </a:r>
            <a:endParaRPr/>
          </a:p>
          <a:p>
            <a:pPr indent="-342900" lvl="0" marL="457200" rtl="0" algn="l">
              <a:spcBef>
                <a:spcPts val="0"/>
              </a:spcBef>
              <a:spcAft>
                <a:spcPts val="0"/>
              </a:spcAft>
              <a:buSzPts val="1800"/>
              <a:buChar char="-"/>
            </a:pPr>
            <a:r>
              <a:rPr b="1" lang="vi"/>
              <a:t>Tính phổ dụng</a:t>
            </a:r>
            <a:r>
              <a:rPr lang="vi"/>
              <a:t>: Thuật toán không chỉ áp dụng cho một bài toán nhất định mà có thể áp dụng cho một lớp các bài toán có đầu vào tương tự nhau.</a:t>
            </a:r>
            <a:endParaRPr/>
          </a:p>
          <a:p>
            <a:pPr indent="-342900" lvl="0" marL="457200" rtl="0" algn="l">
              <a:spcBef>
                <a:spcPts val="0"/>
              </a:spcBef>
              <a:spcAft>
                <a:spcPts val="0"/>
              </a:spcAft>
              <a:buSzPts val="1800"/>
              <a:buChar char="-"/>
            </a:pPr>
            <a:r>
              <a:rPr b="1" lang="vi"/>
              <a:t>Tính kết thúc</a:t>
            </a:r>
            <a:r>
              <a:rPr lang="vi"/>
              <a:t>: Thuật toán phải gồm một số hữu hạn các bước tính toán.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