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
      <p:font typeface="Lor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974188-8177-4EBC-8915-DC73D93854C0}">
  <a:tblStyle styleId="{B9974188-8177-4EBC-8915-DC73D93854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5.xml"/><Relationship Id="rId33" Type="http://schemas.openxmlformats.org/officeDocument/2006/relationships/font" Target="fonts/Lora-boldItalic.fntdata"/><Relationship Id="rId10" Type="http://schemas.openxmlformats.org/officeDocument/2006/relationships/slide" Target="slides/slide4.xml"/><Relationship Id="rId32" Type="http://schemas.openxmlformats.org/officeDocument/2006/relationships/font" Target="fonts/Lora-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c61f9774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61f9774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61f9774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61f9774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c61f9774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c61f9774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61f9774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61f9774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c61f9774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61f9774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c61f97745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c61f97745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8c61f9774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c61f9774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c61f97745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c61f9774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61f9774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61f9774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61f9774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61f9774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61f9774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61f9774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61f9774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61f9774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c61f9774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61f9774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61f9774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61f9774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61f9774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61f9774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61f9774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61f9774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Phân tích thuật toán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MIS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Lịch sử big-O</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Ký hiệu Big-0 được giới thiệu bởi Paul Bachmann [Apostol, 1976]. </a:t>
            </a:r>
            <a:endParaRPr/>
          </a:p>
          <a:p>
            <a:pPr indent="-342900" lvl="0" marL="457200" rtl="0" algn="l">
              <a:spcBef>
                <a:spcPts val="0"/>
              </a:spcBef>
              <a:spcAft>
                <a:spcPts val="0"/>
              </a:spcAft>
              <a:buSzPts val="1800"/>
              <a:buChar char="-"/>
            </a:pPr>
            <a:r>
              <a:rPr lang="vi"/>
              <a:t>Ký hiệu này sau đó được phổ biến rộng rãi bởi nhà toán học Edmund Landau, nên còn được gọi là ký hiệu Landau [Landau et al., 1958]. </a:t>
            </a:r>
            <a:endParaRPr/>
          </a:p>
          <a:p>
            <a:pPr indent="-342900" lvl="0" marL="457200" rtl="0" algn="l">
              <a:spcBef>
                <a:spcPts val="0"/>
              </a:spcBef>
              <a:spcAft>
                <a:spcPts val="0"/>
              </a:spcAft>
              <a:buSzPts val="1800"/>
              <a:buChar char="-"/>
            </a:pPr>
            <a:r>
              <a:rPr lang="vi"/>
              <a:t>Donald Knuth là người đưa ký hiệu này vào ngành Khoa học máy tính [Knuth, 1976].</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Định nghĩa</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a:t>
            </a:r>
            <a:r>
              <a:rPr b="1" lang="vi"/>
              <a:t>T(n)</a:t>
            </a:r>
            <a:r>
              <a:rPr lang="vi"/>
              <a:t> và </a:t>
            </a:r>
            <a:r>
              <a:rPr b="1" lang="vi"/>
              <a:t>g(n)</a:t>
            </a:r>
            <a:r>
              <a:rPr lang="vi"/>
              <a:t> là hai hàm số, ta nói T(n) = O(g(n)) nếu tồn tại các số dương c và K sao cho: </a:t>
            </a:r>
            <a:endParaRPr/>
          </a:p>
          <a:p>
            <a:pPr indent="0" lvl="0" marL="0" rtl="0" algn="ctr">
              <a:spcBef>
                <a:spcPts val="1600"/>
              </a:spcBef>
              <a:spcAft>
                <a:spcPts val="0"/>
              </a:spcAft>
              <a:buNone/>
            </a:pPr>
            <a:r>
              <a:rPr lang="vi" sz="3600"/>
              <a:t>T(n) ≤ cg(n), ∀n ≥ K</a:t>
            </a:r>
            <a:endParaRPr sz="3600"/>
          </a:p>
          <a:p>
            <a:pPr indent="0" lvl="0" marL="0" rtl="0" algn="l">
              <a:spcBef>
                <a:spcPts val="1600"/>
              </a:spcBef>
              <a:spcAft>
                <a:spcPts val="0"/>
              </a:spcAft>
              <a:buNone/>
            </a:pPr>
            <a:r>
              <a:rPr b="1" lang="vi"/>
              <a:t>Cách đọc</a:t>
            </a:r>
            <a:r>
              <a:rPr lang="vi"/>
              <a:t>: T(n) có độ phức tạp là </a:t>
            </a:r>
            <a:r>
              <a:rPr lang="vi"/>
              <a:t>O(g(n))</a:t>
            </a:r>
            <a:endParaRPr/>
          </a:p>
          <a:p>
            <a:pPr indent="0" lvl="0" marL="0" rtl="0" algn="l">
              <a:spcBef>
                <a:spcPts val="1600"/>
              </a:spcBef>
              <a:spcAft>
                <a:spcPts val="1600"/>
              </a:spcAft>
              <a:buNone/>
            </a:pPr>
            <a:r>
              <a:rPr b="1" lang="vi"/>
              <a:t>Ý nghĩa</a:t>
            </a:r>
            <a:r>
              <a:rPr lang="vi"/>
              <a:t>: g(n) là giới hạn trên của T(n)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T(n) = </a:t>
            </a:r>
            <a:r>
              <a:rPr lang="vi"/>
              <a:t>4n^2 − 2n + 2, ta có thể thấy rằng:</a:t>
            </a:r>
            <a:endParaRPr/>
          </a:p>
          <a:p>
            <a:pPr indent="457200" lvl="0" marL="457200" rtl="0" algn="l">
              <a:spcBef>
                <a:spcPts val="1600"/>
              </a:spcBef>
              <a:spcAft>
                <a:spcPts val="0"/>
              </a:spcAft>
              <a:buNone/>
            </a:pPr>
            <a:r>
              <a:rPr lang="vi"/>
              <a:t>2n - 2 ≥ 0, </a:t>
            </a:r>
            <a:r>
              <a:rPr lang="vi"/>
              <a:t>∀n ≥ 1, nên</a:t>
            </a:r>
            <a:endParaRPr/>
          </a:p>
          <a:p>
            <a:pPr indent="457200" lvl="0" marL="457200" rtl="0" algn="l">
              <a:spcBef>
                <a:spcPts val="1600"/>
              </a:spcBef>
              <a:spcAft>
                <a:spcPts val="0"/>
              </a:spcAft>
              <a:buNone/>
            </a:pPr>
            <a:r>
              <a:rPr lang="vi"/>
              <a:t>4n^2 − 2n + 2 ≤ 4n^2, ∀n ≥ 1</a:t>
            </a:r>
            <a:endParaRPr/>
          </a:p>
          <a:p>
            <a:pPr indent="0" lvl="0" marL="0" rtl="0" algn="l">
              <a:spcBef>
                <a:spcPts val="1600"/>
              </a:spcBef>
              <a:spcAft>
                <a:spcPts val="0"/>
              </a:spcAft>
              <a:buNone/>
            </a:pPr>
            <a:r>
              <a:rPr lang="vi"/>
              <a:t>Vì vậy, 4n^2 − 2n + 2 = O(n^2)</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Chúng ta có thể chứng minh rằng, nếu:</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vi"/>
              <a:t>Tức là, nếu T(n) là đa thức bậc k thì T(n) = O(n^k)</a:t>
            </a:r>
            <a:endParaRPr/>
          </a:p>
        </p:txBody>
      </p:sp>
      <p:sp>
        <p:nvSpPr>
          <p:cNvPr id="135" name="Google Shape;135;p25"/>
          <p:cNvSpPr txBox="1"/>
          <p:nvPr/>
        </p:nvSpPr>
        <p:spPr>
          <a:xfrm>
            <a:off x="2728950" y="2094150"/>
            <a:ext cx="3686100" cy="955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6" name="Google Shape;136;p25"/>
          <p:cNvPicPr preferRelativeResize="0"/>
          <p:nvPr/>
        </p:nvPicPr>
        <p:blipFill>
          <a:blip r:embed="rId3">
            <a:alphaModFix/>
          </a:blip>
          <a:stretch>
            <a:fillRect/>
          </a:stretch>
        </p:blipFill>
        <p:spPr>
          <a:xfrm>
            <a:off x="3521285" y="2094147"/>
            <a:ext cx="2101440" cy="95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Một số ước lượng cơ bản</a:t>
            </a:r>
            <a:endParaRPr/>
          </a:p>
        </p:txBody>
      </p:sp>
      <p:graphicFrame>
        <p:nvGraphicFramePr>
          <p:cNvPr id="142" name="Google Shape;142;p26"/>
          <p:cNvGraphicFramePr/>
          <p:nvPr/>
        </p:nvGraphicFramePr>
        <p:xfrm>
          <a:off x="952500" y="1619250"/>
          <a:ext cx="3000000" cy="3000000"/>
        </p:xfrm>
        <a:graphic>
          <a:graphicData uri="http://schemas.openxmlformats.org/drawingml/2006/table">
            <a:tbl>
              <a:tblPr>
                <a:noFill/>
                <a:tableStyleId>{B9974188-8177-4EBC-8915-DC73D93854C0}</a:tableStyleId>
              </a:tblPr>
              <a:tblGrid>
                <a:gridCol w="3619500"/>
                <a:gridCol w="3619500"/>
              </a:tblGrid>
              <a:tr h="381000">
                <a:tc>
                  <a:txBody>
                    <a:bodyPr/>
                    <a:lstStyle/>
                    <a:p>
                      <a:pPr indent="0" lvl="0" marL="0" rtl="0" algn="ctr">
                        <a:spcBef>
                          <a:spcPts val="0"/>
                        </a:spcBef>
                        <a:spcAft>
                          <a:spcPts val="0"/>
                        </a:spcAft>
                        <a:buNone/>
                      </a:pPr>
                      <a:r>
                        <a:rPr b="1" lang="vi">
                          <a:solidFill>
                            <a:srgbClr val="FFFFFF"/>
                          </a:solidFill>
                          <a:latin typeface="Lora"/>
                          <a:ea typeface="Lora"/>
                          <a:cs typeface="Lora"/>
                          <a:sym typeface="Lora"/>
                        </a:rPr>
                        <a:t>Hàm</a:t>
                      </a:r>
                      <a:endParaRPr b="1">
                        <a:solidFill>
                          <a:srgbClr val="FFFFFF"/>
                        </a:solidFill>
                        <a:latin typeface="Lora"/>
                        <a:ea typeface="Lora"/>
                        <a:cs typeface="Lora"/>
                        <a:sym typeface="Lora"/>
                      </a:endParaRPr>
                    </a:p>
                  </a:txBody>
                  <a:tcPr marT="91425" marB="91425" marR="91425" marL="91425"/>
                </a:tc>
                <a:tc>
                  <a:txBody>
                    <a:bodyPr/>
                    <a:lstStyle/>
                    <a:p>
                      <a:pPr indent="0" lvl="0" marL="0" rtl="0" algn="ctr">
                        <a:spcBef>
                          <a:spcPts val="0"/>
                        </a:spcBef>
                        <a:spcAft>
                          <a:spcPts val="0"/>
                        </a:spcAft>
                        <a:buNone/>
                      </a:pPr>
                      <a:r>
                        <a:rPr b="1" lang="vi">
                          <a:solidFill>
                            <a:srgbClr val="FFFFFF"/>
                          </a:solidFill>
                          <a:latin typeface="Lora"/>
                          <a:ea typeface="Lora"/>
                          <a:cs typeface="Lora"/>
                          <a:sym typeface="Lora"/>
                        </a:rPr>
                        <a:t>Dạng hàm</a:t>
                      </a:r>
                      <a:endParaRPr b="1">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Hằng số</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1</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Logarithm</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log n</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Tuyến tính</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n</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Bậc hai</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n^2</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Đa thức</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n^k</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Hàm mũ</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e^n</a:t>
                      </a:r>
                      <a:endParaRPr>
                        <a:solidFill>
                          <a:srgbClr val="FFFFFF"/>
                        </a:solidFill>
                        <a:latin typeface="Lora"/>
                        <a:ea typeface="Lora"/>
                        <a:cs typeface="Lora"/>
                        <a:sym typeface="Lora"/>
                      </a:endParaRPr>
                    </a:p>
                  </a:txBody>
                  <a:tcPr marT="91425" marB="91425" marR="91425" marL="91425"/>
                </a:tc>
              </a:tr>
              <a:tr h="381000">
                <a:tc>
                  <a:txBody>
                    <a:bodyPr/>
                    <a:lstStyle/>
                    <a:p>
                      <a:pPr indent="0" lvl="0" marL="0" rtl="0" algn="l">
                        <a:spcBef>
                          <a:spcPts val="0"/>
                        </a:spcBef>
                        <a:spcAft>
                          <a:spcPts val="0"/>
                        </a:spcAft>
                        <a:buNone/>
                      </a:pPr>
                      <a:r>
                        <a:rPr lang="vi">
                          <a:solidFill>
                            <a:srgbClr val="FFFFFF"/>
                          </a:solidFill>
                          <a:latin typeface="Lora"/>
                          <a:ea typeface="Lora"/>
                          <a:cs typeface="Lora"/>
                          <a:sym typeface="Lora"/>
                        </a:rPr>
                        <a:t>Giai thừa</a:t>
                      </a:r>
                      <a:endParaRPr>
                        <a:solidFill>
                          <a:srgbClr val="FFFFFF"/>
                        </a:solidFill>
                        <a:latin typeface="Lora"/>
                        <a:ea typeface="Lora"/>
                        <a:cs typeface="Lora"/>
                        <a:sym typeface="Lora"/>
                      </a:endParaRPr>
                    </a:p>
                  </a:txBody>
                  <a:tcPr marT="91425" marB="91425" marR="91425" marL="91425"/>
                </a:tc>
                <a:tc>
                  <a:txBody>
                    <a:bodyPr/>
                    <a:lstStyle/>
                    <a:p>
                      <a:pPr indent="0" lvl="0" marL="0" rtl="0" algn="l">
                        <a:spcBef>
                          <a:spcPts val="0"/>
                        </a:spcBef>
                        <a:spcAft>
                          <a:spcPts val="0"/>
                        </a:spcAft>
                        <a:buNone/>
                      </a:pPr>
                      <a:r>
                        <a:rPr lang="vi">
                          <a:solidFill>
                            <a:srgbClr val="FFFFFF"/>
                          </a:solidFill>
                          <a:latin typeface="Lora"/>
                          <a:ea typeface="Lora"/>
                          <a:cs typeface="Lora"/>
                          <a:sym typeface="Lora"/>
                        </a:rPr>
                        <a:t>n!</a:t>
                      </a:r>
                      <a:endParaRPr>
                        <a:solidFill>
                          <a:srgbClr val="FFFFFF"/>
                        </a:solidFill>
                        <a:latin typeface="Lora"/>
                        <a:ea typeface="Lora"/>
                        <a:cs typeface="Lora"/>
                        <a:sym typeface="Lora"/>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1107838" y="152400"/>
            <a:ext cx="6928333"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Phương pháp tính big-O</a:t>
            </a:r>
            <a:endParaRPr/>
          </a:p>
        </p:txBody>
      </p:sp>
      <p:sp>
        <p:nvSpPr>
          <p:cNvPr id="153" name="Google Shape;153;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Nhắc lại, T(n) là một hàm được tính qua các lệnh cơ bản sau:</a:t>
            </a:r>
            <a:endParaRPr/>
          </a:p>
          <a:p>
            <a:pPr indent="-342900" lvl="0" marL="457200" rtl="0" algn="l">
              <a:spcBef>
                <a:spcPts val="1600"/>
              </a:spcBef>
              <a:spcAft>
                <a:spcPts val="0"/>
              </a:spcAft>
              <a:buSzPts val="1800"/>
              <a:buChar char="-"/>
            </a:pPr>
            <a:r>
              <a:rPr lang="vi"/>
              <a:t>các phép toán so sánh</a:t>
            </a:r>
            <a:endParaRPr/>
          </a:p>
          <a:p>
            <a:pPr indent="-342900" lvl="0" marL="457200" rtl="0" algn="l">
              <a:spcBef>
                <a:spcPts val="0"/>
              </a:spcBef>
              <a:spcAft>
                <a:spcPts val="0"/>
              </a:spcAft>
              <a:buSzPts val="1800"/>
              <a:buChar char="-"/>
            </a:pPr>
            <a:r>
              <a:rPr lang="vi"/>
              <a:t>các phép toán gán</a:t>
            </a:r>
            <a:endParaRPr/>
          </a:p>
          <a:p>
            <a:pPr indent="-342900" lvl="0" marL="457200" rtl="0" algn="l">
              <a:spcBef>
                <a:spcPts val="0"/>
              </a:spcBef>
              <a:spcAft>
                <a:spcPts val="0"/>
              </a:spcAft>
              <a:buSzPts val="1800"/>
              <a:buChar char="-"/>
            </a:pPr>
            <a:r>
              <a:rPr lang="vi"/>
              <a:t>các phép toán số học</a:t>
            </a:r>
            <a:endParaRPr/>
          </a:p>
          <a:p>
            <a:pPr indent="0" lvl="0" marL="0" rtl="0" algn="l">
              <a:spcBef>
                <a:spcPts val="1600"/>
              </a:spcBef>
              <a:spcAft>
                <a:spcPts val="0"/>
              </a:spcAft>
              <a:buNone/>
            </a:pPr>
            <a:r>
              <a:rPr lang="vi"/>
              <a:t>Chúng ta thường quy ước các phép tính trên có độ phức tạp O(1).</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Quy tắc</a:t>
            </a:r>
            <a:endParaRPr/>
          </a:p>
        </p:txBody>
      </p:sp>
      <p:sp>
        <p:nvSpPr>
          <p:cNvPr id="159" name="Google Shape;159;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hai đoạn chương trình P1 và P2 có thời gian thực hiện lần lượt là T1 và T2.</a:t>
            </a:r>
            <a:endParaRPr/>
          </a:p>
          <a:p>
            <a:pPr indent="-342900" lvl="0" marL="457200" rtl="0" algn="l">
              <a:spcBef>
                <a:spcPts val="1600"/>
              </a:spcBef>
              <a:spcAft>
                <a:spcPts val="0"/>
              </a:spcAft>
              <a:buSzPts val="1800"/>
              <a:buChar char="-"/>
            </a:pPr>
            <a:r>
              <a:rPr lang="vi"/>
              <a:t>Quy tắc cộng: Nếu hai đoạn chương trình được thực hiện tuần tự, thì độ phức tạp sẽ là T = T1 + T2</a:t>
            </a:r>
            <a:endParaRPr/>
          </a:p>
          <a:p>
            <a:pPr indent="-342900" lvl="0" marL="457200" rtl="0" algn="l">
              <a:spcBef>
                <a:spcPts val="0"/>
              </a:spcBef>
              <a:spcAft>
                <a:spcPts val="0"/>
              </a:spcAft>
              <a:buSzPts val="1800"/>
              <a:buChar char="-"/>
            </a:pPr>
            <a:r>
              <a:rPr lang="vi"/>
              <a:t>Quy tắc nhân: Nếu hai đoạn chương trình lồng nhau, độ phức tạp sẽ là T = T1 * T2</a:t>
            </a:r>
            <a:endParaRPr/>
          </a:p>
          <a:p>
            <a:pPr indent="-342900" lvl="0" marL="457200" rtl="0" algn="l">
              <a:spcBef>
                <a:spcPts val="0"/>
              </a:spcBef>
              <a:spcAft>
                <a:spcPts val="0"/>
              </a:spcAft>
              <a:buSzPts val="1800"/>
              <a:buChar char="-"/>
            </a:pPr>
            <a:r>
              <a:rPr lang="vi"/>
              <a:t>Nếu chỉ thực hiện một trong hai đoạn chương trình (cấu trúc rẽ nhánh) thì T = max(T1, T2)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Giới thiệu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tích thuật toán</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Một thuật toán được xem là đúng nếu:</a:t>
            </a:r>
            <a:endParaRPr/>
          </a:p>
          <a:p>
            <a:pPr indent="-342900" lvl="0" marL="457200" rtl="0" algn="l">
              <a:spcBef>
                <a:spcPts val="1600"/>
              </a:spcBef>
              <a:spcAft>
                <a:spcPts val="0"/>
              </a:spcAft>
              <a:buSzPts val="1800"/>
              <a:buChar char="-"/>
            </a:pPr>
            <a:r>
              <a:rPr lang="vi"/>
              <a:t>Tính đúng đắn: giải quyết được bài toán.</a:t>
            </a:r>
            <a:endParaRPr/>
          </a:p>
          <a:p>
            <a:pPr indent="-342900" lvl="0" marL="457200" rtl="0" algn="l">
              <a:spcBef>
                <a:spcPts val="0"/>
              </a:spcBef>
              <a:spcAft>
                <a:spcPts val="0"/>
              </a:spcAft>
              <a:buSzPts val="1800"/>
              <a:buChar char="-"/>
            </a:pPr>
            <a:r>
              <a:rPr lang="vi"/>
              <a:t>Tính hữu hạn: thuật toán phải dừng sau một số hữu hạn bước.</a:t>
            </a:r>
            <a:endParaRPr/>
          </a:p>
          <a:p>
            <a:pPr indent="0" lvl="0" marL="0" rtl="0" algn="l">
              <a:spcBef>
                <a:spcPts val="1600"/>
              </a:spcBef>
              <a:spcAft>
                <a:spcPts val="0"/>
              </a:spcAft>
              <a:buNone/>
            </a:pPr>
            <a:r>
              <a:rPr lang="vi"/>
              <a:t>Một thuật toán được xem là tốt nếu:</a:t>
            </a:r>
            <a:endParaRPr/>
          </a:p>
          <a:p>
            <a:pPr indent="-342900" lvl="0" marL="457200" rtl="0" algn="l">
              <a:spcBef>
                <a:spcPts val="1600"/>
              </a:spcBef>
              <a:spcAft>
                <a:spcPts val="0"/>
              </a:spcAft>
              <a:buSzPts val="1800"/>
              <a:buChar char="-"/>
            </a:pPr>
            <a:r>
              <a:rPr lang="vi"/>
              <a:t>Bộ nhớ: Sử dụng ít bộ nhớ (dùng cấu trúc dữ liệu phù hợp).</a:t>
            </a:r>
            <a:endParaRPr/>
          </a:p>
          <a:p>
            <a:pPr indent="-342900" lvl="0" marL="457200" rtl="0" algn="l">
              <a:spcBef>
                <a:spcPts val="0"/>
              </a:spcBef>
              <a:spcAft>
                <a:spcPts val="0"/>
              </a:spcAft>
              <a:buSzPts val="1800"/>
              <a:buChar char="-"/>
            </a:pPr>
            <a:r>
              <a:rPr lang="vi"/>
              <a:t>Thời gian: thực hiện nhanh.</a:t>
            </a:r>
            <a:endParaRPr/>
          </a:p>
          <a:p>
            <a:pPr indent="0" lvl="0" marL="0" rtl="0" algn="l">
              <a:spcBef>
                <a:spcPts val="1600"/>
              </a:spcBef>
              <a:spcAft>
                <a:spcPts val="1600"/>
              </a:spcAft>
              <a:buNone/>
            </a:pPr>
            <a:r>
              <a:rPr lang="vi"/>
              <a:t>→ Quan tâm chính trong bài này là thời gian thực hiện thuật toán.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Thời gian thực hiện chương trình</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Phụ thuộc vào nhiều yếu tố:</a:t>
            </a:r>
            <a:endParaRPr/>
          </a:p>
          <a:p>
            <a:pPr indent="-342900" lvl="0" marL="457200" rtl="0" algn="l">
              <a:spcBef>
                <a:spcPts val="1600"/>
              </a:spcBef>
              <a:spcAft>
                <a:spcPts val="0"/>
              </a:spcAft>
              <a:buSzPts val="1800"/>
              <a:buChar char="-"/>
            </a:pPr>
            <a:r>
              <a:rPr lang="vi"/>
              <a:t>Cấu hình máy tính (CPU, RAM, …)</a:t>
            </a:r>
            <a:endParaRPr/>
          </a:p>
          <a:p>
            <a:pPr indent="-342900" lvl="0" marL="457200" rtl="0" algn="l">
              <a:spcBef>
                <a:spcPts val="0"/>
              </a:spcBef>
              <a:spcAft>
                <a:spcPts val="0"/>
              </a:spcAft>
              <a:buSzPts val="1800"/>
              <a:buChar char="-"/>
            </a:pPr>
            <a:r>
              <a:rPr lang="vi"/>
              <a:t>Ngôn ngữ lập trình</a:t>
            </a:r>
            <a:endParaRPr/>
          </a:p>
          <a:p>
            <a:pPr indent="-342900" lvl="0" marL="457200" rtl="0" algn="l">
              <a:spcBef>
                <a:spcPts val="0"/>
              </a:spcBef>
              <a:spcAft>
                <a:spcPts val="0"/>
              </a:spcAft>
              <a:buSzPts val="1800"/>
              <a:buChar char="-"/>
            </a:pPr>
            <a:r>
              <a:rPr lang="vi"/>
              <a:t>Cấu trúc dữ liệu</a:t>
            </a:r>
            <a:endParaRPr/>
          </a:p>
          <a:p>
            <a:pPr indent="-342900" lvl="0" marL="457200" rtl="0" algn="l">
              <a:spcBef>
                <a:spcPts val="0"/>
              </a:spcBef>
              <a:spcAft>
                <a:spcPts val="0"/>
              </a:spcAft>
              <a:buSzPts val="1800"/>
              <a:buChar char="-"/>
            </a:pPr>
            <a:r>
              <a:rPr lang="vi"/>
              <a:t>Cài đặt chi tiết</a:t>
            </a:r>
            <a:endParaRPr/>
          </a:p>
          <a:p>
            <a:pPr indent="0" lvl="0" marL="0" rtl="0" algn="l">
              <a:spcBef>
                <a:spcPts val="1600"/>
              </a:spcBef>
              <a:spcAft>
                <a:spcPts val="1600"/>
              </a:spcAft>
              <a:buNone/>
            </a:pPr>
            <a:r>
              <a:rPr lang="vi"/>
              <a:t>➨ Vì vậy, rất khó để tính toán chính xác thời gian thực hiện của một thuật toán. Người ta thường đưa ra ước lượng tiệm cận thời gian thực hiện.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Ký hiệu Big-O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Thời gian thực hiện hay chi phí thực hiện hay độ phức tạp chương trình là hàm của kích thước dữ liệu vào, ký hiệu </a:t>
            </a:r>
            <a:r>
              <a:rPr b="1" lang="vi"/>
              <a:t>T(n)</a:t>
            </a:r>
            <a:r>
              <a:rPr lang="vi"/>
              <a:t> trong đó n là kích thước hay độ lớn của dữ liệu vào.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98" name="Google Shape;98;p19"/>
          <p:cNvSpPr txBox="1"/>
          <p:nvPr>
            <p:ph idx="1" type="body"/>
          </p:nvPr>
        </p:nvSpPr>
        <p:spPr>
          <a:xfrm>
            <a:off x="387900" y="1489825"/>
            <a:ext cx="8368200" cy="330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Thời gian thực hiện chương trình là một hàm không âm, T(n) ≥ 0, ∀n ≥ 0. </a:t>
            </a:r>
            <a:endParaRPr/>
          </a:p>
          <a:p>
            <a:pPr indent="0" lvl="0" marL="0" rtl="0" algn="l">
              <a:spcBef>
                <a:spcPts val="1600"/>
              </a:spcBef>
              <a:spcAft>
                <a:spcPts val="0"/>
              </a:spcAft>
              <a:buNone/>
            </a:pPr>
            <a:r>
              <a:rPr lang="vi"/>
              <a:t>Đơn vị của T(n) không phải là đơn vị thời gian vật lý như giờ, phút, giây, ... mà được đo bởi số các lệnh cơ bản (basic operations) được thực hiện trên một máy tính lý tưởng.</a:t>
            </a:r>
            <a:endParaRPr/>
          </a:p>
          <a:p>
            <a:pPr indent="0" lvl="0" marL="0" rtl="0" algn="l">
              <a:spcBef>
                <a:spcPts val="1600"/>
              </a:spcBef>
              <a:spcAft>
                <a:spcPts val="0"/>
              </a:spcAft>
              <a:buNone/>
            </a:pPr>
            <a:r>
              <a:rPr lang="vi"/>
              <a:t>Các lệnh cơ bản là:</a:t>
            </a:r>
            <a:endParaRPr/>
          </a:p>
          <a:p>
            <a:pPr indent="-342900" lvl="0" marL="457200" rtl="0" algn="l">
              <a:spcBef>
                <a:spcPts val="1600"/>
              </a:spcBef>
              <a:spcAft>
                <a:spcPts val="0"/>
              </a:spcAft>
              <a:buSzPts val="1800"/>
              <a:buChar char="-"/>
            </a:pPr>
            <a:r>
              <a:rPr lang="vi"/>
              <a:t>các phép toán so sánh</a:t>
            </a:r>
            <a:endParaRPr/>
          </a:p>
          <a:p>
            <a:pPr indent="-342900" lvl="0" marL="457200" rtl="0" algn="l">
              <a:spcBef>
                <a:spcPts val="0"/>
              </a:spcBef>
              <a:spcAft>
                <a:spcPts val="0"/>
              </a:spcAft>
              <a:buSzPts val="1800"/>
              <a:buChar char="-"/>
            </a:pPr>
            <a:r>
              <a:rPr lang="vi"/>
              <a:t>các phép toán gán</a:t>
            </a:r>
            <a:endParaRPr/>
          </a:p>
          <a:p>
            <a:pPr indent="-342900" lvl="0" marL="457200" rtl="0" algn="l">
              <a:spcBef>
                <a:spcPts val="0"/>
              </a:spcBef>
              <a:spcAft>
                <a:spcPts val="0"/>
              </a:spcAft>
              <a:buSzPts val="1800"/>
              <a:buChar char="-"/>
            </a:pPr>
            <a:r>
              <a:rPr lang="vi"/>
              <a:t>các phép toán số học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Phương pháp xác định</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Người ta thường xét </a:t>
            </a:r>
            <a:r>
              <a:rPr b="1" lang="vi"/>
              <a:t>T(n)</a:t>
            </a:r>
            <a:r>
              <a:rPr lang="vi"/>
              <a:t> trong ba trường hợp:</a:t>
            </a:r>
            <a:endParaRPr/>
          </a:p>
          <a:p>
            <a:pPr indent="-342900" lvl="0" marL="457200" rtl="0" algn="l">
              <a:spcBef>
                <a:spcPts val="1600"/>
              </a:spcBef>
              <a:spcAft>
                <a:spcPts val="0"/>
              </a:spcAft>
              <a:buSzPts val="1800"/>
              <a:buChar char="-"/>
            </a:pPr>
            <a:r>
              <a:rPr lang="vi"/>
              <a:t>Trường hợp tốt nhất (best case scenario)</a:t>
            </a:r>
            <a:endParaRPr/>
          </a:p>
          <a:p>
            <a:pPr indent="-342900" lvl="0" marL="457200" rtl="0" algn="l">
              <a:spcBef>
                <a:spcPts val="0"/>
              </a:spcBef>
              <a:spcAft>
                <a:spcPts val="0"/>
              </a:spcAft>
              <a:buSzPts val="1800"/>
              <a:buChar char="-"/>
            </a:pPr>
            <a:r>
              <a:rPr lang="vi"/>
              <a:t>Trường hợp trung bình (average case scenario)</a:t>
            </a:r>
            <a:endParaRPr/>
          </a:p>
          <a:p>
            <a:pPr indent="-342900" lvl="0" marL="457200" rtl="0" algn="l">
              <a:spcBef>
                <a:spcPts val="0"/>
              </a:spcBef>
              <a:spcAft>
                <a:spcPts val="0"/>
              </a:spcAft>
              <a:buSzPts val="1800"/>
              <a:buChar char="-"/>
            </a:pPr>
            <a:r>
              <a:rPr lang="vi"/>
              <a:t>Trường hợp xấu nhất (worst case scenario)</a:t>
            </a:r>
            <a:endParaRPr/>
          </a:p>
          <a:p>
            <a:pPr indent="0" lvl="0" marL="0" rtl="0" algn="l">
              <a:spcBef>
                <a:spcPts val="1600"/>
              </a:spcBef>
              <a:spcAft>
                <a:spcPts val="1600"/>
              </a:spcAft>
              <a:buNone/>
            </a:pPr>
            <a:r>
              <a:rPr lang="vi"/>
              <a:t>Trong bài này, chúng ta sẽ xem xét trường hợp trung bình.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Ký hiệu big-O</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Như trình bày ở trên, thời gian thực hiện của thuật toán phụ thuộc vào rất nhiều yếu tố nên rất khó xác định được chính xác T(n).</a:t>
            </a:r>
            <a:endParaRPr/>
          </a:p>
          <a:p>
            <a:pPr indent="0" lvl="0" marL="0" rtl="0" algn="l">
              <a:spcBef>
                <a:spcPts val="1600"/>
              </a:spcBef>
              <a:spcAft>
                <a:spcPts val="0"/>
              </a:spcAft>
              <a:buNone/>
            </a:pPr>
            <a:r>
              <a:rPr lang="vi"/>
              <a:t>Vì vậy, người ta thường dùng ước lượng tiệm cận với T(n).</a:t>
            </a:r>
            <a:endParaRPr/>
          </a:p>
          <a:p>
            <a:pPr indent="0" lvl="0" marL="0" rtl="0" algn="l">
              <a:spcBef>
                <a:spcPts val="1600"/>
              </a:spcBef>
              <a:spcAft>
                <a:spcPts val="1600"/>
              </a:spcAft>
              <a:buNone/>
            </a:pPr>
            <a:r>
              <a:rPr lang="vi"/>
              <a:t>Trong trường hợp trung bình, ước lượng này được gọi là O (big-O).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