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Roboto Slab"/>
      <p:regular r:id="rId48"/>
      <p:bold r:id="rId49"/>
    </p:embeddedFont>
    <p:embeddedFont>
      <p:font typeface="Roboto"/>
      <p:regular r:id="rId50"/>
      <p:bold r:id="rId51"/>
      <p:italic r:id="rId52"/>
      <p:boldItalic r:id="rId53"/>
    </p:embeddedFont>
    <p:embeddedFont>
      <p:font typeface="Lora"/>
      <p:regular r:id="rId54"/>
      <p:bold r:id="rId55"/>
      <p:italic r:id="rId56"/>
      <p:boldItalic r:id="rId57"/>
    </p:embeddedFont>
    <p:embeddedFont>
      <p:font typeface="Roboto Mono"/>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Slab-regular.fntdata"/><Relationship Id="rId47" Type="http://schemas.openxmlformats.org/officeDocument/2006/relationships/slide" Target="slides/slide42.xml"/><Relationship Id="rId49" Type="http://schemas.openxmlformats.org/officeDocument/2006/relationships/font" Target="fonts/RobotoSlab-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RobotoMon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Mono-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6.xml"/><Relationship Id="rId55" Type="http://schemas.openxmlformats.org/officeDocument/2006/relationships/font" Target="fonts/Lora-bold.fntdata"/><Relationship Id="rId10" Type="http://schemas.openxmlformats.org/officeDocument/2006/relationships/slide" Target="slides/slide5.xml"/><Relationship Id="rId54" Type="http://schemas.openxmlformats.org/officeDocument/2006/relationships/font" Target="fonts/Lora-regular.fntdata"/><Relationship Id="rId13" Type="http://schemas.openxmlformats.org/officeDocument/2006/relationships/slide" Target="slides/slide8.xml"/><Relationship Id="rId57" Type="http://schemas.openxmlformats.org/officeDocument/2006/relationships/font" Target="fonts/Lora-boldItalic.fntdata"/><Relationship Id="rId12" Type="http://schemas.openxmlformats.org/officeDocument/2006/relationships/slide" Target="slides/slide7.xml"/><Relationship Id="rId56" Type="http://schemas.openxmlformats.org/officeDocument/2006/relationships/font" Target="fonts/Lora-italic.fntdata"/><Relationship Id="rId15" Type="http://schemas.openxmlformats.org/officeDocument/2006/relationships/slide" Target="slides/slide10.xml"/><Relationship Id="rId59" Type="http://schemas.openxmlformats.org/officeDocument/2006/relationships/font" Target="fonts/RobotoMono-bold.fntdata"/><Relationship Id="rId14" Type="http://schemas.openxmlformats.org/officeDocument/2006/relationships/slide" Target="slides/slide9.xml"/><Relationship Id="rId58" Type="http://schemas.openxmlformats.org/officeDocument/2006/relationships/font" Target="fonts/RobotoMon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67bcfad4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67bcfad4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c7f34cf3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c7f34cf3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67bcfad4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67bcfad4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67bcfad4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67bcfad4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67bcfad4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67bcfad4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67bcfad4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67bcfad4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8c7f34cf3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c7f34cf3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67bcfad4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67bcfad4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67bcfad4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67bcfad4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67bcfad4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67bcfad4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c7f34cf3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c7f34cf3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67bcfad4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67bcfad4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d2d0235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d2d0235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d2d02357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d2d02357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d2d02357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d2d02357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d2d02357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d2d02357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d2d02357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d2d02357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8d2d02357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d2d02357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8d2d02357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d2d02357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d2d02357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d2d02357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8d2d02357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d2d02357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67bcfad4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67bcfad4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8d302742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d302742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d3027424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d3027424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8d30274246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d3027424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8d3027424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d3027424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8d30274246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d3027424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9434ed450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9434ed450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d30274246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d30274246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86b2fdf72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86b2fdf72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86b2fdf727_0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86b2fdf727_0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86b2fdf727_0_10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6b2fdf727_0_10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67bcfad4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67bcfad4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86b2fdf727_0_1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6b2fdf727_0_1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86b2fdf727_0_1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86b2fdf727_0_1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6b2fdf727_0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6b2fdf727_0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67bcfad4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67bcfad4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c7f34cf3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c7f34cf3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67bcfad4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67bcfad4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67bcfad4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67bcfad4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67bcfad4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67bcfad4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atin typeface="Lora"/>
                <a:ea typeface="Lora"/>
                <a:cs typeface="Lora"/>
                <a:sym typeface="Lora"/>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Bài toán sắp xếp</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Độ phức tạp</a:t>
            </a:r>
            <a:endParaRPr/>
          </a:p>
        </p:txBody>
      </p:sp>
      <p:sp>
        <p:nvSpPr>
          <p:cNvPr id="116" name="Google Shape;116;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Thuật toán có độ phức tạp O(n</a:t>
            </a:r>
            <a:r>
              <a:rPr baseline="30000" lang="vi"/>
              <a:t>2</a:t>
            </a:r>
            <a:r>
              <a:rPr lang="vi"/>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Sắp xếp nổi bọt</a:t>
            </a:r>
            <a:endParaRPr/>
          </a:p>
          <a:p>
            <a:pPr indent="0" lvl="0" marL="0" rtl="0" algn="ctr">
              <a:spcBef>
                <a:spcPts val="0"/>
              </a:spcBef>
              <a:spcAft>
                <a:spcPts val="0"/>
              </a:spcAft>
              <a:buNone/>
            </a:pPr>
            <a:r>
              <a:rPr lang="vi"/>
              <a:t>(Bubble Sort)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Ý tưởng</a:t>
            </a:r>
            <a:endParaRPr/>
          </a:p>
        </p:txBody>
      </p:sp>
      <p:sp>
        <p:nvSpPr>
          <p:cNvPr id="127" name="Google Shape;127;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Ý tưởng của việc thuật toán so sánh nổi bọt dựa trên việc so sánh 2 phần tử kế tiếp nhau, nếu chúng ở sai vị trí thì hoán đổi chúng với nhau.</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Minh họa</a:t>
            </a:r>
            <a:endParaRPr/>
          </a:p>
        </p:txBody>
      </p:sp>
      <p:pic>
        <p:nvPicPr>
          <p:cNvPr id="133" name="Google Shape;133;p25"/>
          <p:cNvPicPr preferRelativeResize="0"/>
          <p:nvPr/>
        </p:nvPicPr>
        <p:blipFill>
          <a:blip r:embed="rId3">
            <a:alphaModFix/>
          </a:blip>
          <a:stretch>
            <a:fillRect/>
          </a:stretch>
        </p:blipFill>
        <p:spPr>
          <a:xfrm>
            <a:off x="3143250" y="1714500"/>
            <a:ext cx="2857500" cy="1714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Mã giả</a:t>
            </a:r>
            <a:endParaRPr/>
          </a:p>
        </p:txBody>
      </p:sp>
      <p:sp>
        <p:nvSpPr>
          <p:cNvPr id="139" name="Google Shape;139;p26"/>
          <p:cNvSpPr txBox="1"/>
          <p:nvPr>
            <p:ph idx="1" type="body"/>
          </p:nvPr>
        </p:nvSpPr>
        <p:spPr>
          <a:xfrm>
            <a:off x="387900" y="1489824"/>
            <a:ext cx="8368200" cy="3078900"/>
          </a:xfrm>
          <a:prstGeom prst="rect">
            <a:avLst/>
          </a:prstGeom>
          <a:solidFill>
            <a:srgbClr val="282828"/>
          </a:solidFill>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8EC07C"/>
                </a:solidFill>
                <a:highlight>
                  <a:srgbClr val="282828"/>
                </a:highlight>
                <a:latin typeface="Consolas"/>
                <a:ea typeface="Consolas"/>
                <a:cs typeface="Consolas"/>
                <a:sym typeface="Consolas"/>
              </a:rPr>
              <a:t>def </a:t>
            </a:r>
            <a:r>
              <a:rPr lang="vi">
                <a:solidFill>
                  <a:srgbClr val="83A598"/>
                </a:solidFill>
                <a:highlight>
                  <a:srgbClr val="282828"/>
                </a:highlight>
                <a:latin typeface="Consolas"/>
                <a:ea typeface="Consolas"/>
                <a:cs typeface="Consolas"/>
                <a:sym typeface="Consolas"/>
              </a:rPr>
              <a:t>bubble_sort</a:t>
            </a:r>
            <a:r>
              <a:rPr lang="vi">
                <a:solidFill>
                  <a:srgbClr val="FABD2F"/>
                </a:solidFill>
                <a:highlight>
                  <a:srgbClr val="282828"/>
                </a:highlight>
                <a:latin typeface="Consolas"/>
                <a:ea typeface="Consolas"/>
                <a:cs typeface="Consolas"/>
                <a:sym typeface="Consolas"/>
              </a:rPr>
              <a:t>(array: a)</a:t>
            </a:r>
            <a:r>
              <a:rPr lang="vi">
                <a:solidFill>
                  <a:srgbClr val="8EC07C"/>
                </a:solidFill>
                <a:highlight>
                  <a:srgbClr val="282828"/>
                </a:highlight>
                <a:latin typeface="Consolas"/>
                <a:ea typeface="Consolas"/>
                <a:cs typeface="Consolas"/>
                <a:sym typeface="Consolas"/>
              </a:rPr>
              <a: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for</a:t>
            </a:r>
            <a:r>
              <a:rPr lang="vi">
                <a:solidFill>
                  <a:srgbClr val="EBDBB2"/>
                </a:solidFill>
                <a:highlight>
                  <a:srgbClr val="282828"/>
                </a:highlight>
                <a:latin typeface="Consolas"/>
                <a:ea typeface="Consolas"/>
                <a:cs typeface="Consolas"/>
                <a:sym typeface="Consolas"/>
              </a:rPr>
              <a:t> i </a:t>
            </a: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n downto </a:t>
            </a:r>
            <a:r>
              <a:rPr lang="vi">
                <a:solidFill>
                  <a:srgbClr val="D3869B"/>
                </a:solidFill>
                <a:highlight>
                  <a:srgbClr val="282828"/>
                </a:highlight>
                <a:latin typeface="Consolas"/>
                <a:ea typeface="Consolas"/>
                <a:cs typeface="Consolas"/>
                <a:sym typeface="Consolas"/>
              </a:rPr>
              <a:t>1</a:t>
            </a:r>
            <a:r>
              <a:rPr lang="vi">
                <a:solidFill>
                  <a:srgbClr val="EBDBB2"/>
                </a:solidFill>
                <a:highlight>
                  <a:srgbClr val="282828"/>
                </a:highlight>
                <a:latin typeface="Consolas"/>
                <a:ea typeface="Consolas"/>
                <a:cs typeface="Consolas"/>
                <a:sym typeface="Consolas"/>
              </a:rPr>
              <a: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for</a:t>
            </a:r>
            <a:r>
              <a:rPr lang="vi">
                <a:solidFill>
                  <a:srgbClr val="EBDBB2"/>
                </a:solidFill>
                <a:highlight>
                  <a:srgbClr val="282828"/>
                </a:highlight>
                <a:latin typeface="Consolas"/>
                <a:ea typeface="Consolas"/>
                <a:cs typeface="Consolas"/>
                <a:sym typeface="Consolas"/>
              </a:rPr>
              <a:t> j </a:t>
            </a: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a:t>
            </a:r>
            <a:r>
              <a:rPr lang="vi">
                <a:solidFill>
                  <a:srgbClr val="D3869B"/>
                </a:solidFill>
                <a:highlight>
                  <a:srgbClr val="282828"/>
                </a:highlight>
                <a:latin typeface="Consolas"/>
                <a:ea typeface="Consolas"/>
                <a:cs typeface="Consolas"/>
                <a:sym typeface="Consolas"/>
              </a:rPr>
              <a:t>1</a:t>
            </a:r>
            <a:r>
              <a:rPr lang="vi">
                <a:solidFill>
                  <a:srgbClr val="EBDBB2"/>
                </a:solidFill>
                <a:highlight>
                  <a:srgbClr val="282828"/>
                </a:highlight>
                <a:latin typeface="Consolas"/>
                <a:ea typeface="Consolas"/>
                <a:cs typeface="Consolas"/>
                <a:sym typeface="Consolas"/>
              </a:rPr>
              <a:t> to i:</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if</a:t>
            </a:r>
            <a:r>
              <a:rPr lang="vi">
                <a:solidFill>
                  <a:srgbClr val="EBDBB2"/>
                </a:solidFill>
                <a:highlight>
                  <a:srgbClr val="282828"/>
                </a:highlight>
                <a:latin typeface="Consolas"/>
                <a:ea typeface="Consolas"/>
                <a:cs typeface="Consolas"/>
                <a:sym typeface="Consolas"/>
              </a:rPr>
              <a:t> a[j] &gt; a[j+</a:t>
            </a:r>
            <a:r>
              <a:rPr lang="vi">
                <a:solidFill>
                  <a:srgbClr val="D3869B"/>
                </a:solidFill>
                <a:highlight>
                  <a:srgbClr val="282828"/>
                </a:highlight>
                <a:latin typeface="Consolas"/>
                <a:ea typeface="Consolas"/>
                <a:cs typeface="Consolas"/>
                <a:sym typeface="Consolas"/>
              </a:rPr>
              <a:t>1</a:t>
            </a:r>
            <a:r>
              <a:rPr lang="vi">
                <a:solidFill>
                  <a:srgbClr val="EBDBB2"/>
                </a:solidFill>
                <a:highlight>
                  <a:srgbClr val="282828"/>
                </a:highlight>
                <a:latin typeface="Consolas"/>
                <a:ea typeface="Consolas"/>
                <a:cs typeface="Consolas"/>
                <a:sym typeface="Consolas"/>
              </a:rPr>
              <a: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swap(a[j], a[j+</a:t>
            </a:r>
            <a:r>
              <a:rPr lang="vi">
                <a:solidFill>
                  <a:srgbClr val="D3869B"/>
                </a:solidFill>
                <a:highlight>
                  <a:srgbClr val="282828"/>
                </a:highlight>
                <a:latin typeface="Consolas"/>
                <a:ea typeface="Consolas"/>
                <a:cs typeface="Consolas"/>
                <a:sym typeface="Consolas"/>
              </a:rPr>
              <a:t>1</a:t>
            </a:r>
            <a:r>
              <a:rPr lang="vi">
                <a:solidFill>
                  <a:srgbClr val="EBDBB2"/>
                </a:solidFill>
                <a:highlight>
                  <a:srgbClr val="282828"/>
                </a:highlight>
                <a:latin typeface="Consolas"/>
                <a:ea typeface="Consolas"/>
                <a:cs typeface="Consolas"/>
                <a:sym typeface="Consolas"/>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Độ phức tạp</a:t>
            </a:r>
            <a:endParaRPr/>
          </a:p>
        </p:txBody>
      </p:sp>
      <p:sp>
        <p:nvSpPr>
          <p:cNvPr id="145" name="Google Shape;145;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Thuật toán có độ phức tạp O(n</a:t>
            </a:r>
            <a:r>
              <a:rPr baseline="30000" lang="vi"/>
              <a:t>2</a:t>
            </a:r>
            <a:r>
              <a:rPr lang="vi"/>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Sắp xếp chèn</a:t>
            </a:r>
            <a:endParaRPr/>
          </a:p>
          <a:p>
            <a:pPr indent="0" lvl="0" marL="0" rtl="0" algn="ctr">
              <a:spcBef>
                <a:spcPts val="0"/>
              </a:spcBef>
              <a:spcAft>
                <a:spcPts val="0"/>
              </a:spcAft>
              <a:buNone/>
            </a:pPr>
            <a:r>
              <a:rPr lang="vi"/>
              <a:t>(Insertion Sort)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Ý tưởng:</a:t>
            </a:r>
            <a:endParaRPr/>
          </a:p>
        </p:txBody>
      </p:sp>
      <p:sp>
        <p:nvSpPr>
          <p:cNvPr id="156" name="Google Shape;156;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Ý tưởng của sắp xếp chèn dựa trên cách sắp xếp bài của những người chơi bài.</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Minh họa</a:t>
            </a:r>
            <a:endParaRPr/>
          </a:p>
        </p:txBody>
      </p:sp>
      <p:pic>
        <p:nvPicPr>
          <p:cNvPr id="162" name="Google Shape;162;p30"/>
          <p:cNvPicPr preferRelativeResize="0"/>
          <p:nvPr/>
        </p:nvPicPr>
        <p:blipFill>
          <a:blip r:embed="rId3">
            <a:alphaModFix/>
          </a:blip>
          <a:stretch>
            <a:fillRect/>
          </a:stretch>
        </p:blipFill>
        <p:spPr>
          <a:xfrm>
            <a:off x="3143250" y="1714500"/>
            <a:ext cx="2857500" cy="1714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Mã giả</a:t>
            </a:r>
            <a:endParaRPr/>
          </a:p>
        </p:txBody>
      </p:sp>
      <p:sp>
        <p:nvSpPr>
          <p:cNvPr id="168" name="Google Shape;168;p31"/>
          <p:cNvSpPr txBox="1"/>
          <p:nvPr>
            <p:ph idx="1" type="body"/>
          </p:nvPr>
        </p:nvSpPr>
        <p:spPr>
          <a:xfrm>
            <a:off x="387900" y="1489825"/>
            <a:ext cx="8368200" cy="3456000"/>
          </a:xfrm>
          <a:prstGeom prst="rect">
            <a:avLst/>
          </a:prstGeom>
          <a:solidFill>
            <a:srgbClr val="282828"/>
          </a:solidFill>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8EC07C"/>
                </a:solidFill>
                <a:highlight>
                  <a:srgbClr val="282828"/>
                </a:highlight>
                <a:latin typeface="Consolas"/>
                <a:ea typeface="Consolas"/>
                <a:cs typeface="Consolas"/>
                <a:sym typeface="Consolas"/>
              </a:rPr>
              <a:t>def </a:t>
            </a:r>
            <a:r>
              <a:rPr lang="vi">
                <a:solidFill>
                  <a:srgbClr val="83A598"/>
                </a:solidFill>
                <a:highlight>
                  <a:srgbClr val="282828"/>
                </a:highlight>
                <a:latin typeface="Consolas"/>
                <a:ea typeface="Consolas"/>
                <a:cs typeface="Consolas"/>
                <a:sym typeface="Consolas"/>
              </a:rPr>
              <a:t>insertion_sort</a:t>
            </a:r>
            <a:r>
              <a:rPr lang="vi">
                <a:solidFill>
                  <a:srgbClr val="FABD2F"/>
                </a:solidFill>
                <a:highlight>
                  <a:srgbClr val="282828"/>
                </a:highlight>
                <a:latin typeface="Consolas"/>
                <a:ea typeface="Consolas"/>
                <a:cs typeface="Consolas"/>
                <a:sym typeface="Consolas"/>
              </a:rPr>
              <a:t>(array: a)</a:t>
            </a:r>
            <a:r>
              <a:rPr lang="vi">
                <a:solidFill>
                  <a:srgbClr val="8EC07C"/>
                </a:solidFill>
                <a:highlight>
                  <a:srgbClr val="282828"/>
                </a:highlight>
                <a:latin typeface="Consolas"/>
                <a:ea typeface="Consolas"/>
                <a:cs typeface="Consolas"/>
                <a:sym typeface="Consolas"/>
              </a:rPr>
              <a: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for</a:t>
            </a:r>
            <a:r>
              <a:rPr lang="vi">
                <a:solidFill>
                  <a:srgbClr val="EBDBB2"/>
                </a:solidFill>
                <a:highlight>
                  <a:srgbClr val="282828"/>
                </a:highlight>
                <a:latin typeface="Consolas"/>
                <a:ea typeface="Consolas"/>
                <a:cs typeface="Consolas"/>
                <a:sym typeface="Consolas"/>
              </a:rPr>
              <a:t> i </a:t>
            </a: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a:t>
            </a:r>
            <a:r>
              <a:rPr lang="vi">
                <a:solidFill>
                  <a:srgbClr val="D3869B"/>
                </a:solidFill>
                <a:highlight>
                  <a:srgbClr val="282828"/>
                </a:highlight>
                <a:latin typeface="Consolas"/>
                <a:ea typeface="Consolas"/>
                <a:cs typeface="Consolas"/>
                <a:sym typeface="Consolas"/>
              </a:rPr>
              <a:t>2</a:t>
            </a:r>
            <a:r>
              <a:rPr lang="vi">
                <a:solidFill>
                  <a:srgbClr val="EBDBB2"/>
                </a:solidFill>
                <a:highlight>
                  <a:srgbClr val="282828"/>
                </a:highlight>
                <a:latin typeface="Consolas"/>
                <a:ea typeface="Consolas"/>
                <a:cs typeface="Consolas"/>
                <a:sym typeface="Consolas"/>
              </a:rPr>
              <a:t> to n:</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key = a[i]</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j = i - </a:t>
            </a:r>
            <a:r>
              <a:rPr lang="vi">
                <a:solidFill>
                  <a:srgbClr val="D3869B"/>
                </a:solidFill>
                <a:highlight>
                  <a:srgbClr val="282828"/>
                </a:highlight>
                <a:latin typeface="Consolas"/>
                <a:ea typeface="Consolas"/>
                <a:cs typeface="Consolas"/>
                <a:sym typeface="Consolas"/>
              </a:rPr>
              <a:t>1</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while</a:t>
            </a:r>
            <a:r>
              <a:rPr lang="vi">
                <a:solidFill>
                  <a:srgbClr val="EBDBB2"/>
                </a:solidFill>
                <a:highlight>
                  <a:srgbClr val="282828"/>
                </a:highlight>
                <a:latin typeface="Consolas"/>
                <a:ea typeface="Consolas"/>
                <a:cs typeface="Consolas"/>
                <a:sym typeface="Consolas"/>
              </a:rPr>
              <a:t> j &gt; </a:t>
            </a:r>
            <a:r>
              <a:rPr lang="vi">
                <a:solidFill>
                  <a:srgbClr val="D3869B"/>
                </a:solidFill>
                <a:highlight>
                  <a:srgbClr val="282828"/>
                </a:highlight>
                <a:latin typeface="Consolas"/>
                <a:ea typeface="Consolas"/>
                <a:cs typeface="Consolas"/>
                <a:sym typeface="Consolas"/>
              </a:rPr>
              <a:t>0</a:t>
            </a: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and</a:t>
            </a:r>
            <a:r>
              <a:rPr lang="vi">
                <a:solidFill>
                  <a:srgbClr val="EBDBB2"/>
                </a:solidFill>
                <a:highlight>
                  <a:srgbClr val="282828"/>
                </a:highlight>
                <a:latin typeface="Consolas"/>
                <a:ea typeface="Consolas"/>
                <a:cs typeface="Consolas"/>
                <a:sym typeface="Consolas"/>
              </a:rPr>
              <a:t> a[j] &gt; key:</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a[j+</a:t>
            </a:r>
            <a:r>
              <a:rPr lang="vi">
                <a:solidFill>
                  <a:srgbClr val="D3869B"/>
                </a:solidFill>
                <a:highlight>
                  <a:srgbClr val="282828"/>
                </a:highlight>
                <a:latin typeface="Consolas"/>
                <a:ea typeface="Consolas"/>
                <a:cs typeface="Consolas"/>
                <a:sym typeface="Consolas"/>
              </a:rPr>
              <a:t>1</a:t>
            </a:r>
            <a:r>
              <a:rPr lang="vi">
                <a:solidFill>
                  <a:srgbClr val="EBDBB2"/>
                </a:solidFill>
                <a:highlight>
                  <a:srgbClr val="282828"/>
                </a:highlight>
                <a:latin typeface="Consolas"/>
                <a:ea typeface="Consolas"/>
                <a:cs typeface="Consolas"/>
                <a:sym typeface="Consolas"/>
              </a:rPr>
              <a:t>] = a[j]</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j = j </a:t>
            </a:r>
            <a:r>
              <a:rPr lang="vi">
                <a:solidFill>
                  <a:srgbClr val="D3869B"/>
                </a:solidFill>
                <a:highlight>
                  <a:srgbClr val="282828"/>
                </a:highlight>
                <a:latin typeface="Consolas"/>
                <a:ea typeface="Consolas"/>
                <a:cs typeface="Consolas"/>
                <a:sym typeface="Consolas"/>
              </a:rPr>
              <a:t>- 1</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a[j+</a:t>
            </a:r>
            <a:r>
              <a:rPr lang="vi">
                <a:solidFill>
                  <a:srgbClr val="D3869B"/>
                </a:solidFill>
                <a:highlight>
                  <a:srgbClr val="282828"/>
                </a:highlight>
                <a:latin typeface="Consolas"/>
                <a:ea typeface="Consolas"/>
                <a:cs typeface="Consolas"/>
                <a:sym typeface="Consolas"/>
              </a:rPr>
              <a:t>1</a:t>
            </a:r>
            <a:r>
              <a:rPr lang="vi">
                <a:solidFill>
                  <a:srgbClr val="EBDBB2"/>
                </a:solidFill>
                <a:highlight>
                  <a:srgbClr val="282828"/>
                </a:highlight>
                <a:latin typeface="Consolas"/>
                <a:ea typeface="Consolas"/>
                <a:cs typeface="Consolas"/>
                <a:sym typeface="Consolas"/>
              </a:rPr>
              <a:t>] = key</a:t>
            </a:r>
            <a:endParaRPr>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Giới thiệu</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Độ phức tạp</a:t>
            </a:r>
            <a:endParaRPr/>
          </a:p>
        </p:txBody>
      </p:sp>
      <p:sp>
        <p:nvSpPr>
          <p:cNvPr id="174" name="Google Shape;174;p3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Thuật toán có độ phức tạp O(n</a:t>
            </a:r>
            <a:r>
              <a:rPr baseline="30000" lang="vi"/>
              <a:t>2</a:t>
            </a:r>
            <a:r>
              <a:rPr lang="vi"/>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Sắp xếp trộn</a:t>
            </a:r>
            <a:endParaRPr/>
          </a:p>
          <a:p>
            <a:pPr indent="0" lvl="0" marL="0" rtl="0" algn="ctr">
              <a:spcBef>
                <a:spcPts val="0"/>
              </a:spcBef>
              <a:spcAft>
                <a:spcPts val="0"/>
              </a:spcAft>
              <a:buNone/>
            </a:pPr>
            <a:r>
              <a:rPr lang="vi"/>
              <a:t>(Mergesort)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Ý tưởng</a:t>
            </a:r>
            <a:endParaRPr/>
          </a:p>
        </p:txBody>
      </p:sp>
      <p:sp>
        <p:nvSpPr>
          <p:cNvPr id="185" name="Google Shape;185;p3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Thuật toán sắp xếp trộn dựa trên ý tưởng chia để trị như sau:</a:t>
            </a:r>
            <a:endParaRPr/>
          </a:p>
          <a:p>
            <a:pPr indent="-342900" lvl="0" marL="457200" rtl="0" algn="l">
              <a:spcBef>
                <a:spcPts val="1600"/>
              </a:spcBef>
              <a:spcAft>
                <a:spcPts val="0"/>
              </a:spcAft>
              <a:buSzPts val="1800"/>
              <a:buChar char="-"/>
            </a:pPr>
            <a:r>
              <a:rPr lang="vi"/>
              <a:t>Chia mảng cần sắp xếp thành 2 phần</a:t>
            </a:r>
            <a:endParaRPr/>
          </a:p>
          <a:p>
            <a:pPr indent="-342900" lvl="0" marL="457200" rtl="0" algn="l">
              <a:spcBef>
                <a:spcPts val="0"/>
              </a:spcBef>
              <a:spcAft>
                <a:spcPts val="0"/>
              </a:spcAft>
              <a:buSzPts val="1800"/>
              <a:buChar char="-"/>
            </a:pPr>
            <a:r>
              <a:rPr lang="vi" u="sng"/>
              <a:t>Sắp xếp trộn</a:t>
            </a:r>
            <a:r>
              <a:rPr lang="vi"/>
              <a:t> mỗi phần nếu có nhiều hơn 1 phần tử.</a:t>
            </a:r>
            <a:endParaRPr/>
          </a:p>
          <a:p>
            <a:pPr indent="-342900" lvl="0" marL="457200" rtl="0" algn="l">
              <a:spcBef>
                <a:spcPts val="0"/>
              </a:spcBef>
              <a:spcAft>
                <a:spcPts val="0"/>
              </a:spcAft>
              <a:buSzPts val="1800"/>
              <a:buChar char="-"/>
            </a:pPr>
            <a:r>
              <a:rPr lang="vi"/>
              <a:t>Trộn hai mảng đã sắp xếp thành mảng duy nhất.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Minh họa</a:t>
            </a:r>
            <a:endParaRPr/>
          </a:p>
        </p:txBody>
      </p:sp>
      <p:pic>
        <p:nvPicPr>
          <p:cNvPr id="191" name="Google Shape;191;p35"/>
          <p:cNvPicPr preferRelativeResize="0"/>
          <p:nvPr/>
        </p:nvPicPr>
        <p:blipFill>
          <a:blip r:embed="rId3">
            <a:alphaModFix/>
          </a:blip>
          <a:stretch>
            <a:fillRect/>
          </a:stretch>
        </p:blipFill>
        <p:spPr>
          <a:xfrm>
            <a:off x="3143250" y="1714500"/>
            <a:ext cx="2857500" cy="1714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Bài toán trộn</a:t>
            </a:r>
            <a:endParaRPr/>
          </a:p>
        </p:txBody>
      </p:sp>
      <p:sp>
        <p:nvSpPr>
          <p:cNvPr id="197" name="Google Shape;197;p3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Trong thuật toán sắp xếp trộn, có một bài toán phụ:</a:t>
            </a:r>
            <a:endParaRPr/>
          </a:p>
          <a:p>
            <a:pPr indent="0" lvl="0" marL="0" rtl="0" algn="l">
              <a:spcBef>
                <a:spcPts val="1600"/>
              </a:spcBef>
              <a:spcAft>
                <a:spcPts val="1600"/>
              </a:spcAft>
              <a:buNone/>
            </a:pPr>
            <a:r>
              <a:rPr lang="vi"/>
              <a:t>	Cho hai mảng đã được sắp xếp, trộn hai mảng đó thành một mảng duy nhất cũng được sắp xếp?</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Bài toán trộn</a:t>
            </a:r>
            <a:endParaRPr/>
          </a:p>
        </p:txBody>
      </p:sp>
      <p:sp>
        <p:nvSpPr>
          <p:cNvPr id="203" name="Google Shape;203;p3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Ý tưởng: so sánh 2 phần tử đầu mảng, chuyển phần tử nhỏ hơn vào mảng trộn, tiếp tục cho đến khi một mảng không còn phần tử. Cuối cùng, chuyển toàn bộ phần còn lại của mảng còn phần tử vào mảng trộn.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Mã giả bài toán trộn</a:t>
            </a:r>
            <a:endParaRPr/>
          </a:p>
        </p:txBody>
      </p:sp>
      <p:sp>
        <p:nvSpPr>
          <p:cNvPr id="209" name="Google Shape;209;p38"/>
          <p:cNvSpPr txBox="1"/>
          <p:nvPr>
            <p:ph idx="1" type="body"/>
          </p:nvPr>
        </p:nvSpPr>
        <p:spPr>
          <a:xfrm>
            <a:off x="387900" y="1489825"/>
            <a:ext cx="8368200" cy="3554400"/>
          </a:xfrm>
          <a:prstGeom prst="rect">
            <a:avLst/>
          </a:prstGeom>
          <a:solidFill>
            <a:srgbClr val="282828"/>
          </a:solidFill>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8EC07C"/>
                </a:solidFill>
                <a:highlight>
                  <a:srgbClr val="282828"/>
                </a:highlight>
                <a:latin typeface="Consolas"/>
                <a:ea typeface="Consolas"/>
                <a:cs typeface="Consolas"/>
                <a:sym typeface="Consolas"/>
              </a:rPr>
              <a:t>def </a:t>
            </a:r>
            <a:r>
              <a:rPr lang="vi">
                <a:solidFill>
                  <a:srgbClr val="83A598"/>
                </a:solidFill>
                <a:highlight>
                  <a:srgbClr val="282828"/>
                </a:highlight>
                <a:latin typeface="Consolas"/>
                <a:ea typeface="Consolas"/>
                <a:cs typeface="Consolas"/>
                <a:sym typeface="Consolas"/>
              </a:rPr>
              <a:t>merge</a:t>
            </a:r>
            <a:r>
              <a:rPr lang="vi">
                <a:solidFill>
                  <a:srgbClr val="FABD2F"/>
                </a:solidFill>
                <a:highlight>
                  <a:srgbClr val="282828"/>
                </a:highlight>
                <a:latin typeface="Consolas"/>
                <a:ea typeface="Consolas"/>
                <a:cs typeface="Consolas"/>
                <a:sym typeface="Consolas"/>
              </a:rPr>
              <a:t>(array a, array b)</a:t>
            </a:r>
            <a:r>
              <a:rPr lang="vi">
                <a:solidFill>
                  <a:srgbClr val="8EC07C"/>
                </a:solidFill>
                <a:highlight>
                  <a:srgbClr val="282828"/>
                </a:highlight>
                <a:latin typeface="Consolas"/>
                <a:ea typeface="Consolas"/>
                <a:cs typeface="Consolas"/>
                <a:sym typeface="Consolas"/>
              </a:rPr>
              <a: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i = j = k =</a:t>
            </a:r>
            <a:r>
              <a:rPr lang="vi">
                <a:solidFill>
                  <a:srgbClr val="D3869B"/>
                </a:solidFill>
                <a:highlight>
                  <a:srgbClr val="282828"/>
                </a:highlight>
                <a:latin typeface="Consolas"/>
                <a:ea typeface="Consolas"/>
                <a:cs typeface="Consolas"/>
                <a:sym typeface="Consolas"/>
              </a:rPr>
              <a:t>0</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while</a:t>
            </a:r>
            <a:r>
              <a:rPr lang="vi">
                <a:solidFill>
                  <a:srgbClr val="EBDBB2"/>
                </a:solidFill>
                <a:highlight>
                  <a:srgbClr val="282828"/>
                </a:highlight>
                <a:latin typeface="Consolas"/>
                <a:ea typeface="Consolas"/>
                <a:cs typeface="Consolas"/>
                <a:sym typeface="Consolas"/>
              </a:rPr>
              <a:t> (i &lt; len(a) </a:t>
            </a:r>
            <a:r>
              <a:rPr lang="vi">
                <a:solidFill>
                  <a:srgbClr val="FB4934"/>
                </a:solidFill>
                <a:highlight>
                  <a:srgbClr val="282828"/>
                </a:highlight>
                <a:latin typeface="Consolas"/>
                <a:ea typeface="Consolas"/>
                <a:cs typeface="Consolas"/>
                <a:sym typeface="Consolas"/>
              </a:rPr>
              <a:t>or</a:t>
            </a:r>
            <a:r>
              <a:rPr lang="vi">
                <a:solidFill>
                  <a:srgbClr val="EBDBB2"/>
                </a:solidFill>
                <a:highlight>
                  <a:srgbClr val="282828"/>
                </a:highlight>
                <a:latin typeface="Consolas"/>
                <a:ea typeface="Consolas"/>
                <a:cs typeface="Consolas"/>
                <a:sym typeface="Consolas"/>
              </a:rPr>
              <a:t> j &lt; len(b)):</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if</a:t>
            </a:r>
            <a:r>
              <a:rPr lang="vi">
                <a:solidFill>
                  <a:srgbClr val="EBDBB2"/>
                </a:solidFill>
                <a:highlight>
                  <a:srgbClr val="282828"/>
                </a:highlight>
                <a:latin typeface="Consolas"/>
                <a:ea typeface="Consolas"/>
                <a:cs typeface="Consolas"/>
                <a:sym typeface="Consolas"/>
              </a:rPr>
              <a:t> a[i] &lt; b[j]: </a:t>
            </a:r>
            <a:endParaRPr>
              <a:solidFill>
                <a:srgbClr val="EBDBB2"/>
              </a:solidFill>
              <a:highlight>
                <a:srgbClr val="282828"/>
              </a:highlight>
              <a:latin typeface="Consolas"/>
              <a:ea typeface="Consolas"/>
              <a:cs typeface="Consolas"/>
              <a:sym typeface="Consolas"/>
            </a:endParaRPr>
          </a:p>
          <a:p>
            <a:pPr indent="457200" lvl="0" marL="914400" rtl="0" algn="l">
              <a:spcBef>
                <a:spcPts val="0"/>
              </a:spcBef>
              <a:spcAft>
                <a:spcPts val="0"/>
              </a:spcAft>
              <a:buNone/>
            </a:pPr>
            <a:r>
              <a:rPr lang="vi">
                <a:solidFill>
                  <a:srgbClr val="EBDBB2"/>
                </a:solidFill>
                <a:highlight>
                  <a:srgbClr val="282828"/>
                </a:highlight>
                <a:latin typeface="Consolas"/>
                <a:ea typeface="Consolas"/>
                <a:cs typeface="Consolas"/>
                <a:sym typeface="Consolas"/>
              </a:rPr>
              <a:t>c[k] = a[i], i = i + </a:t>
            </a:r>
            <a:r>
              <a:rPr lang="vi">
                <a:solidFill>
                  <a:srgbClr val="D3869B"/>
                </a:solidFill>
                <a:highlight>
                  <a:srgbClr val="282828"/>
                </a:highlight>
                <a:latin typeface="Consolas"/>
                <a:ea typeface="Consolas"/>
                <a:cs typeface="Consolas"/>
                <a:sym typeface="Consolas"/>
              </a:rPr>
              <a:t>1</a:t>
            </a:r>
            <a:r>
              <a:rPr lang="vi">
                <a:solidFill>
                  <a:srgbClr val="EBDBB2"/>
                </a:solidFill>
                <a:highlight>
                  <a:srgbClr val="282828"/>
                </a:highlight>
                <a:latin typeface="Consolas"/>
                <a:ea typeface="Consolas"/>
                <a:cs typeface="Consolas"/>
                <a:sym typeface="Consolas"/>
              </a:rPr>
              <a:t>, </a:t>
            </a:r>
            <a:r>
              <a:rPr lang="vi">
                <a:solidFill>
                  <a:srgbClr val="EBDBB2"/>
                </a:solidFill>
                <a:highlight>
                  <a:srgbClr val="282828"/>
                </a:highlight>
                <a:latin typeface="Consolas"/>
                <a:ea typeface="Consolas"/>
                <a:cs typeface="Consolas"/>
                <a:sym typeface="Consolas"/>
              </a:rPr>
              <a:t>k = k + </a:t>
            </a:r>
            <a:r>
              <a:rPr lang="vi">
                <a:solidFill>
                  <a:srgbClr val="D3869B"/>
                </a:solidFill>
                <a:highlight>
                  <a:srgbClr val="282828"/>
                </a:highlight>
                <a:latin typeface="Consolas"/>
                <a:ea typeface="Consolas"/>
                <a:cs typeface="Consolas"/>
                <a:sym typeface="Consolas"/>
              </a:rPr>
              <a:t>1</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else</a:t>
            </a:r>
            <a:r>
              <a:rPr lang="vi">
                <a:solidFill>
                  <a:srgbClr val="EBDBB2"/>
                </a:solidFill>
                <a:highlight>
                  <a:srgbClr val="282828"/>
                </a:highlight>
                <a:latin typeface="Consolas"/>
                <a:ea typeface="Consolas"/>
                <a:cs typeface="Consolas"/>
                <a:sym typeface="Consolas"/>
              </a:rPr>
              <a:t>: </a:t>
            </a:r>
            <a:endParaRPr>
              <a:solidFill>
                <a:srgbClr val="EBDBB2"/>
              </a:solidFill>
              <a:highlight>
                <a:srgbClr val="282828"/>
              </a:highlight>
              <a:latin typeface="Consolas"/>
              <a:ea typeface="Consolas"/>
              <a:cs typeface="Consolas"/>
              <a:sym typeface="Consolas"/>
            </a:endParaRPr>
          </a:p>
          <a:p>
            <a:pPr indent="457200" lvl="0" marL="914400" rtl="0" algn="l">
              <a:spcBef>
                <a:spcPts val="0"/>
              </a:spcBef>
              <a:spcAft>
                <a:spcPts val="0"/>
              </a:spcAft>
              <a:buNone/>
            </a:pPr>
            <a:r>
              <a:rPr lang="vi">
                <a:solidFill>
                  <a:srgbClr val="EBDBB2"/>
                </a:solidFill>
                <a:highlight>
                  <a:srgbClr val="282828"/>
                </a:highlight>
                <a:latin typeface="Consolas"/>
                <a:ea typeface="Consolas"/>
                <a:cs typeface="Consolas"/>
                <a:sym typeface="Consolas"/>
              </a:rPr>
              <a:t>c[k] = b[j]</a:t>
            </a:r>
            <a:r>
              <a:rPr lang="vi">
                <a:solidFill>
                  <a:srgbClr val="EBDBB2"/>
                </a:solidFill>
                <a:highlight>
                  <a:srgbClr val="282828"/>
                </a:highlight>
                <a:latin typeface="Consolas"/>
                <a:ea typeface="Consolas"/>
                <a:cs typeface="Consolas"/>
                <a:sym typeface="Consolas"/>
              </a:rPr>
              <a:t>, </a:t>
            </a:r>
            <a:r>
              <a:rPr lang="vi">
                <a:solidFill>
                  <a:srgbClr val="EBDBB2"/>
                </a:solidFill>
                <a:highlight>
                  <a:srgbClr val="282828"/>
                </a:highlight>
                <a:latin typeface="Consolas"/>
                <a:ea typeface="Consolas"/>
                <a:cs typeface="Consolas"/>
                <a:sym typeface="Consolas"/>
              </a:rPr>
              <a:t>j = j + </a:t>
            </a:r>
            <a:r>
              <a:rPr lang="vi">
                <a:solidFill>
                  <a:srgbClr val="D3869B"/>
                </a:solidFill>
                <a:highlight>
                  <a:srgbClr val="282828"/>
                </a:highlight>
                <a:latin typeface="Consolas"/>
                <a:ea typeface="Consolas"/>
                <a:cs typeface="Consolas"/>
                <a:sym typeface="Consolas"/>
              </a:rPr>
              <a:t>1</a:t>
            </a:r>
            <a:r>
              <a:rPr lang="vi">
                <a:solidFill>
                  <a:srgbClr val="EBDBB2"/>
                </a:solidFill>
                <a:highlight>
                  <a:srgbClr val="282828"/>
                </a:highlight>
                <a:latin typeface="Consolas"/>
                <a:ea typeface="Consolas"/>
                <a:cs typeface="Consolas"/>
                <a:sym typeface="Consolas"/>
              </a:rPr>
              <a:t>, </a:t>
            </a:r>
            <a:r>
              <a:rPr lang="vi">
                <a:solidFill>
                  <a:srgbClr val="EBDBB2"/>
                </a:solidFill>
                <a:highlight>
                  <a:srgbClr val="282828"/>
                </a:highlight>
                <a:latin typeface="Consolas"/>
                <a:ea typeface="Consolas"/>
                <a:cs typeface="Consolas"/>
                <a:sym typeface="Consolas"/>
              </a:rPr>
              <a:t>k = k + </a:t>
            </a:r>
            <a:r>
              <a:rPr lang="vi">
                <a:solidFill>
                  <a:srgbClr val="D3869B"/>
                </a:solidFill>
                <a:highlight>
                  <a:srgbClr val="282828"/>
                </a:highlight>
                <a:latin typeface="Consolas"/>
                <a:ea typeface="Consolas"/>
                <a:cs typeface="Consolas"/>
                <a:sym typeface="Consolas"/>
              </a:rPr>
              <a:t>1</a:t>
            </a:r>
            <a:endParaRPr>
              <a:solidFill>
                <a:srgbClr val="EBDBB2"/>
              </a:solidFill>
              <a:highlight>
                <a:srgbClr val="282828"/>
              </a:highlight>
              <a:latin typeface="Consolas"/>
              <a:ea typeface="Consolas"/>
              <a:cs typeface="Consolas"/>
              <a:sym typeface="Consolas"/>
            </a:endParaRPr>
          </a:p>
          <a:p>
            <a:pPr indent="457200" lvl="0" marL="0" rtl="0" algn="l">
              <a:spcBef>
                <a:spcPts val="0"/>
              </a:spcBef>
              <a:spcAft>
                <a:spcPts val="0"/>
              </a:spcAft>
              <a:buNone/>
            </a:pPr>
            <a:r>
              <a:rPr lang="vi">
                <a:solidFill>
                  <a:srgbClr val="FB4934"/>
                </a:solidFill>
                <a:highlight>
                  <a:srgbClr val="282828"/>
                </a:highlight>
                <a:latin typeface="Consolas"/>
                <a:ea typeface="Consolas"/>
                <a:cs typeface="Consolas"/>
                <a:sym typeface="Consolas"/>
              </a:rPr>
              <a:t>if</a:t>
            </a:r>
            <a:r>
              <a:rPr lang="vi">
                <a:solidFill>
                  <a:srgbClr val="EBDBB2"/>
                </a:solidFill>
                <a:highlight>
                  <a:srgbClr val="282828"/>
                </a:highlight>
                <a:latin typeface="Consolas"/>
                <a:ea typeface="Consolas"/>
                <a:cs typeface="Consolas"/>
                <a:sym typeface="Consolas"/>
              </a:rPr>
              <a:t> a </a:t>
            </a:r>
            <a:r>
              <a:rPr lang="vi">
                <a:solidFill>
                  <a:srgbClr val="FB4934"/>
                </a:solidFill>
                <a:highlight>
                  <a:srgbClr val="282828"/>
                </a:highlight>
                <a:latin typeface="Consolas"/>
                <a:ea typeface="Consolas"/>
                <a:cs typeface="Consolas"/>
                <a:sym typeface="Consolas"/>
              </a:rPr>
              <a:t>is</a:t>
            </a:r>
            <a:r>
              <a:rPr lang="vi">
                <a:solidFill>
                  <a:srgbClr val="EBDBB2"/>
                </a:solidFill>
                <a:highlight>
                  <a:srgbClr val="282828"/>
                </a:highlight>
                <a:latin typeface="Consolas"/>
                <a:ea typeface="Consolas"/>
                <a:cs typeface="Consolas"/>
                <a:sym typeface="Consolas"/>
              </a:rPr>
              <a:t> empty: </a:t>
            </a:r>
            <a:endParaRPr>
              <a:solidFill>
                <a:srgbClr val="EBDBB2"/>
              </a:solidFill>
              <a:highlight>
                <a:srgbClr val="282828"/>
              </a:highlight>
              <a:latin typeface="Consolas"/>
              <a:ea typeface="Consolas"/>
              <a:cs typeface="Consolas"/>
              <a:sym typeface="Consolas"/>
            </a:endParaRPr>
          </a:p>
          <a:p>
            <a:pPr indent="457200" lvl="0" marL="457200" rtl="0" algn="l">
              <a:spcBef>
                <a:spcPts val="0"/>
              </a:spcBef>
              <a:spcAft>
                <a:spcPts val="0"/>
              </a:spcAft>
              <a:buNone/>
            </a:pPr>
            <a:r>
              <a:rPr lang="vi">
                <a:solidFill>
                  <a:srgbClr val="EBDBB2"/>
                </a:solidFill>
                <a:highlight>
                  <a:srgbClr val="282828"/>
                </a:highlight>
                <a:latin typeface="Consolas"/>
                <a:ea typeface="Consolas"/>
                <a:cs typeface="Consolas"/>
                <a:sym typeface="Consolas"/>
              </a:rPr>
              <a:t>append b to c</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else</a:t>
            </a:r>
            <a:r>
              <a:rPr lang="vi">
                <a:solidFill>
                  <a:srgbClr val="EBDBB2"/>
                </a:solidFill>
                <a:highlight>
                  <a:srgbClr val="282828"/>
                </a:highlight>
                <a:latin typeface="Consolas"/>
                <a:ea typeface="Consolas"/>
                <a:cs typeface="Consolas"/>
                <a:sym typeface="Consolas"/>
              </a:rPr>
              <a:t>: </a:t>
            </a:r>
            <a:endParaRPr>
              <a:solidFill>
                <a:srgbClr val="EBDBB2"/>
              </a:solidFill>
              <a:highlight>
                <a:srgbClr val="282828"/>
              </a:highlight>
              <a:latin typeface="Consolas"/>
              <a:ea typeface="Consolas"/>
              <a:cs typeface="Consolas"/>
              <a:sym typeface="Consolas"/>
            </a:endParaRPr>
          </a:p>
          <a:p>
            <a:pPr indent="457200" lvl="0" marL="457200" rtl="0" algn="l">
              <a:spcBef>
                <a:spcPts val="0"/>
              </a:spcBef>
              <a:spcAft>
                <a:spcPts val="0"/>
              </a:spcAft>
              <a:buNone/>
            </a:pPr>
            <a:r>
              <a:rPr lang="vi">
                <a:solidFill>
                  <a:srgbClr val="EBDBB2"/>
                </a:solidFill>
                <a:highlight>
                  <a:srgbClr val="282828"/>
                </a:highlight>
                <a:latin typeface="Consolas"/>
                <a:ea typeface="Consolas"/>
                <a:cs typeface="Consolas"/>
                <a:sym typeface="Consolas"/>
              </a:rPr>
              <a:t>append a to c</a:t>
            </a:r>
            <a:endParaRPr>
              <a:latin typeface="Roboto Mono"/>
              <a:ea typeface="Roboto Mono"/>
              <a:cs typeface="Roboto Mono"/>
              <a:sym typeface="Roboto Mono"/>
            </a:endParaRPr>
          </a:p>
          <a:p>
            <a:pPr indent="0" lvl="0" marL="0" rtl="0" algn="l">
              <a:spcBef>
                <a:spcPts val="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Mã giả sắp xếp trộn</a:t>
            </a:r>
            <a:endParaRPr/>
          </a:p>
        </p:txBody>
      </p:sp>
      <p:sp>
        <p:nvSpPr>
          <p:cNvPr id="215" name="Google Shape;215;p39"/>
          <p:cNvSpPr txBox="1"/>
          <p:nvPr>
            <p:ph idx="1" type="body"/>
          </p:nvPr>
        </p:nvSpPr>
        <p:spPr>
          <a:xfrm>
            <a:off x="387900" y="1489824"/>
            <a:ext cx="8368200" cy="3078900"/>
          </a:xfrm>
          <a:prstGeom prst="rect">
            <a:avLst/>
          </a:prstGeom>
          <a:solidFill>
            <a:srgbClr val="282828"/>
          </a:solidFill>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8EC07C"/>
                </a:solidFill>
                <a:highlight>
                  <a:srgbClr val="282828"/>
                </a:highlight>
                <a:latin typeface="Consolas"/>
                <a:ea typeface="Consolas"/>
                <a:cs typeface="Consolas"/>
                <a:sym typeface="Consolas"/>
              </a:rPr>
              <a:t>def </a:t>
            </a:r>
            <a:r>
              <a:rPr lang="vi">
                <a:solidFill>
                  <a:srgbClr val="83A598"/>
                </a:solidFill>
                <a:highlight>
                  <a:srgbClr val="282828"/>
                </a:highlight>
                <a:latin typeface="Consolas"/>
                <a:ea typeface="Consolas"/>
                <a:cs typeface="Consolas"/>
                <a:sym typeface="Consolas"/>
              </a:rPr>
              <a:t>merge_sort</a:t>
            </a:r>
            <a:r>
              <a:rPr lang="vi">
                <a:solidFill>
                  <a:srgbClr val="FABD2F"/>
                </a:solidFill>
                <a:highlight>
                  <a:srgbClr val="282828"/>
                </a:highlight>
                <a:latin typeface="Consolas"/>
                <a:ea typeface="Consolas"/>
                <a:cs typeface="Consolas"/>
                <a:sym typeface="Consolas"/>
              </a:rPr>
              <a:t>(array a)</a:t>
            </a:r>
            <a:r>
              <a:rPr lang="vi">
                <a:solidFill>
                  <a:srgbClr val="8EC07C"/>
                </a:solidFill>
                <a:highlight>
                  <a:srgbClr val="282828"/>
                </a:highlight>
                <a:latin typeface="Consolas"/>
                <a:ea typeface="Consolas"/>
                <a:cs typeface="Consolas"/>
                <a:sym typeface="Consolas"/>
              </a:rPr>
              <a: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if</a:t>
            </a:r>
            <a:r>
              <a:rPr lang="vi">
                <a:solidFill>
                  <a:srgbClr val="EBDBB2"/>
                </a:solidFill>
                <a:highlight>
                  <a:srgbClr val="282828"/>
                </a:highlight>
                <a:latin typeface="Consolas"/>
                <a:ea typeface="Consolas"/>
                <a:cs typeface="Consolas"/>
                <a:sym typeface="Consolas"/>
              </a:rPr>
              <a:t> len(a) = </a:t>
            </a:r>
            <a:r>
              <a:rPr lang="vi">
                <a:solidFill>
                  <a:srgbClr val="D3869B"/>
                </a:solidFill>
                <a:highlight>
                  <a:srgbClr val="282828"/>
                </a:highlight>
                <a:latin typeface="Consolas"/>
                <a:ea typeface="Consolas"/>
                <a:cs typeface="Consolas"/>
                <a:sym typeface="Consolas"/>
              </a:rPr>
              <a:t>1</a:t>
            </a:r>
            <a:r>
              <a:rPr lang="vi">
                <a:solidFill>
                  <a:srgbClr val="EBDBB2"/>
                </a:solidFill>
                <a:highlight>
                  <a:srgbClr val="282828"/>
                </a:highlight>
                <a:latin typeface="Consolas"/>
                <a:ea typeface="Consolas"/>
                <a:cs typeface="Consolas"/>
                <a:sym typeface="Consolas"/>
              </a:rPr>
              <a:t>: </a:t>
            </a:r>
            <a:endParaRPr>
              <a:solidFill>
                <a:srgbClr val="EBDBB2"/>
              </a:solidFill>
              <a:highlight>
                <a:srgbClr val="282828"/>
              </a:highlight>
              <a:latin typeface="Consolas"/>
              <a:ea typeface="Consolas"/>
              <a:cs typeface="Consolas"/>
              <a:sym typeface="Consolas"/>
            </a:endParaRPr>
          </a:p>
          <a:p>
            <a:pPr indent="457200" lvl="0" marL="457200" rtl="0" algn="l">
              <a:spcBef>
                <a:spcPts val="0"/>
              </a:spcBef>
              <a:spcAft>
                <a:spcPts val="0"/>
              </a:spcAft>
              <a:buNone/>
            </a:pPr>
            <a:r>
              <a:rPr lang="vi">
                <a:solidFill>
                  <a:srgbClr val="FB4934"/>
                </a:solidFill>
                <a:highlight>
                  <a:srgbClr val="282828"/>
                </a:highlight>
                <a:latin typeface="Consolas"/>
                <a:ea typeface="Consolas"/>
                <a:cs typeface="Consolas"/>
                <a:sym typeface="Consolas"/>
              </a:rPr>
              <a:t>return</a:t>
            </a:r>
            <a:r>
              <a:rPr lang="vi">
                <a:solidFill>
                  <a:srgbClr val="EBDBB2"/>
                </a:solidFill>
                <a:highlight>
                  <a:srgbClr val="282828"/>
                </a:highlight>
                <a:latin typeface="Consolas"/>
                <a:ea typeface="Consolas"/>
                <a:cs typeface="Consolas"/>
                <a:sym typeface="Consolas"/>
              </a:rPr>
              <a:t> a</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left = a[:len(a)/</a:t>
            </a:r>
            <a:r>
              <a:rPr lang="vi">
                <a:solidFill>
                  <a:srgbClr val="D3869B"/>
                </a:solidFill>
                <a:highlight>
                  <a:srgbClr val="282828"/>
                </a:highlight>
                <a:latin typeface="Consolas"/>
                <a:ea typeface="Consolas"/>
                <a:cs typeface="Consolas"/>
                <a:sym typeface="Consolas"/>
              </a:rPr>
              <a:t>2</a:t>
            </a:r>
            <a:r>
              <a:rPr lang="vi">
                <a:solidFill>
                  <a:srgbClr val="EBDBB2"/>
                </a:solidFill>
                <a:highlight>
                  <a:srgbClr val="282828"/>
                </a:highlight>
                <a:latin typeface="Consolas"/>
                <a:ea typeface="Consolas"/>
                <a:cs typeface="Consolas"/>
                <a:sym typeface="Consolas"/>
              </a:rPr>
              <a: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right = a[len(a)/</a:t>
            </a:r>
            <a:r>
              <a:rPr lang="vi">
                <a:solidFill>
                  <a:srgbClr val="D3869B"/>
                </a:solidFill>
                <a:highlight>
                  <a:srgbClr val="282828"/>
                </a:highlight>
                <a:latin typeface="Consolas"/>
                <a:ea typeface="Consolas"/>
                <a:cs typeface="Consolas"/>
                <a:sym typeface="Consolas"/>
              </a:rPr>
              <a:t>2</a:t>
            </a:r>
            <a:r>
              <a:rPr lang="vi">
                <a:solidFill>
                  <a:srgbClr val="EBDBB2"/>
                </a:solidFill>
                <a:highlight>
                  <a:srgbClr val="282828"/>
                </a:highlight>
                <a:latin typeface="Consolas"/>
                <a:ea typeface="Consolas"/>
                <a:cs typeface="Consolas"/>
                <a:sym typeface="Consolas"/>
              </a:rPr>
              <a: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left = merge_sort(left)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right = merge_sort(right)</a:t>
            </a:r>
            <a:endParaRPr>
              <a:solidFill>
                <a:srgbClr val="EBDBB2"/>
              </a:solidFill>
              <a:highlight>
                <a:srgbClr val="282828"/>
              </a:highlight>
              <a:latin typeface="Consolas"/>
              <a:ea typeface="Consolas"/>
              <a:cs typeface="Consolas"/>
              <a:sym typeface="Consolas"/>
            </a:endParaRPr>
          </a:p>
          <a:p>
            <a:pPr indent="0" lvl="0" marL="457200" rtl="0" algn="l">
              <a:spcBef>
                <a:spcPts val="0"/>
              </a:spcBef>
              <a:spcAft>
                <a:spcPts val="0"/>
              </a:spcAft>
              <a:buNone/>
            </a:pPr>
            <a:r>
              <a:rPr i="1" lang="vi">
                <a:solidFill>
                  <a:srgbClr val="666666"/>
                </a:solidFill>
                <a:highlight>
                  <a:srgbClr val="282828"/>
                </a:highlight>
                <a:latin typeface="Consolas"/>
                <a:ea typeface="Consolas"/>
                <a:cs typeface="Consolas"/>
                <a:sym typeface="Consolas"/>
              </a:rPr>
              <a:t>#merge là hàm trộn ở trên</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return</a:t>
            </a:r>
            <a:r>
              <a:rPr lang="vi">
                <a:solidFill>
                  <a:srgbClr val="EBDBB2"/>
                </a:solidFill>
                <a:highlight>
                  <a:srgbClr val="282828"/>
                </a:highlight>
                <a:latin typeface="Consolas"/>
                <a:ea typeface="Consolas"/>
                <a:cs typeface="Consolas"/>
                <a:sym typeface="Consolas"/>
              </a:rPr>
              <a:t> merge(left, right)</a:t>
            </a:r>
            <a:endParaRPr>
              <a:latin typeface="Roboto Mono"/>
              <a:ea typeface="Roboto Mono"/>
              <a:cs typeface="Roboto Mono"/>
              <a:sym typeface="Roboto Mono"/>
            </a:endParaRPr>
          </a:p>
          <a:p>
            <a:pPr indent="0" lvl="0" marL="0" rtl="0" algn="l">
              <a:spcBef>
                <a:spcPts val="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Độ phức tạp</a:t>
            </a:r>
            <a:endParaRPr/>
          </a:p>
        </p:txBody>
      </p:sp>
      <p:sp>
        <p:nvSpPr>
          <p:cNvPr id="221" name="Google Shape;221;p4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Thuật toán có độ phức tạp O(n*logn)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1"/>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Sắp xếp nhanh</a:t>
            </a:r>
            <a:endParaRPr/>
          </a:p>
          <a:p>
            <a:pPr indent="0" lvl="0" marL="0" rtl="0" algn="ctr">
              <a:spcBef>
                <a:spcPts val="0"/>
              </a:spcBef>
              <a:spcAft>
                <a:spcPts val="0"/>
              </a:spcAft>
              <a:buNone/>
            </a:pPr>
            <a:r>
              <a:rPr lang="vi"/>
              <a:t>(Quicksort)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Bài toán sắp xếp</a:t>
            </a:r>
            <a:endParaRPr/>
          </a:p>
        </p:txBody>
      </p:sp>
      <p:sp>
        <p:nvSpPr>
          <p:cNvPr id="75" name="Google Shape;75;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Trong khoa học máy tính, bài toán sắp xếp là bài toán tìm cách sắp xếp một mảng (thường là mảng số) theo thứ tự tăng dần.</a:t>
            </a:r>
            <a:endParaRPr/>
          </a:p>
          <a:p>
            <a:pPr indent="0" lvl="0" marL="0" rtl="0" algn="l">
              <a:spcBef>
                <a:spcPts val="1600"/>
              </a:spcBef>
              <a:spcAft>
                <a:spcPts val="0"/>
              </a:spcAft>
              <a:buNone/>
            </a:pPr>
            <a:r>
              <a:rPr lang="vi"/>
              <a:t>Cùng với bài toán tìm kiếm, đây là hai bài toán cơ bản trong khoa học máy tính.</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Ý t</a:t>
            </a:r>
            <a:r>
              <a:rPr lang="vi"/>
              <a:t>ưởng</a:t>
            </a:r>
            <a:endParaRPr/>
          </a:p>
        </p:txBody>
      </p:sp>
      <p:sp>
        <p:nvSpPr>
          <p:cNvPr id="232" name="Google Shape;232;p4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Giải thuật sắp xếp nhanh chia mảng thành hai phần bằng cách so sánh từng phần tử của mảng với một phần tử được chọn gọi là phần tử chốt (Pivot): một mảng bao gồm các phần tử nhỏ hơn hoặc bằng phần tử chốt và mảng còn lại bao gồm các phần tử lớn hơn hoặc bằng phần tử chốt.</a:t>
            </a:r>
            <a:endParaRPr/>
          </a:p>
          <a:p>
            <a:pPr indent="0" lvl="0" marL="0" rtl="0" algn="l">
              <a:spcBef>
                <a:spcPts val="1600"/>
              </a:spcBef>
              <a:spcAft>
                <a:spcPts val="1600"/>
              </a:spcAft>
              <a:buNone/>
            </a:pPr>
            <a:r>
              <a:rPr lang="vi"/>
              <a:t>Tiến trình chia này diễn ra tiếp tục cho tới khi độ dài của các mảng con đều bằng 1.</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Minh h</a:t>
            </a:r>
            <a:r>
              <a:rPr lang="vi"/>
              <a:t>ọa</a:t>
            </a:r>
            <a:endParaRPr/>
          </a:p>
        </p:txBody>
      </p:sp>
      <p:pic>
        <p:nvPicPr>
          <p:cNvPr id="238" name="Google Shape;238;p43"/>
          <p:cNvPicPr preferRelativeResize="0"/>
          <p:nvPr/>
        </p:nvPicPr>
        <p:blipFill>
          <a:blip r:embed="rId3">
            <a:alphaModFix/>
          </a:blip>
          <a:stretch>
            <a:fillRect/>
          </a:stretch>
        </p:blipFill>
        <p:spPr>
          <a:xfrm>
            <a:off x="2569225" y="1519625"/>
            <a:ext cx="4135925" cy="31610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B</a:t>
            </a:r>
            <a:r>
              <a:rPr lang="vi"/>
              <a:t>ài toán chia mảng</a:t>
            </a:r>
            <a:endParaRPr/>
          </a:p>
        </p:txBody>
      </p:sp>
      <p:sp>
        <p:nvSpPr>
          <p:cNvPr id="244" name="Google Shape;244;p4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Trong thu</a:t>
            </a:r>
            <a:r>
              <a:rPr lang="vi"/>
              <a:t>ật toán sắp xếp nhanh, có một bước quan trọng, đó là chia một mảng thành 2 phần với một phần tử chốt:</a:t>
            </a:r>
            <a:endParaRPr/>
          </a:p>
          <a:p>
            <a:pPr indent="-342900" lvl="0" marL="457200" rtl="0" algn="l">
              <a:spcBef>
                <a:spcPts val="1600"/>
              </a:spcBef>
              <a:spcAft>
                <a:spcPts val="0"/>
              </a:spcAft>
              <a:buSzPts val="1800"/>
              <a:buChar char="-"/>
            </a:pPr>
            <a:r>
              <a:rPr lang="vi"/>
              <a:t>Một phần lớn hơn chốt.</a:t>
            </a:r>
            <a:endParaRPr/>
          </a:p>
          <a:p>
            <a:pPr indent="-342900" lvl="0" marL="457200" rtl="0" algn="l">
              <a:spcBef>
                <a:spcPts val="0"/>
              </a:spcBef>
              <a:spcAft>
                <a:spcPts val="0"/>
              </a:spcAft>
              <a:buSzPts val="1800"/>
              <a:buChar char="-"/>
            </a:pPr>
            <a:r>
              <a:rPr lang="vi"/>
              <a:t>Một phần nhỏ hơn chốt.</a:t>
            </a:r>
            <a:endParaRPr/>
          </a:p>
          <a:p>
            <a:pPr indent="0" lvl="0" marL="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Ch</a:t>
            </a:r>
            <a:r>
              <a:rPr lang="vi"/>
              <a:t>ọn phần tử chốt</a:t>
            </a:r>
            <a:endParaRPr/>
          </a:p>
        </p:txBody>
      </p:sp>
      <p:sp>
        <p:nvSpPr>
          <p:cNvPr id="250" name="Google Shape;250;p4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Trong b</a:t>
            </a:r>
            <a:r>
              <a:rPr lang="vi"/>
              <a:t>ài toán sắp xếp nhanh, có một vấn đề là cách chọn phần tử chốt. Trong một số trường hợp, việc chọn sai phần tử chốt có thể dẫn đến vòng lặp vô hạn.</a:t>
            </a:r>
            <a:endParaRPr/>
          </a:p>
          <a:p>
            <a:pPr indent="0" lvl="0" marL="0" rtl="0" algn="l">
              <a:spcBef>
                <a:spcPts val="1600"/>
              </a:spcBef>
              <a:spcAft>
                <a:spcPts val="0"/>
              </a:spcAft>
              <a:buNone/>
            </a:pPr>
            <a:r>
              <a:rPr lang="vi"/>
              <a:t>Thông thường, có vài cách chọn phần tử chốt:</a:t>
            </a:r>
            <a:endParaRPr/>
          </a:p>
          <a:p>
            <a:pPr indent="-342900" lvl="0" marL="457200" rtl="0" algn="l">
              <a:spcBef>
                <a:spcPts val="1600"/>
              </a:spcBef>
              <a:spcAft>
                <a:spcPts val="0"/>
              </a:spcAft>
              <a:buSzPts val="1800"/>
              <a:buChar char="-"/>
            </a:pPr>
            <a:r>
              <a:rPr lang="vi"/>
              <a:t>Chọn phần tử đứng đầu hoặc cuối.</a:t>
            </a:r>
            <a:endParaRPr/>
          </a:p>
          <a:p>
            <a:pPr indent="-342900" lvl="0" marL="457200" rtl="0" algn="l">
              <a:spcBef>
                <a:spcPts val="0"/>
              </a:spcBef>
              <a:spcAft>
                <a:spcPts val="0"/>
              </a:spcAft>
              <a:buSzPts val="1800"/>
              <a:buChar char="-"/>
            </a:pPr>
            <a:r>
              <a:rPr lang="vi"/>
              <a:t>Chọn phần tử trung vị.</a:t>
            </a:r>
            <a:endParaRPr/>
          </a:p>
          <a:p>
            <a:pPr indent="-342900" lvl="0" marL="457200" rtl="0" algn="l">
              <a:spcBef>
                <a:spcPts val="0"/>
              </a:spcBef>
              <a:spcAft>
                <a:spcPts val="0"/>
              </a:spcAft>
              <a:buSzPts val="1800"/>
              <a:buChar char="-"/>
            </a:pPr>
            <a:r>
              <a:rPr lang="vi"/>
              <a:t>Chọn trung vị của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Minh h</a:t>
            </a:r>
            <a:r>
              <a:rPr lang="vi"/>
              <a:t>ọa</a:t>
            </a:r>
            <a:endParaRPr/>
          </a:p>
        </p:txBody>
      </p:sp>
      <p:sp>
        <p:nvSpPr>
          <p:cNvPr id="256" name="Google Shape;256;p4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Sau </a:t>
            </a:r>
            <a:r>
              <a:rPr lang="vi"/>
              <a:t>đây là minh họa cho trường hợp chọn phần tử chốt là phần tử đứng cuối</a:t>
            </a:r>
            <a:endParaRPr/>
          </a:p>
        </p:txBody>
      </p:sp>
      <p:pic>
        <p:nvPicPr>
          <p:cNvPr id="257" name="Google Shape;257;p46"/>
          <p:cNvPicPr preferRelativeResize="0"/>
          <p:nvPr/>
        </p:nvPicPr>
        <p:blipFill>
          <a:blip r:embed="rId3">
            <a:alphaModFix/>
          </a:blip>
          <a:stretch>
            <a:fillRect/>
          </a:stretch>
        </p:blipFill>
        <p:spPr>
          <a:xfrm>
            <a:off x="1349450" y="2288525"/>
            <a:ext cx="6445100" cy="25780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Mã giả chia m</a:t>
            </a:r>
            <a:r>
              <a:rPr lang="vi"/>
              <a:t>ảng</a:t>
            </a:r>
            <a:endParaRPr/>
          </a:p>
        </p:txBody>
      </p:sp>
      <p:sp>
        <p:nvSpPr>
          <p:cNvPr id="263" name="Google Shape;263;p47"/>
          <p:cNvSpPr txBox="1"/>
          <p:nvPr>
            <p:ph idx="1" type="body"/>
          </p:nvPr>
        </p:nvSpPr>
        <p:spPr>
          <a:xfrm>
            <a:off x="387900" y="1489825"/>
            <a:ext cx="8368200" cy="3405900"/>
          </a:xfrm>
          <a:prstGeom prst="rect">
            <a:avLst/>
          </a:prstGeom>
          <a:solidFill>
            <a:srgbClr val="282828"/>
          </a:solidFill>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8EC07C"/>
                </a:solidFill>
                <a:highlight>
                  <a:srgbClr val="282828"/>
                </a:highlight>
                <a:latin typeface="Consolas"/>
                <a:ea typeface="Consolas"/>
                <a:cs typeface="Consolas"/>
                <a:sym typeface="Consolas"/>
              </a:rPr>
              <a:t>def </a:t>
            </a:r>
            <a:r>
              <a:rPr lang="vi">
                <a:solidFill>
                  <a:srgbClr val="83A598"/>
                </a:solidFill>
                <a:highlight>
                  <a:srgbClr val="282828"/>
                </a:highlight>
                <a:latin typeface="Consolas"/>
                <a:ea typeface="Consolas"/>
                <a:cs typeface="Consolas"/>
                <a:sym typeface="Consolas"/>
              </a:rPr>
              <a:t>partition</a:t>
            </a:r>
            <a:r>
              <a:rPr lang="vi">
                <a:solidFill>
                  <a:srgbClr val="FABD2F"/>
                </a:solidFill>
                <a:highlight>
                  <a:srgbClr val="282828"/>
                </a:highlight>
                <a:latin typeface="Consolas"/>
                <a:ea typeface="Consolas"/>
                <a:cs typeface="Consolas"/>
                <a:sym typeface="Consolas"/>
              </a:rPr>
              <a:t>(a, lo, hi)</a:t>
            </a:r>
            <a:r>
              <a:rPr lang="vi">
                <a:solidFill>
                  <a:srgbClr val="8EC07C"/>
                </a:solidFill>
                <a:highlight>
                  <a:srgbClr val="282828"/>
                </a:highlight>
                <a:latin typeface="Consolas"/>
                <a:ea typeface="Consolas"/>
                <a:cs typeface="Consolas"/>
                <a:sym typeface="Consolas"/>
              </a:rPr>
              <a: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i="1" lang="vi">
                <a:solidFill>
                  <a:srgbClr val="928374"/>
                </a:solidFill>
                <a:highlight>
                  <a:srgbClr val="282828"/>
                </a:highlight>
                <a:latin typeface="Consolas"/>
                <a:ea typeface="Consolas"/>
                <a:cs typeface="Consolas"/>
                <a:sym typeface="Consolas"/>
              </a:rPr>
              <a:t>#chọn chốt là phần tử cuối</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pivot = a[hi]</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i = lo</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for</a:t>
            </a:r>
            <a:r>
              <a:rPr lang="vi">
                <a:solidFill>
                  <a:srgbClr val="EBDBB2"/>
                </a:solidFill>
                <a:highlight>
                  <a:srgbClr val="282828"/>
                </a:highlight>
                <a:latin typeface="Consolas"/>
                <a:ea typeface="Consolas"/>
                <a:cs typeface="Consolas"/>
                <a:sym typeface="Consolas"/>
              </a:rPr>
              <a:t> j </a:t>
            </a: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lo to hi - </a:t>
            </a:r>
            <a:r>
              <a:rPr lang="vi">
                <a:solidFill>
                  <a:srgbClr val="D3869B"/>
                </a:solidFill>
                <a:highlight>
                  <a:srgbClr val="282828"/>
                </a:highlight>
                <a:latin typeface="Consolas"/>
                <a:ea typeface="Consolas"/>
                <a:cs typeface="Consolas"/>
                <a:sym typeface="Consolas"/>
              </a:rPr>
              <a:t>1</a:t>
            </a:r>
            <a:r>
              <a:rPr lang="vi">
                <a:solidFill>
                  <a:srgbClr val="EBDBB2"/>
                </a:solidFill>
                <a:highlight>
                  <a:srgbClr val="282828"/>
                </a:highlight>
                <a:latin typeface="Consolas"/>
                <a:ea typeface="Consolas"/>
                <a:cs typeface="Consolas"/>
                <a:sym typeface="Consolas"/>
              </a:rPr>
              <a: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if</a:t>
            </a:r>
            <a:r>
              <a:rPr lang="vi">
                <a:solidFill>
                  <a:srgbClr val="EBDBB2"/>
                </a:solidFill>
                <a:highlight>
                  <a:srgbClr val="282828"/>
                </a:highlight>
                <a:latin typeface="Consolas"/>
                <a:ea typeface="Consolas"/>
                <a:cs typeface="Consolas"/>
                <a:sym typeface="Consolas"/>
              </a:rPr>
              <a:t> a[j] &lt; pivot: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swap(a[i], a[j])</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i = i + </a:t>
            </a:r>
            <a:r>
              <a:rPr lang="vi">
                <a:solidFill>
                  <a:srgbClr val="D3869B"/>
                </a:solidFill>
                <a:highlight>
                  <a:srgbClr val="282828"/>
                </a:highlight>
                <a:latin typeface="Consolas"/>
                <a:ea typeface="Consolas"/>
                <a:cs typeface="Consolas"/>
                <a:sym typeface="Consolas"/>
              </a:rPr>
              <a:t>1</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swap(a[i], a[hi])</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return</a:t>
            </a:r>
            <a:r>
              <a:rPr lang="vi">
                <a:solidFill>
                  <a:srgbClr val="EBDBB2"/>
                </a:solidFill>
                <a:highlight>
                  <a:srgbClr val="282828"/>
                </a:highlight>
                <a:latin typeface="Consolas"/>
                <a:ea typeface="Consolas"/>
                <a:cs typeface="Consolas"/>
                <a:sym typeface="Consolas"/>
              </a:rPr>
              <a:t> i</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Mã giả</a:t>
            </a:r>
            <a:endParaRPr/>
          </a:p>
        </p:txBody>
      </p:sp>
      <p:sp>
        <p:nvSpPr>
          <p:cNvPr id="269" name="Google Shape;269;p48"/>
          <p:cNvSpPr txBox="1"/>
          <p:nvPr>
            <p:ph idx="1" type="body"/>
          </p:nvPr>
        </p:nvSpPr>
        <p:spPr>
          <a:xfrm>
            <a:off x="387900" y="1489824"/>
            <a:ext cx="8368200" cy="3078900"/>
          </a:xfrm>
          <a:prstGeom prst="rect">
            <a:avLst/>
          </a:prstGeom>
          <a:solidFill>
            <a:srgbClr val="282828"/>
          </a:solidFill>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8EC07C"/>
                </a:solidFill>
                <a:highlight>
                  <a:srgbClr val="282828"/>
                </a:highlight>
                <a:latin typeface="Consolas"/>
                <a:ea typeface="Consolas"/>
                <a:cs typeface="Consolas"/>
                <a:sym typeface="Consolas"/>
              </a:rPr>
              <a:t>def </a:t>
            </a:r>
            <a:r>
              <a:rPr lang="vi">
                <a:solidFill>
                  <a:srgbClr val="83A598"/>
                </a:solidFill>
                <a:highlight>
                  <a:srgbClr val="282828"/>
                </a:highlight>
                <a:latin typeface="Consolas"/>
                <a:ea typeface="Consolas"/>
                <a:cs typeface="Consolas"/>
                <a:sym typeface="Consolas"/>
              </a:rPr>
              <a:t>quicksort</a:t>
            </a:r>
            <a:r>
              <a:rPr lang="vi">
                <a:solidFill>
                  <a:srgbClr val="FABD2F"/>
                </a:solidFill>
                <a:highlight>
                  <a:srgbClr val="282828"/>
                </a:highlight>
                <a:latin typeface="Consolas"/>
                <a:ea typeface="Consolas"/>
                <a:cs typeface="Consolas"/>
                <a:sym typeface="Consolas"/>
              </a:rPr>
              <a:t>(A, lo, hi)</a:t>
            </a:r>
            <a:r>
              <a:rPr lang="vi">
                <a:solidFill>
                  <a:srgbClr val="8EC07C"/>
                </a:solidFill>
                <a:highlight>
                  <a:srgbClr val="282828"/>
                </a:highlight>
                <a:latin typeface="Consolas"/>
                <a:ea typeface="Consolas"/>
                <a:cs typeface="Consolas"/>
                <a:sym typeface="Consolas"/>
              </a:rPr>
              <a:t>:</a:t>
            </a:r>
            <a:br>
              <a:rPr lang="vi">
                <a:solidFill>
                  <a:srgbClr val="8EC07C"/>
                </a:solidFill>
                <a:highlight>
                  <a:srgbClr val="282828"/>
                </a:highlight>
                <a:latin typeface="Consolas"/>
                <a:ea typeface="Consolas"/>
                <a:cs typeface="Consolas"/>
                <a:sym typeface="Consolas"/>
              </a:rPr>
            </a:br>
            <a:r>
              <a:rPr lang="vi">
                <a:solidFill>
                  <a:srgbClr val="8EC07C"/>
                </a:solidFill>
                <a:highlight>
                  <a:srgbClr val="282828"/>
                </a:highlight>
                <a:latin typeface="Consolas"/>
                <a:ea typeface="Consolas"/>
                <a:cs typeface="Consolas"/>
                <a:sym typeface="Consolas"/>
              </a:rPr>
              <a:t>	</a:t>
            </a:r>
            <a:r>
              <a:rPr lang="vi">
                <a:solidFill>
                  <a:srgbClr val="83A598"/>
                </a:solidFill>
                <a:highlight>
                  <a:srgbClr val="282828"/>
                </a:highlight>
                <a:latin typeface="Consolas"/>
                <a:ea typeface="Consolas"/>
                <a:cs typeface="Consolas"/>
                <a:sym typeface="Consolas"/>
              </a:rPr>
              <a:t>if</a:t>
            </a:r>
            <a:r>
              <a:rPr lang="vi">
                <a:solidFill>
                  <a:srgbClr val="8EC07C"/>
                </a:solidFill>
                <a:highlight>
                  <a:srgbClr val="282828"/>
                </a:highlight>
                <a:latin typeface="Consolas"/>
                <a:ea typeface="Consolas"/>
                <a:cs typeface="Consolas"/>
                <a:sym typeface="Consolas"/>
              </a:rPr>
              <a:t> </a:t>
            </a:r>
            <a:r>
              <a:rPr lang="vi">
                <a:solidFill>
                  <a:srgbClr val="83A598"/>
                </a:solidFill>
                <a:highlight>
                  <a:srgbClr val="282828"/>
                </a:highlight>
                <a:latin typeface="Consolas"/>
                <a:ea typeface="Consolas"/>
                <a:cs typeface="Consolas"/>
                <a:sym typeface="Consolas"/>
              </a:rPr>
              <a:t>lo</a:t>
            </a:r>
            <a:r>
              <a:rPr lang="vi">
                <a:solidFill>
                  <a:srgbClr val="8EC07C"/>
                </a:solidFill>
                <a:highlight>
                  <a:srgbClr val="282828"/>
                </a:highlight>
                <a:latin typeface="Consolas"/>
                <a:ea typeface="Consolas"/>
                <a:cs typeface="Consolas"/>
                <a:sym typeface="Consolas"/>
              </a:rPr>
              <a:t> &lt; </a:t>
            </a:r>
            <a:r>
              <a:rPr lang="vi">
                <a:solidFill>
                  <a:srgbClr val="83A598"/>
                </a:solidFill>
                <a:highlight>
                  <a:srgbClr val="282828"/>
                </a:highlight>
                <a:latin typeface="Consolas"/>
                <a:ea typeface="Consolas"/>
                <a:cs typeface="Consolas"/>
                <a:sym typeface="Consolas"/>
              </a:rPr>
              <a:t>hi</a:t>
            </a:r>
            <a:r>
              <a:rPr lang="vi">
                <a:solidFill>
                  <a:srgbClr val="8EC07C"/>
                </a:solidFill>
                <a:highlight>
                  <a:srgbClr val="282828"/>
                </a:highlight>
                <a:latin typeface="Consolas"/>
                <a:ea typeface="Consolas"/>
                <a:cs typeface="Consolas"/>
                <a:sym typeface="Consolas"/>
              </a:rPr>
              <a:t> </a:t>
            </a:r>
            <a:r>
              <a:rPr lang="vi">
                <a:solidFill>
                  <a:srgbClr val="83A598"/>
                </a:solidFill>
                <a:highlight>
                  <a:srgbClr val="282828"/>
                </a:highlight>
                <a:latin typeface="Consolas"/>
                <a:ea typeface="Consolas"/>
                <a:cs typeface="Consolas"/>
                <a:sym typeface="Consolas"/>
              </a:rPr>
              <a:t>then</a:t>
            </a:r>
            <a:endParaRPr>
              <a:solidFill>
                <a:srgbClr val="83A598"/>
              </a:solidFill>
              <a:highlight>
                <a:srgbClr val="282828"/>
              </a:highlight>
              <a:latin typeface="Consolas"/>
              <a:ea typeface="Consolas"/>
              <a:cs typeface="Consolas"/>
              <a:sym typeface="Consolas"/>
            </a:endParaRPr>
          </a:p>
          <a:p>
            <a:pPr indent="457200" lvl="0" marL="457200" rtl="0" algn="l">
              <a:spcBef>
                <a:spcPts val="0"/>
              </a:spcBef>
              <a:spcAft>
                <a:spcPts val="0"/>
              </a:spcAft>
              <a:buNone/>
            </a:pPr>
            <a:r>
              <a:rPr i="1" lang="vi">
                <a:solidFill>
                  <a:srgbClr val="666666"/>
                </a:solidFill>
                <a:highlight>
                  <a:srgbClr val="282828"/>
                </a:highlight>
                <a:latin typeface="Consolas"/>
                <a:ea typeface="Consolas"/>
                <a:cs typeface="Consolas"/>
                <a:sym typeface="Consolas"/>
              </a:rPr>
              <a:t>#partition là bài toán chia mảng</a:t>
            </a:r>
            <a:endParaRPr i="1">
              <a:solidFill>
                <a:srgbClr val="666666"/>
              </a:solidFill>
              <a:highlight>
                <a:srgbClr val="282828"/>
              </a:highlight>
              <a:latin typeface="Consolas"/>
              <a:ea typeface="Consolas"/>
              <a:cs typeface="Consolas"/>
              <a:sym typeface="Consolas"/>
            </a:endParaRPr>
          </a:p>
          <a:p>
            <a:pPr indent="457200" lvl="0" marL="457200" rtl="0" algn="l">
              <a:spcBef>
                <a:spcPts val="0"/>
              </a:spcBef>
              <a:spcAft>
                <a:spcPts val="0"/>
              </a:spcAft>
              <a:buNone/>
            </a:pPr>
            <a:r>
              <a:rPr lang="vi">
                <a:solidFill>
                  <a:srgbClr val="83A598"/>
                </a:solidFill>
                <a:highlight>
                  <a:srgbClr val="282828"/>
                </a:highlight>
                <a:latin typeface="Consolas"/>
                <a:ea typeface="Consolas"/>
                <a:cs typeface="Consolas"/>
                <a:sym typeface="Consolas"/>
              </a:rPr>
              <a:t>p</a:t>
            </a:r>
            <a:r>
              <a:rPr lang="vi">
                <a:solidFill>
                  <a:srgbClr val="8EC07C"/>
                </a:solidFill>
                <a:highlight>
                  <a:srgbClr val="282828"/>
                </a:highlight>
                <a:latin typeface="Consolas"/>
                <a:ea typeface="Consolas"/>
                <a:cs typeface="Consolas"/>
                <a:sym typeface="Consolas"/>
              </a:rPr>
              <a:t> :</a:t>
            </a:r>
            <a:r>
              <a:rPr lang="vi">
                <a:solidFill>
                  <a:srgbClr val="EBDBB2"/>
                </a:solidFill>
                <a:highlight>
                  <a:srgbClr val="282828"/>
                </a:highlight>
                <a:latin typeface="Consolas"/>
                <a:ea typeface="Consolas"/>
                <a:cs typeface="Consolas"/>
                <a:sym typeface="Consolas"/>
              </a:rPr>
              <a:t>= partition(A, lo, hi)</a:t>
            </a:r>
            <a:endParaRPr>
              <a:solidFill>
                <a:srgbClr val="EBDBB2"/>
              </a:solidFill>
              <a:highlight>
                <a:srgbClr val="282828"/>
              </a:highlight>
              <a:latin typeface="Consolas"/>
              <a:ea typeface="Consolas"/>
              <a:cs typeface="Consolas"/>
              <a:sym typeface="Consolas"/>
            </a:endParaRPr>
          </a:p>
          <a:p>
            <a:pPr indent="457200" lvl="0" marL="457200" rtl="0" algn="l">
              <a:spcBef>
                <a:spcPts val="0"/>
              </a:spcBef>
              <a:spcAft>
                <a:spcPts val="0"/>
              </a:spcAft>
              <a:buNone/>
            </a:pPr>
            <a:r>
              <a:rPr lang="vi">
                <a:solidFill>
                  <a:srgbClr val="EBDBB2"/>
                </a:solidFill>
                <a:highlight>
                  <a:srgbClr val="282828"/>
                </a:highlight>
                <a:latin typeface="Consolas"/>
                <a:ea typeface="Consolas"/>
                <a:cs typeface="Consolas"/>
                <a:sym typeface="Consolas"/>
              </a:rPr>
              <a:t>quicksort(A, lo, p - </a:t>
            </a:r>
            <a:r>
              <a:rPr lang="vi">
                <a:solidFill>
                  <a:srgbClr val="D3869B"/>
                </a:solidFill>
                <a:highlight>
                  <a:srgbClr val="282828"/>
                </a:highlight>
                <a:latin typeface="Consolas"/>
                <a:ea typeface="Consolas"/>
                <a:cs typeface="Consolas"/>
                <a:sym typeface="Consolas"/>
              </a:rPr>
              <a:t>1</a:t>
            </a:r>
            <a:r>
              <a:rPr lang="vi">
                <a:solidFill>
                  <a:srgbClr val="EBDBB2"/>
                </a:solidFill>
                <a:highlight>
                  <a:srgbClr val="282828"/>
                </a:highlight>
                <a:latin typeface="Consolas"/>
                <a:ea typeface="Consolas"/>
                <a:cs typeface="Consolas"/>
                <a:sym typeface="Consolas"/>
              </a:rPr>
              <a:t>)</a:t>
            </a:r>
            <a:endParaRPr>
              <a:solidFill>
                <a:srgbClr val="EBDBB2"/>
              </a:solidFill>
              <a:highlight>
                <a:srgbClr val="282828"/>
              </a:highlight>
              <a:latin typeface="Consolas"/>
              <a:ea typeface="Consolas"/>
              <a:cs typeface="Consolas"/>
              <a:sym typeface="Consolas"/>
            </a:endParaRPr>
          </a:p>
          <a:p>
            <a:pPr indent="457200" lvl="0" marL="457200" rtl="0" algn="l">
              <a:spcBef>
                <a:spcPts val="0"/>
              </a:spcBef>
              <a:spcAft>
                <a:spcPts val="0"/>
              </a:spcAft>
              <a:buNone/>
            </a:pPr>
            <a:r>
              <a:rPr lang="vi">
                <a:solidFill>
                  <a:srgbClr val="EBDBB2"/>
                </a:solidFill>
                <a:highlight>
                  <a:srgbClr val="282828"/>
                </a:highlight>
                <a:latin typeface="Consolas"/>
                <a:ea typeface="Consolas"/>
                <a:cs typeface="Consolas"/>
                <a:sym typeface="Consolas"/>
              </a:rPr>
              <a:t>quicksort(A, p + </a:t>
            </a:r>
            <a:r>
              <a:rPr lang="vi">
                <a:solidFill>
                  <a:srgbClr val="D3869B"/>
                </a:solidFill>
                <a:highlight>
                  <a:srgbClr val="282828"/>
                </a:highlight>
                <a:latin typeface="Consolas"/>
                <a:ea typeface="Consolas"/>
                <a:cs typeface="Consolas"/>
                <a:sym typeface="Consolas"/>
              </a:rPr>
              <a:t>1</a:t>
            </a:r>
            <a:r>
              <a:rPr lang="vi">
                <a:solidFill>
                  <a:srgbClr val="EBDBB2"/>
                </a:solidFill>
                <a:highlight>
                  <a:srgbClr val="282828"/>
                </a:highlight>
                <a:latin typeface="Consolas"/>
                <a:ea typeface="Consolas"/>
                <a:cs typeface="Consolas"/>
                <a:sym typeface="Consolas"/>
              </a:rPr>
              <a:t>, hi)</a:t>
            </a:r>
            <a:endParaRPr>
              <a:latin typeface="Roboto Mono"/>
              <a:ea typeface="Roboto Mono"/>
              <a:cs typeface="Roboto Mono"/>
              <a:sym typeface="Roboto Mon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9"/>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S</a:t>
            </a:r>
            <a:r>
              <a:rPr lang="vi"/>
              <a:t>ắp xếp theo cơ số</a:t>
            </a:r>
            <a:endParaRPr/>
          </a:p>
          <a:p>
            <a:pPr indent="0" lvl="0" marL="0" rtl="0" algn="ctr">
              <a:spcBef>
                <a:spcPts val="0"/>
              </a:spcBef>
              <a:spcAft>
                <a:spcPts val="0"/>
              </a:spcAft>
              <a:buNone/>
            </a:pPr>
            <a:r>
              <a:rPr lang="vi"/>
              <a:t>(Radix sort)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Ý t</a:t>
            </a:r>
            <a:r>
              <a:rPr lang="vi"/>
              <a:t>ưởng</a:t>
            </a:r>
            <a:endParaRPr/>
          </a:p>
        </p:txBody>
      </p:sp>
      <p:sp>
        <p:nvSpPr>
          <p:cNvPr id="280" name="Google Shape;280;p5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a:t>
            </a:r>
            <a:r>
              <a:rPr lang="vi"/>
              <a:t>ắp xếp theo cơ số, còn gọi là sắp xếp người đưa thư dựa trên cách sắp xếp thư từ của người đưa thư để phân phát một cách hiệu quả.</a:t>
            </a:r>
            <a:endParaRPr/>
          </a:p>
          <a:p>
            <a:pPr indent="0" lvl="0" marL="0" rtl="0" algn="l">
              <a:spcBef>
                <a:spcPts val="1600"/>
              </a:spcBef>
              <a:spcAft>
                <a:spcPts val="0"/>
              </a:spcAft>
              <a:buNone/>
            </a:pPr>
            <a:r>
              <a:rPr lang="vi"/>
              <a:t>Để sắp xếp thư từ, người đưa thư sẽ thực hiện các công đoạn:</a:t>
            </a:r>
            <a:endParaRPr/>
          </a:p>
          <a:p>
            <a:pPr indent="-342900" lvl="0" marL="457200" rtl="0" algn="l">
              <a:spcBef>
                <a:spcPts val="1600"/>
              </a:spcBef>
              <a:spcAft>
                <a:spcPts val="0"/>
              </a:spcAft>
              <a:buSzPts val="1800"/>
              <a:buChar char="-"/>
            </a:pPr>
            <a:r>
              <a:rPr lang="vi"/>
              <a:t>Sắp thư theo tỉnh.</a:t>
            </a:r>
            <a:endParaRPr/>
          </a:p>
          <a:p>
            <a:pPr indent="-342900" lvl="0" marL="457200" rtl="0" algn="l">
              <a:spcBef>
                <a:spcPts val="0"/>
              </a:spcBef>
              <a:spcAft>
                <a:spcPts val="0"/>
              </a:spcAft>
              <a:buSzPts val="1800"/>
              <a:buChar char="-"/>
            </a:pPr>
            <a:r>
              <a:rPr lang="vi"/>
              <a:t>Với mỗi tỉnh sắp được, sắp xếp theo huyện.</a:t>
            </a:r>
            <a:endParaRPr/>
          </a:p>
          <a:p>
            <a:pPr indent="-342900" lvl="0" marL="457200" rtl="0" algn="l">
              <a:spcBef>
                <a:spcPts val="0"/>
              </a:spcBef>
              <a:spcAft>
                <a:spcPts val="0"/>
              </a:spcAft>
              <a:buSzPts val="1800"/>
              <a:buChar char="-"/>
            </a:pPr>
            <a:r>
              <a:rPr lang="vi"/>
              <a:t>Với mỗi huyện sắp được, sắp xếp theo phường.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S</a:t>
            </a:r>
            <a:r>
              <a:rPr lang="vi"/>
              <a:t>ắp xếp theo cơ số</a:t>
            </a:r>
            <a:endParaRPr/>
          </a:p>
        </p:txBody>
      </p:sp>
      <p:sp>
        <p:nvSpPr>
          <p:cNvPr id="286" name="Google Shape;286;p5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a:t>
            </a:r>
            <a:r>
              <a:rPr lang="vi"/>
              <a:t>ương tự cách phân loại thư, ta có thuật toán sắp xếp theo cơ số như sau:</a:t>
            </a:r>
            <a:endParaRPr/>
          </a:p>
          <a:p>
            <a:pPr indent="-342900" lvl="0" marL="457200" rtl="0" algn="l">
              <a:spcBef>
                <a:spcPts val="1600"/>
              </a:spcBef>
              <a:spcAft>
                <a:spcPts val="0"/>
              </a:spcAft>
              <a:buSzPts val="1800"/>
              <a:buChar char="-"/>
            </a:pPr>
            <a:r>
              <a:rPr lang="vi"/>
              <a:t>Bắt đầu từ chữ số hàng đơn vị.</a:t>
            </a:r>
            <a:endParaRPr/>
          </a:p>
          <a:p>
            <a:pPr indent="-342900" lvl="0" marL="457200" rtl="0" algn="l">
              <a:spcBef>
                <a:spcPts val="0"/>
              </a:spcBef>
              <a:spcAft>
                <a:spcPts val="0"/>
              </a:spcAft>
              <a:buSzPts val="1800"/>
              <a:buChar char="-"/>
            </a:pPr>
            <a:r>
              <a:rPr lang="vi"/>
              <a:t>Phân chia các số trong mảng vào các lô 0-9 tương ứng với chữ số hàng được chọn.</a:t>
            </a:r>
            <a:endParaRPr/>
          </a:p>
          <a:p>
            <a:pPr indent="-342900" lvl="0" marL="457200" rtl="0" algn="l">
              <a:spcBef>
                <a:spcPts val="0"/>
              </a:spcBef>
              <a:spcAft>
                <a:spcPts val="0"/>
              </a:spcAft>
              <a:buSzPts val="1800"/>
              <a:buChar char="-"/>
            </a:pPr>
            <a:r>
              <a:rPr lang="vi"/>
              <a:t>Ghép các lô 0-9 lại với nhau.</a:t>
            </a:r>
            <a:endParaRPr/>
          </a:p>
          <a:p>
            <a:pPr indent="-342900" lvl="0" marL="457200" rtl="0" algn="l">
              <a:spcBef>
                <a:spcPts val="0"/>
              </a:spcBef>
              <a:spcAft>
                <a:spcPts val="0"/>
              </a:spcAft>
              <a:buSzPts val="1800"/>
              <a:buChar char="-"/>
            </a:pPr>
            <a:r>
              <a:rPr lang="vi"/>
              <a:t>Tiếp tục với chữ số hàng kế tiếp cho đến hàng cao nhất.</a:t>
            </a:r>
            <a:endParaRPr/>
          </a:p>
          <a:p>
            <a:pPr indent="0" lvl="0" marL="0" rtl="0" algn="l">
              <a:spcBef>
                <a:spcPts val="1600"/>
              </a:spcBef>
              <a:spcAft>
                <a:spcPts val="1600"/>
              </a:spcAft>
              <a:buNone/>
            </a:pPr>
            <a:r>
              <a:rPr lang="vi"/>
              <a:t>Khi kết thúc chữ số hàng cao nhất thì mảng được sắp xếp xong.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Phát biểu</a:t>
            </a:r>
            <a:endParaRPr/>
          </a:p>
        </p:txBody>
      </p:sp>
      <p:sp>
        <p:nvSpPr>
          <p:cNvPr id="81" name="Google Shape;81;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Input: một mảng số (a</a:t>
            </a:r>
            <a:r>
              <a:rPr baseline="-25000" lang="vi"/>
              <a:t>1</a:t>
            </a:r>
            <a:r>
              <a:rPr lang="vi"/>
              <a:t>, a</a:t>
            </a:r>
            <a:r>
              <a:rPr baseline="-25000" lang="vi"/>
              <a:t>2</a:t>
            </a:r>
            <a:r>
              <a:rPr lang="vi"/>
              <a:t>, …, a</a:t>
            </a:r>
            <a:r>
              <a:rPr baseline="-25000" lang="vi"/>
              <a:t>n</a:t>
            </a:r>
            <a:r>
              <a:rPr lang="vi"/>
              <a:t>).</a:t>
            </a:r>
            <a:endParaRPr/>
          </a:p>
          <a:p>
            <a:pPr indent="0" lvl="0" marL="0" rtl="0" algn="l">
              <a:spcBef>
                <a:spcPts val="1600"/>
              </a:spcBef>
              <a:spcAft>
                <a:spcPts val="1600"/>
              </a:spcAft>
              <a:buNone/>
            </a:pPr>
            <a:r>
              <a:rPr lang="vi"/>
              <a:t>Output: một hoán vị (a</a:t>
            </a:r>
            <a:r>
              <a:rPr baseline="-25000" lang="vi"/>
              <a:t>1</a:t>
            </a:r>
            <a:r>
              <a:rPr lang="vi"/>
              <a:t>’, </a:t>
            </a:r>
            <a:r>
              <a:rPr lang="vi"/>
              <a:t> a</a:t>
            </a:r>
            <a:r>
              <a:rPr baseline="-25000" lang="vi"/>
              <a:t>2</a:t>
            </a:r>
            <a:r>
              <a:rPr lang="vi"/>
              <a:t>’, …, a</a:t>
            </a:r>
            <a:r>
              <a:rPr baseline="-25000" lang="vi"/>
              <a:t>n</a:t>
            </a:r>
            <a:r>
              <a:rPr lang="vi"/>
              <a:t>’) </a:t>
            </a:r>
            <a:r>
              <a:rPr lang="vi"/>
              <a:t>thỏa mãn </a:t>
            </a:r>
            <a:r>
              <a:rPr lang="vi"/>
              <a:t>a</a:t>
            </a:r>
            <a:r>
              <a:rPr baseline="-25000" lang="vi"/>
              <a:t>1</a:t>
            </a:r>
            <a:r>
              <a:rPr lang="vi"/>
              <a:t>’ ≤  a</a:t>
            </a:r>
            <a:r>
              <a:rPr baseline="-25000" lang="vi"/>
              <a:t>2</a:t>
            </a:r>
            <a:r>
              <a:rPr lang="vi"/>
              <a:t>’ ≤ … ≤ a</a:t>
            </a:r>
            <a:r>
              <a:rPr baseline="-25000" lang="vi"/>
              <a:t>n</a:t>
            </a:r>
            <a:r>
              <a:rPr lang="vi"/>
              <a: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Mã giả</a:t>
            </a:r>
            <a:endParaRPr/>
          </a:p>
        </p:txBody>
      </p:sp>
      <p:sp>
        <p:nvSpPr>
          <p:cNvPr id="292" name="Google Shape;292;p52"/>
          <p:cNvSpPr txBox="1"/>
          <p:nvPr>
            <p:ph idx="1" type="body"/>
          </p:nvPr>
        </p:nvSpPr>
        <p:spPr>
          <a:xfrm>
            <a:off x="387900" y="1489825"/>
            <a:ext cx="8368200" cy="3579300"/>
          </a:xfrm>
          <a:prstGeom prst="rect">
            <a:avLst/>
          </a:prstGeom>
          <a:solidFill>
            <a:srgbClr val="282828"/>
          </a:solidFill>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8EC07C"/>
                </a:solidFill>
                <a:highlight>
                  <a:srgbClr val="282828"/>
                </a:highlight>
                <a:latin typeface="Consolas"/>
                <a:ea typeface="Consolas"/>
                <a:cs typeface="Consolas"/>
                <a:sym typeface="Consolas"/>
              </a:rPr>
              <a:t>def </a:t>
            </a:r>
            <a:r>
              <a:rPr lang="vi">
                <a:solidFill>
                  <a:srgbClr val="83A598"/>
                </a:solidFill>
                <a:highlight>
                  <a:srgbClr val="282828"/>
                </a:highlight>
                <a:latin typeface="Consolas"/>
                <a:ea typeface="Consolas"/>
                <a:cs typeface="Consolas"/>
                <a:sym typeface="Consolas"/>
              </a:rPr>
              <a:t>radix_sort</a:t>
            </a:r>
            <a:r>
              <a:rPr lang="vi">
                <a:solidFill>
                  <a:srgbClr val="FABD2F"/>
                </a:solidFill>
                <a:highlight>
                  <a:srgbClr val="282828"/>
                </a:highlight>
                <a:latin typeface="Consolas"/>
                <a:ea typeface="Consolas"/>
                <a:cs typeface="Consolas"/>
                <a:sym typeface="Consolas"/>
              </a:rPr>
              <a:t>(array: a)</a:t>
            </a:r>
            <a:r>
              <a:rPr lang="vi">
                <a:solidFill>
                  <a:srgbClr val="8EC07C"/>
                </a:solidFill>
                <a:highlight>
                  <a:srgbClr val="282828"/>
                </a:highlight>
                <a:latin typeface="Consolas"/>
                <a:ea typeface="Consolas"/>
                <a:cs typeface="Consolas"/>
                <a:sym typeface="Consolas"/>
              </a:rPr>
              <a: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k = số chữ số của số lớn nhất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i="1" lang="vi">
                <a:solidFill>
                  <a:srgbClr val="928374"/>
                </a:solidFill>
                <a:highlight>
                  <a:srgbClr val="282828"/>
                </a:highlight>
                <a:latin typeface="Consolas"/>
                <a:ea typeface="Consolas"/>
                <a:cs typeface="Consolas"/>
                <a:sym typeface="Consolas"/>
              </a:rPr>
              <a:t># bắt đầu</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for</a:t>
            </a:r>
            <a:r>
              <a:rPr lang="vi">
                <a:solidFill>
                  <a:srgbClr val="EBDBB2"/>
                </a:solidFill>
                <a:highlight>
                  <a:srgbClr val="282828"/>
                </a:highlight>
                <a:latin typeface="Consolas"/>
                <a:ea typeface="Consolas"/>
                <a:cs typeface="Consolas"/>
                <a:sym typeface="Consolas"/>
              </a:rPr>
              <a:t> i </a:t>
            </a: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a:t>
            </a:r>
            <a:r>
              <a:rPr lang="vi">
                <a:solidFill>
                  <a:srgbClr val="D3869B"/>
                </a:solidFill>
                <a:highlight>
                  <a:srgbClr val="282828"/>
                </a:highlight>
                <a:latin typeface="Consolas"/>
                <a:ea typeface="Consolas"/>
                <a:cs typeface="Consolas"/>
                <a:sym typeface="Consolas"/>
              </a:rPr>
              <a:t>0</a:t>
            </a:r>
            <a:r>
              <a:rPr lang="vi">
                <a:solidFill>
                  <a:srgbClr val="EBDBB2"/>
                </a:solidFill>
                <a:highlight>
                  <a:srgbClr val="282828"/>
                </a:highlight>
                <a:latin typeface="Consolas"/>
                <a:ea typeface="Consolas"/>
                <a:cs typeface="Consolas"/>
                <a:sym typeface="Consolas"/>
              </a:rPr>
              <a:t> to k:</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tạo </a:t>
            </a:r>
            <a:r>
              <a:rPr lang="vi">
                <a:solidFill>
                  <a:srgbClr val="D3869B"/>
                </a:solidFill>
                <a:highlight>
                  <a:srgbClr val="282828"/>
                </a:highlight>
                <a:latin typeface="Consolas"/>
                <a:ea typeface="Consolas"/>
                <a:cs typeface="Consolas"/>
                <a:sym typeface="Consolas"/>
              </a:rPr>
              <a:t>10</a:t>
            </a:r>
            <a:r>
              <a:rPr lang="vi">
                <a:solidFill>
                  <a:srgbClr val="EBDBB2"/>
                </a:solidFill>
                <a:highlight>
                  <a:srgbClr val="282828"/>
                </a:highlight>
                <a:latin typeface="Consolas"/>
                <a:ea typeface="Consolas"/>
                <a:cs typeface="Consolas"/>
                <a:sym typeface="Consolas"/>
              </a:rPr>
              <a:t> lô trống B0, B1, ..., B9</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i="1" lang="vi">
                <a:solidFill>
                  <a:srgbClr val="928374"/>
                </a:solidFill>
                <a:highlight>
                  <a:srgbClr val="282828"/>
                </a:highlight>
                <a:latin typeface="Consolas"/>
                <a:ea typeface="Consolas"/>
                <a:cs typeface="Consolas"/>
                <a:sym typeface="Consolas"/>
              </a:rPr>
              <a:t># chia từng phần tử vào mảng</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for</a:t>
            </a:r>
            <a:r>
              <a:rPr lang="vi">
                <a:solidFill>
                  <a:srgbClr val="EBDBB2"/>
                </a:solidFill>
                <a:highlight>
                  <a:srgbClr val="282828"/>
                </a:highlight>
                <a:latin typeface="Consolas"/>
                <a:ea typeface="Consolas"/>
                <a:cs typeface="Consolas"/>
                <a:sym typeface="Consolas"/>
              </a:rPr>
              <a:t> j </a:t>
            </a: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a:t>
            </a:r>
            <a:r>
              <a:rPr lang="vi">
                <a:solidFill>
                  <a:srgbClr val="D3869B"/>
                </a:solidFill>
                <a:highlight>
                  <a:srgbClr val="282828"/>
                </a:highlight>
                <a:latin typeface="Consolas"/>
                <a:ea typeface="Consolas"/>
                <a:cs typeface="Consolas"/>
                <a:sym typeface="Consolas"/>
              </a:rPr>
              <a:t>0</a:t>
            </a:r>
            <a:r>
              <a:rPr lang="vi">
                <a:solidFill>
                  <a:srgbClr val="EBDBB2"/>
                </a:solidFill>
                <a:highlight>
                  <a:srgbClr val="282828"/>
                </a:highlight>
                <a:latin typeface="Consolas"/>
                <a:ea typeface="Consolas"/>
                <a:cs typeface="Consolas"/>
                <a:sym typeface="Consolas"/>
              </a:rPr>
              <a:t> to len(a) - </a:t>
            </a:r>
            <a:r>
              <a:rPr lang="vi">
                <a:solidFill>
                  <a:srgbClr val="D3869B"/>
                </a:solidFill>
                <a:highlight>
                  <a:srgbClr val="282828"/>
                </a:highlight>
                <a:latin typeface="Consolas"/>
                <a:ea typeface="Consolas"/>
                <a:cs typeface="Consolas"/>
                <a:sym typeface="Consolas"/>
              </a:rPr>
              <a:t>1</a:t>
            </a:r>
            <a:r>
              <a:rPr lang="vi">
                <a:solidFill>
                  <a:srgbClr val="EBDBB2"/>
                </a:solidFill>
                <a:highlight>
                  <a:srgbClr val="282828"/>
                </a:highlight>
                <a:latin typeface="Consolas"/>
                <a:ea typeface="Consolas"/>
                <a:cs typeface="Consolas"/>
                <a:sym typeface="Consolas"/>
              </a:rPr>
              <a: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thêm a[j] vào Bt nếu chữ số thứ k của a[j] là 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ghép </a:t>
            </a:r>
            <a:r>
              <a:rPr lang="vi">
                <a:solidFill>
                  <a:srgbClr val="D3869B"/>
                </a:solidFill>
                <a:highlight>
                  <a:srgbClr val="282828"/>
                </a:highlight>
                <a:latin typeface="Consolas"/>
                <a:ea typeface="Consolas"/>
                <a:cs typeface="Consolas"/>
                <a:sym typeface="Consolas"/>
              </a:rPr>
              <a:t>10</a:t>
            </a:r>
            <a:r>
              <a:rPr lang="vi">
                <a:solidFill>
                  <a:srgbClr val="EBDBB2"/>
                </a:solidFill>
                <a:highlight>
                  <a:srgbClr val="282828"/>
                </a:highlight>
                <a:latin typeface="Consolas"/>
                <a:ea typeface="Consolas"/>
                <a:cs typeface="Consolas"/>
                <a:sym typeface="Consolas"/>
              </a:rPr>
              <a:t> lô theo thứ tự B0, B1, ..., B9</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return</a:t>
            </a:r>
            <a:r>
              <a:rPr lang="vi">
                <a:solidFill>
                  <a:srgbClr val="EBDBB2"/>
                </a:solidFill>
                <a:highlight>
                  <a:srgbClr val="282828"/>
                </a:highlight>
                <a:latin typeface="Consolas"/>
                <a:ea typeface="Consolas"/>
                <a:cs typeface="Consolas"/>
                <a:sym typeface="Consolas"/>
              </a:rPr>
              <a:t> a</a:t>
            </a:r>
            <a:endParaRPr>
              <a:highlight>
                <a:srgbClr val="F3F3F3"/>
              </a:high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L</a:t>
            </a:r>
            <a:r>
              <a:rPr lang="vi"/>
              <a:t>ưu ý</a:t>
            </a:r>
            <a:endParaRPr/>
          </a:p>
        </p:txBody>
      </p:sp>
      <p:sp>
        <p:nvSpPr>
          <p:cNvPr id="298" name="Google Shape;298;p5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Thu</a:t>
            </a:r>
            <a:r>
              <a:rPr lang="vi"/>
              <a:t>ật toán sắp xếp theo cơ số có tính chất:</a:t>
            </a:r>
            <a:endParaRPr/>
          </a:p>
          <a:p>
            <a:pPr indent="-342900" lvl="0" marL="457200" rtl="0" algn="l">
              <a:spcBef>
                <a:spcPts val="1600"/>
              </a:spcBef>
              <a:spcAft>
                <a:spcPts val="0"/>
              </a:spcAft>
              <a:buSzPts val="1800"/>
              <a:buChar char="-"/>
            </a:pPr>
            <a:r>
              <a:rPr lang="vi"/>
              <a:t>Sắp xếp không dựa vào việc so sánh trực tiếp giá trị của hai phần tử.</a:t>
            </a:r>
            <a:endParaRPr/>
          </a:p>
          <a:p>
            <a:pPr indent="-342900" lvl="0" marL="457200" rtl="0" algn="l">
              <a:spcBef>
                <a:spcPts val="0"/>
              </a:spcBef>
              <a:spcAft>
                <a:spcPts val="0"/>
              </a:spcAft>
              <a:buSzPts val="1800"/>
              <a:buChar char="-"/>
            </a:pPr>
            <a:r>
              <a:rPr lang="vi"/>
              <a:t>Chỉ áp dụng cho các dữ liệu có thể định nghĩa thứ tự từ điển.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Độ phức tạp</a:t>
            </a:r>
            <a:endParaRPr/>
          </a:p>
        </p:txBody>
      </p:sp>
      <p:sp>
        <p:nvSpPr>
          <p:cNvPr id="304" name="Google Shape;304;p5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Thu</a:t>
            </a:r>
            <a:r>
              <a:rPr lang="vi"/>
              <a:t>ật toán có độ phức tạp là O(kn) với k là số chữ số của số lớn nhất.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Phân loại thuật toán sắp xếp</a:t>
            </a:r>
            <a:endParaRPr/>
          </a:p>
        </p:txBody>
      </p:sp>
      <p:pic>
        <p:nvPicPr>
          <p:cNvPr id="87" name="Google Shape;87;p17"/>
          <p:cNvPicPr preferRelativeResize="0"/>
          <p:nvPr/>
        </p:nvPicPr>
        <p:blipFill>
          <a:blip r:embed="rId3">
            <a:alphaModFix/>
          </a:blip>
          <a:stretch>
            <a:fillRect/>
          </a:stretch>
        </p:blipFill>
        <p:spPr>
          <a:xfrm>
            <a:off x="1813588" y="1286425"/>
            <a:ext cx="5516815" cy="36945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Sắp xếp chọn</a:t>
            </a:r>
            <a:endParaRPr/>
          </a:p>
          <a:p>
            <a:pPr indent="0" lvl="0" marL="0" rtl="0" algn="ctr">
              <a:spcBef>
                <a:spcPts val="0"/>
              </a:spcBef>
              <a:spcAft>
                <a:spcPts val="0"/>
              </a:spcAft>
              <a:buNone/>
            </a:pPr>
            <a:r>
              <a:rPr lang="vi"/>
              <a:t>(Selection Sort)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Ý tưởng</a:t>
            </a:r>
            <a:endParaRPr/>
          </a:p>
        </p:txBody>
      </p:sp>
      <p:sp>
        <p:nvSpPr>
          <p:cNvPr id="98" name="Google Shape;98;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Ý tưởng của sắp xếp chọn có thể diễn tả như sau: </a:t>
            </a:r>
            <a:endParaRPr/>
          </a:p>
          <a:p>
            <a:pPr indent="-342900" lvl="0" marL="457200" rtl="0" algn="l">
              <a:spcBef>
                <a:spcPts val="1600"/>
              </a:spcBef>
              <a:spcAft>
                <a:spcPts val="0"/>
              </a:spcAft>
              <a:buSzPts val="1800"/>
              <a:buChar char="-"/>
            </a:pPr>
            <a:r>
              <a:rPr lang="vi"/>
              <a:t>Chọn phần tử nhỏ nhất trong n phần tử ban đầu, đưa phần tử này về vị trí đúng là đầu tiên của dãy hiện hành. </a:t>
            </a:r>
            <a:endParaRPr/>
          </a:p>
          <a:p>
            <a:pPr indent="-342900" lvl="0" marL="457200" rtl="0" algn="l">
              <a:spcBef>
                <a:spcPts val="0"/>
              </a:spcBef>
              <a:spcAft>
                <a:spcPts val="0"/>
              </a:spcAft>
              <a:buSzPts val="1800"/>
              <a:buChar char="-"/>
            </a:pPr>
            <a:r>
              <a:rPr lang="vi"/>
              <a:t>Sau đó không quan tâm đến nó nữa, xem dãy hiện hành chỉ còn n-1 phần tử của dãy ban đầu, bắt đầu từ vị trí thứ 2. </a:t>
            </a:r>
            <a:endParaRPr/>
          </a:p>
          <a:p>
            <a:pPr indent="-342900" lvl="0" marL="457200" rtl="0" algn="l">
              <a:spcBef>
                <a:spcPts val="0"/>
              </a:spcBef>
              <a:spcAft>
                <a:spcPts val="0"/>
              </a:spcAft>
              <a:buSzPts val="1800"/>
              <a:buChar char="-"/>
            </a:pPr>
            <a:r>
              <a:rPr lang="vi"/>
              <a:t>Lặp lại quá trình trên cho dãy hiện hành đến khi dãy hiện hành chỉ còn một phần tử.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Minh họa</a:t>
            </a:r>
            <a:endParaRPr/>
          </a:p>
        </p:txBody>
      </p:sp>
      <p:pic>
        <p:nvPicPr>
          <p:cNvPr id="104" name="Google Shape;104;p20"/>
          <p:cNvPicPr preferRelativeResize="0"/>
          <p:nvPr/>
        </p:nvPicPr>
        <p:blipFill>
          <a:blip r:embed="rId3">
            <a:alphaModFix/>
          </a:blip>
          <a:stretch>
            <a:fillRect/>
          </a:stretch>
        </p:blipFill>
        <p:spPr>
          <a:xfrm>
            <a:off x="4095750" y="804850"/>
            <a:ext cx="952500" cy="3533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Mã giả</a:t>
            </a:r>
            <a:endParaRPr/>
          </a:p>
        </p:txBody>
      </p:sp>
      <p:sp>
        <p:nvSpPr>
          <p:cNvPr id="110" name="Google Shape;110;p21"/>
          <p:cNvSpPr txBox="1"/>
          <p:nvPr>
            <p:ph idx="1" type="body"/>
          </p:nvPr>
        </p:nvSpPr>
        <p:spPr>
          <a:xfrm>
            <a:off x="387900" y="1489824"/>
            <a:ext cx="8368200" cy="3078900"/>
          </a:xfrm>
          <a:prstGeom prst="rect">
            <a:avLst/>
          </a:prstGeom>
          <a:solidFill>
            <a:srgbClr val="282828"/>
          </a:solidFill>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8EC07C"/>
                </a:solidFill>
                <a:highlight>
                  <a:srgbClr val="282828"/>
                </a:highlight>
                <a:latin typeface="Consolas"/>
                <a:ea typeface="Consolas"/>
                <a:cs typeface="Consolas"/>
                <a:sym typeface="Consolas"/>
              </a:rPr>
              <a:t>def </a:t>
            </a:r>
            <a:r>
              <a:rPr lang="vi">
                <a:solidFill>
                  <a:srgbClr val="83A598"/>
                </a:solidFill>
                <a:highlight>
                  <a:srgbClr val="282828"/>
                </a:highlight>
                <a:latin typeface="Consolas"/>
                <a:ea typeface="Consolas"/>
                <a:cs typeface="Consolas"/>
                <a:sym typeface="Consolas"/>
              </a:rPr>
              <a:t>selection_sort</a:t>
            </a:r>
            <a:r>
              <a:rPr lang="vi">
                <a:solidFill>
                  <a:srgbClr val="FABD2F"/>
                </a:solidFill>
                <a:highlight>
                  <a:srgbClr val="282828"/>
                </a:highlight>
                <a:latin typeface="Consolas"/>
                <a:ea typeface="Consolas"/>
                <a:cs typeface="Consolas"/>
                <a:sym typeface="Consolas"/>
              </a:rPr>
              <a:t>(array: a)</a:t>
            </a:r>
            <a:r>
              <a:rPr lang="vi">
                <a:solidFill>
                  <a:srgbClr val="8EC07C"/>
                </a:solidFill>
                <a:highlight>
                  <a:srgbClr val="282828"/>
                </a:highlight>
                <a:latin typeface="Consolas"/>
                <a:ea typeface="Consolas"/>
                <a:cs typeface="Consolas"/>
                <a:sym typeface="Consolas"/>
              </a:rPr>
              <a: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for</a:t>
            </a:r>
            <a:r>
              <a:rPr lang="vi">
                <a:solidFill>
                  <a:srgbClr val="EBDBB2"/>
                </a:solidFill>
                <a:highlight>
                  <a:srgbClr val="282828"/>
                </a:highlight>
                <a:latin typeface="Consolas"/>
                <a:ea typeface="Consolas"/>
                <a:cs typeface="Consolas"/>
                <a:sym typeface="Consolas"/>
              </a:rPr>
              <a:t> i </a:t>
            </a: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a:t>
            </a:r>
            <a:r>
              <a:rPr lang="vi">
                <a:solidFill>
                  <a:srgbClr val="D3869B"/>
                </a:solidFill>
                <a:highlight>
                  <a:srgbClr val="282828"/>
                </a:highlight>
                <a:latin typeface="Consolas"/>
                <a:ea typeface="Consolas"/>
                <a:cs typeface="Consolas"/>
                <a:sym typeface="Consolas"/>
              </a:rPr>
              <a:t>1</a:t>
            </a:r>
            <a:r>
              <a:rPr lang="vi">
                <a:solidFill>
                  <a:srgbClr val="EBDBB2"/>
                </a:solidFill>
                <a:highlight>
                  <a:srgbClr val="282828"/>
                </a:highlight>
                <a:latin typeface="Consolas"/>
                <a:ea typeface="Consolas"/>
                <a:cs typeface="Consolas"/>
                <a:sym typeface="Consolas"/>
              </a:rPr>
              <a:t> to n:</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min = i</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for</a:t>
            </a:r>
            <a:r>
              <a:rPr lang="vi">
                <a:solidFill>
                  <a:srgbClr val="EBDBB2"/>
                </a:solidFill>
                <a:highlight>
                  <a:srgbClr val="282828"/>
                </a:highlight>
                <a:latin typeface="Consolas"/>
                <a:ea typeface="Consolas"/>
                <a:cs typeface="Consolas"/>
                <a:sym typeface="Consolas"/>
              </a:rPr>
              <a:t> j </a:t>
            </a: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i to n:</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if</a:t>
            </a:r>
            <a:r>
              <a:rPr lang="vi">
                <a:solidFill>
                  <a:srgbClr val="EBDBB2"/>
                </a:solidFill>
                <a:highlight>
                  <a:srgbClr val="282828"/>
                </a:highlight>
                <a:latin typeface="Consolas"/>
                <a:ea typeface="Consolas"/>
                <a:cs typeface="Consolas"/>
                <a:sym typeface="Consolas"/>
              </a:rPr>
              <a:t> a[min] &gt; a[j]:</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min = j</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swap(a[i], a[min])</a:t>
            </a:r>
            <a:endParaRPr>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