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
      <p:font typeface="Lora"/>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ra-bold.fntdata"/><Relationship Id="rId25" Type="http://schemas.openxmlformats.org/officeDocument/2006/relationships/font" Target="fonts/Lora-regular.fntdata"/><Relationship Id="rId28" Type="http://schemas.openxmlformats.org/officeDocument/2006/relationships/font" Target="fonts/Lora-boldItalic.fntdata"/><Relationship Id="rId27" Type="http://schemas.openxmlformats.org/officeDocument/2006/relationships/font" Target="fonts/Lor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Slab-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8ff7f2ce6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8ff7f2ce6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8ff7f2ce6a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ff7f2ce6a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8ff7f2ce6a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ff7f2ce6a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8ff7f2ce6a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ff7f2ce6a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f3ae3af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f3ae3af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ff3ae3af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ff3ae3af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ff3ae3af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ff3ae3af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ff7f2ce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ff7f2ce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8ff7f2ce6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ff7f2ce6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ff7f2ce6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ff7f2ce6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ff7f2ce6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ff7f2ce6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ff7f2ce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ff7f2ce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Bài toán tìm kiếm</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115" name="Google Shape;115;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Giả sử m</a:t>
            </a:r>
            <a:r>
              <a:rPr lang="vi"/>
              <a:t>ảng a được sắp xếp tăng dần.</a:t>
            </a:r>
            <a:endParaRPr/>
          </a:p>
          <a:p>
            <a:pPr indent="0" lvl="0" marL="0" rtl="0" algn="l">
              <a:spcBef>
                <a:spcPts val="1600"/>
              </a:spcBef>
              <a:spcAft>
                <a:spcPts val="0"/>
              </a:spcAft>
              <a:buNone/>
            </a:pPr>
            <a:r>
              <a:rPr lang="vi"/>
              <a:t>So sánh số k với phần tử trung vị trong mảng a.</a:t>
            </a:r>
            <a:endParaRPr/>
          </a:p>
          <a:p>
            <a:pPr indent="0" lvl="0" marL="0" rtl="0" algn="l">
              <a:spcBef>
                <a:spcPts val="1600"/>
              </a:spcBef>
              <a:spcAft>
                <a:spcPts val="0"/>
              </a:spcAft>
              <a:buNone/>
            </a:pPr>
            <a:r>
              <a:rPr lang="vi"/>
              <a:t>Nếu k bằng trung vị, trả về vị trí và kết thúc.</a:t>
            </a:r>
            <a:endParaRPr/>
          </a:p>
          <a:p>
            <a:pPr indent="0" lvl="0" marL="0" rtl="0" algn="l">
              <a:spcBef>
                <a:spcPts val="1600"/>
              </a:spcBef>
              <a:spcAft>
                <a:spcPts val="1600"/>
              </a:spcAft>
              <a:buNone/>
            </a:pPr>
            <a:r>
              <a:rPr lang="vi"/>
              <a:t>Nếu k lớn hơn trung vị, ta tiếp tục tìm trong mảng lớn hơn trung vị. Ngược lại, tiếp tục tìm trong phần nhỏ hơn trung vị.</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121" name="Google Shape;121;p23"/>
          <p:cNvSpPr txBox="1"/>
          <p:nvPr>
            <p:ph idx="1" type="body"/>
          </p:nvPr>
        </p:nvSpPr>
        <p:spPr>
          <a:xfrm>
            <a:off x="387900" y="1489825"/>
            <a:ext cx="8368200" cy="34554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Consolas"/>
                <a:ea typeface="Consolas"/>
                <a:cs typeface="Consolas"/>
                <a:sym typeface="Consolas"/>
              </a:rPr>
              <a:t>def </a:t>
            </a:r>
            <a:r>
              <a:rPr lang="vi">
                <a:solidFill>
                  <a:srgbClr val="83A598"/>
                </a:solidFill>
                <a:highlight>
                  <a:srgbClr val="282828"/>
                </a:highlight>
                <a:latin typeface="Consolas"/>
                <a:ea typeface="Consolas"/>
                <a:cs typeface="Consolas"/>
                <a:sym typeface="Consolas"/>
              </a:rPr>
              <a:t>binary_search</a:t>
            </a:r>
            <a:r>
              <a:rPr lang="vi">
                <a:solidFill>
                  <a:srgbClr val="FABD2F"/>
                </a:solidFill>
                <a:highlight>
                  <a:srgbClr val="282828"/>
                </a:highlight>
                <a:latin typeface="Consolas"/>
                <a:ea typeface="Consolas"/>
                <a:cs typeface="Consolas"/>
                <a:sym typeface="Consolas"/>
              </a:rPr>
              <a:t>(array: a, int: k)</a:t>
            </a:r>
            <a:r>
              <a:rPr lang="vi">
                <a:solidFill>
                  <a:srgbClr val="8EC07C"/>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mid = len(a) // </a:t>
            </a:r>
            <a:r>
              <a:rPr lang="vi">
                <a:solidFill>
                  <a:srgbClr val="D3869B"/>
                </a:solidFill>
                <a:highlight>
                  <a:srgbClr val="282828"/>
                </a:highlight>
                <a:latin typeface="Consolas"/>
                <a:ea typeface="Consolas"/>
                <a:cs typeface="Consolas"/>
                <a:sym typeface="Consolas"/>
              </a:rPr>
              <a:t>2</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len(a) = </a:t>
            </a:r>
            <a:r>
              <a:rPr lang="vi">
                <a:solidFill>
                  <a:srgbClr val="D3869B"/>
                </a:solidFill>
                <a:highlight>
                  <a:srgbClr val="282828"/>
                </a:highlight>
                <a:latin typeface="Consolas"/>
                <a:ea typeface="Consolas"/>
                <a:cs typeface="Consolas"/>
                <a:sym typeface="Consolas"/>
              </a:rPr>
              <a:t>0</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a:t>
            </a:r>
            <a:r>
              <a:rPr lang="vi">
                <a:solidFill>
                  <a:srgbClr val="D3869B"/>
                </a:solidFill>
                <a:highlight>
                  <a:srgbClr val="282828"/>
                </a:highlight>
                <a:latin typeface="Consolas"/>
                <a:ea typeface="Consolas"/>
                <a:cs typeface="Consolas"/>
                <a:sym typeface="Consolas"/>
              </a:rPr>
              <a:t>-1</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a[mid] == k:</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mid</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if</a:t>
            </a:r>
            <a:r>
              <a:rPr lang="vi">
                <a:solidFill>
                  <a:srgbClr val="EBDBB2"/>
                </a:solidFill>
                <a:highlight>
                  <a:srgbClr val="282828"/>
                </a:highlight>
                <a:latin typeface="Consolas"/>
                <a:ea typeface="Consolas"/>
                <a:cs typeface="Consolas"/>
                <a:sym typeface="Consolas"/>
              </a:rPr>
              <a:t> a[mid] &gt; k:</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binary_search(a[:mid</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k)</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else</a:t>
            </a:r>
            <a:r>
              <a:rPr lang="vi">
                <a:solidFill>
                  <a:srgbClr val="EBDBB2"/>
                </a:solidFill>
                <a:highlight>
                  <a:srgbClr val="282828"/>
                </a:highlight>
                <a:latin typeface="Consolas"/>
                <a:ea typeface="Consolas"/>
                <a:cs typeface="Consolas"/>
                <a:sym typeface="Consolas"/>
              </a:rPr>
              <a:t>:</a:t>
            </a:r>
            <a:br>
              <a:rPr lang="vi">
                <a:solidFill>
                  <a:srgbClr val="EBDBB2"/>
                </a:solidFill>
                <a:highlight>
                  <a:srgbClr val="282828"/>
                </a:highlight>
                <a:latin typeface="Consolas"/>
                <a:ea typeface="Consolas"/>
                <a:cs typeface="Consolas"/>
                <a:sym typeface="Consolas"/>
              </a:rPr>
            </a:br>
            <a:r>
              <a:rPr lang="vi">
                <a:solidFill>
                  <a:srgbClr val="EBDBB2"/>
                </a:solidFill>
                <a:highlight>
                  <a:srgbClr val="282828"/>
                </a:highlight>
                <a:latin typeface="Consolas"/>
                <a:ea typeface="Consolas"/>
                <a:cs typeface="Consolas"/>
                <a:sym typeface="Consolas"/>
              </a:rPr>
              <a:t>		</a:t>
            </a:r>
            <a:r>
              <a:rPr lang="vi">
                <a:solidFill>
                  <a:srgbClr val="FB4934"/>
                </a:solidFill>
                <a:highlight>
                  <a:srgbClr val="282828"/>
                </a:highlight>
                <a:latin typeface="Consolas"/>
                <a:ea typeface="Consolas"/>
                <a:cs typeface="Consolas"/>
                <a:sym typeface="Consolas"/>
              </a:rPr>
              <a:t>return</a:t>
            </a:r>
            <a:r>
              <a:rPr lang="vi">
                <a:solidFill>
                  <a:srgbClr val="EBDBB2"/>
                </a:solidFill>
                <a:highlight>
                  <a:srgbClr val="282828"/>
                </a:highlight>
                <a:latin typeface="Consolas"/>
                <a:ea typeface="Consolas"/>
                <a:cs typeface="Consolas"/>
                <a:sym typeface="Consolas"/>
              </a:rPr>
              <a:t> binary_search(a[mid+</a:t>
            </a:r>
            <a:r>
              <a:rPr lang="vi">
                <a:solidFill>
                  <a:srgbClr val="D3869B"/>
                </a:solidFill>
                <a:highlight>
                  <a:srgbClr val="282828"/>
                </a:highlight>
                <a:latin typeface="Consolas"/>
                <a:ea typeface="Consolas"/>
                <a:cs typeface="Consolas"/>
                <a:sym typeface="Consolas"/>
              </a:rPr>
              <a:t>1</a:t>
            </a:r>
            <a:r>
              <a:rPr lang="vi">
                <a:solidFill>
                  <a:srgbClr val="EBDBB2"/>
                </a:solidFill>
                <a:highlight>
                  <a:srgbClr val="282828"/>
                </a:highlight>
                <a:latin typeface="Consolas"/>
                <a:ea typeface="Consolas"/>
                <a:cs typeface="Consolas"/>
                <a:sym typeface="Consolas"/>
              </a:rPr>
              <a:t>:], 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So s</a:t>
            </a:r>
            <a:r>
              <a:rPr lang="vi"/>
              <a:t>ánh 2 thuật toán tìm kiếm</a:t>
            </a:r>
            <a:endParaRPr/>
          </a:p>
        </p:txBody>
      </p:sp>
      <p:pic>
        <p:nvPicPr>
          <p:cNvPr id="127" name="Google Shape;127;p24"/>
          <p:cNvPicPr preferRelativeResize="0"/>
          <p:nvPr/>
        </p:nvPicPr>
        <p:blipFill>
          <a:blip r:embed="rId3">
            <a:alphaModFix/>
          </a:blip>
          <a:stretch>
            <a:fillRect/>
          </a:stretch>
        </p:blipFill>
        <p:spPr>
          <a:xfrm>
            <a:off x="1801063" y="1346100"/>
            <a:ext cx="5541863" cy="3694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133" name="Google Shape;133;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a:t>
            </a:r>
            <a:r>
              <a:rPr lang="vi"/>
              <a:t>ật toán có độ phức tạp O(logn).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a:t>
            </a:r>
            <a:r>
              <a:rPr lang="vi"/>
              <a:t>ới thiệu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a:t>
            </a:r>
            <a:r>
              <a:rPr lang="vi"/>
              <a:t>ới thiệu</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Tìm kiếm là một phần không thể thiếu của mọi ứng dụng, website hay phần mềm. Tính năng tìm kiếm cho phép người sử dụng nhanh chóng truy vấn và tìm kiếm các bản ghi theo mong muốn. Và một công cụ tìm kiếm nổi tiếng nhất hàng ngày chúng ta vẫn thường sử dụng đó là Google.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Ph</a:t>
            </a:r>
            <a:r>
              <a:rPr lang="vi"/>
              <a:t>át biểu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Cho một m</a:t>
            </a:r>
            <a:r>
              <a:rPr lang="vi"/>
              <a:t>ảng số a và một số k.</a:t>
            </a:r>
            <a:endParaRPr/>
          </a:p>
          <a:p>
            <a:pPr indent="0" lvl="0" marL="0" rtl="0" algn="l">
              <a:spcBef>
                <a:spcPts val="1600"/>
              </a:spcBef>
              <a:spcAft>
                <a:spcPts val="0"/>
              </a:spcAft>
              <a:buNone/>
            </a:pPr>
            <a:r>
              <a:rPr lang="vi"/>
              <a:t>Dạng 1: Số k có nằm trong mảng a hay không?</a:t>
            </a:r>
            <a:endParaRPr/>
          </a:p>
          <a:p>
            <a:pPr indent="0" lvl="0" marL="0" rtl="0" algn="l">
              <a:spcBef>
                <a:spcPts val="1600"/>
              </a:spcBef>
              <a:spcAft>
                <a:spcPts val="1600"/>
              </a:spcAft>
              <a:buNone/>
            </a:pPr>
            <a:r>
              <a:rPr lang="vi"/>
              <a:t>Dạng 2: Số k có nằm trong mảng a hay không, nếu có, ở vị trí nào?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a:t>
            </a:r>
            <a:r>
              <a:rPr lang="vi"/>
              <a:t>ìm kiếm tuyến tính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t</a:t>
            </a:r>
            <a:r>
              <a:rPr lang="vi"/>
              <a:t>ưởng</a:t>
            </a:r>
            <a:endParaRPr/>
          </a:p>
        </p:txBody>
      </p:sp>
      <p:sp>
        <p:nvSpPr>
          <p:cNvPr id="92" name="Google Shape;92;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So s</a:t>
            </a:r>
            <a:r>
              <a:rPr lang="vi"/>
              <a:t>ánh số cần tìm với từng phần tử ở trong mảng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Mã giả</a:t>
            </a:r>
            <a:endParaRPr/>
          </a:p>
        </p:txBody>
      </p:sp>
      <p:sp>
        <p:nvSpPr>
          <p:cNvPr id="98" name="Google Shape;98;p19"/>
          <p:cNvSpPr txBox="1"/>
          <p:nvPr>
            <p:ph idx="1" type="body"/>
          </p:nvPr>
        </p:nvSpPr>
        <p:spPr>
          <a:xfrm>
            <a:off x="387900" y="1489824"/>
            <a:ext cx="8368200" cy="3078900"/>
          </a:xfrm>
          <a:prstGeom prst="rect">
            <a:avLst/>
          </a:prstGeom>
          <a:solidFill>
            <a:srgbClr val="282828"/>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8EC07C"/>
                </a:solidFill>
                <a:highlight>
                  <a:srgbClr val="282828"/>
                </a:highlight>
                <a:latin typeface="Roboto Mono"/>
                <a:ea typeface="Roboto Mono"/>
                <a:cs typeface="Roboto Mono"/>
                <a:sym typeface="Roboto Mono"/>
              </a:rPr>
              <a:t>def </a:t>
            </a:r>
            <a:r>
              <a:rPr lang="vi">
                <a:solidFill>
                  <a:srgbClr val="83A598"/>
                </a:solidFill>
                <a:highlight>
                  <a:srgbClr val="282828"/>
                </a:highlight>
                <a:latin typeface="Roboto Mono"/>
                <a:ea typeface="Roboto Mono"/>
                <a:cs typeface="Roboto Mono"/>
                <a:sym typeface="Roboto Mono"/>
              </a:rPr>
              <a:t>sequential_search</a:t>
            </a:r>
            <a:r>
              <a:rPr lang="vi">
                <a:solidFill>
                  <a:srgbClr val="FABD2F"/>
                </a:solidFill>
                <a:highlight>
                  <a:srgbClr val="282828"/>
                </a:highlight>
                <a:latin typeface="Roboto Mono"/>
                <a:ea typeface="Roboto Mono"/>
                <a:cs typeface="Roboto Mono"/>
                <a:sym typeface="Roboto Mono"/>
              </a:rPr>
              <a:t>(array: a, int: k)</a:t>
            </a:r>
            <a:r>
              <a:rPr lang="vi">
                <a:solidFill>
                  <a:srgbClr val="8EC07C"/>
                </a:solidFill>
                <a:highlight>
                  <a:srgbClr val="282828"/>
                </a:highlight>
                <a:latin typeface="Roboto Mono"/>
                <a:ea typeface="Roboto Mono"/>
                <a:cs typeface="Roboto Mono"/>
                <a:sym typeface="Roboto Mono"/>
              </a:rPr>
              <a:t>:</a:t>
            </a:r>
            <a:br>
              <a:rPr lang="vi">
                <a:solidFill>
                  <a:srgbClr val="EBDBB2"/>
                </a:solidFill>
                <a:highlight>
                  <a:srgbClr val="282828"/>
                </a:highlight>
                <a:latin typeface="Roboto Mono"/>
                <a:ea typeface="Roboto Mono"/>
                <a:cs typeface="Roboto Mono"/>
                <a:sym typeface="Roboto Mono"/>
              </a:rPr>
            </a:br>
            <a:r>
              <a:rPr lang="vi">
                <a:solidFill>
                  <a:srgbClr val="EBDBB2"/>
                </a:solidFill>
                <a:highlight>
                  <a:srgbClr val="282828"/>
                </a:highlight>
                <a:latin typeface="Roboto Mono"/>
                <a:ea typeface="Roboto Mono"/>
                <a:cs typeface="Roboto Mono"/>
                <a:sym typeface="Roboto Mono"/>
              </a:rPr>
              <a:t>	</a:t>
            </a:r>
            <a:r>
              <a:rPr lang="vi">
                <a:solidFill>
                  <a:srgbClr val="FB4934"/>
                </a:solidFill>
                <a:highlight>
                  <a:srgbClr val="282828"/>
                </a:highlight>
                <a:latin typeface="Roboto Mono"/>
                <a:ea typeface="Roboto Mono"/>
                <a:cs typeface="Roboto Mono"/>
                <a:sym typeface="Roboto Mono"/>
              </a:rPr>
              <a:t>for</a:t>
            </a:r>
            <a:r>
              <a:rPr lang="vi">
                <a:solidFill>
                  <a:srgbClr val="EBDBB2"/>
                </a:solidFill>
                <a:highlight>
                  <a:srgbClr val="282828"/>
                </a:highlight>
                <a:latin typeface="Roboto Mono"/>
                <a:ea typeface="Roboto Mono"/>
                <a:cs typeface="Roboto Mono"/>
                <a:sym typeface="Roboto Mono"/>
              </a:rPr>
              <a:t> i </a:t>
            </a:r>
            <a:r>
              <a:rPr lang="vi">
                <a:solidFill>
                  <a:srgbClr val="FB4934"/>
                </a:solidFill>
                <a:highlight>
                  <a:srgbClr val="282828"/>
                </a:highlight>
                <a:latin typeface="Roboto Mono"/>
                <a:ea typeface="Roboto Mono"/>
                <a:cs typeface="Roboto Mono"/>
                <a:sym typeface="Roboto Mono"/>
              </a:rPr>
              <a:t>from</a:t>
            </a:r>
            <a:r>
              <a:rPr lang="vi">
                <a:solidFill>
                  <a:srgbClr val="EBDBB2"/>
                </a:solidFill>
                <a:highlight>
                  <a:srgbClr val="282828"/>
                </a:highlight>
                <a:latin typeface="Roboto Mono"/>
                <a:ea typeface="Roboto Mono"/>
                <a:cs typeface="Roboto Mono"/>
                <a:sym typeface="Roboto Mono"/>
              </a:rPr>
              <a:t> </a:t>
            </a:r>
            <a:r>
              <a:rPr lang="vi">
                <a:solidFill>
                  <a:srgbClr val="D3869B"/>
                </a:solidFill>
                <a:highlight>
                  <a:srgbClr val="282828"/>
                </a:highlight>
                <a:latin typeface="Roboto Mono"/>
                <a:ea typeface="Roboto Mono"/>
                <a:cs typeface="Roboto Mono"/>
                <a:sym typeface="Roboto Mono"/>
              </a:rPr>
              <a:t>0</a:t>
            </a:r>
            <a:r>
              <a:rPr lang="vi">
                <a:solidFill>
                  <a:srgbClr val="EBDBB2"/>
                </a:solidFill>
                <a:highlight>
                  <a:srgbClr val="282828"/>
                </a:highlight>
                <a:latin typeface="Roboto Mono"/>
                <a:ea typeface="Roboto Mono"/>
                <a:cs typeface="Roboto Mono"/>
                <a:sym typeface="Roboto Mono"/>
              </a:rPr>
              <a:t> to len(a) - </a:t>
            </a:r>
            <a:r>
              <a:rPr lang="vi">
                <a:solidFill>
                  <a:srgbClr val="D3869B"/>
                </a:solidFill>
                <a:highlight>
                  <a:srgbClr val="282828"/>
                </a:highlight>
                <a:latin typeface="Roboto Mono"/>
                <a:ea typeface="Roboto Mono"/>
                <a:cs typeface="Roboto Mono"/>
                <a:sym typeface="Roboto Mono"/>
              </a:rPr>
              <a:t>1</a:t>
            </a:r>
            <a:r>
              <a:rPr lang="vi">
                <a:solidFill>
                  <a:srgbClr val="EBDBB2"/>
                </a:solidFill>
                <a:highlight>
                  <a:srgbClr val="282828"/>
                </a:highlight>
                <a:latin typeface="Roboto Mono"/>
                <a:ea typeface="Roboto Mono"/>
                <a:cs typeface="Roboto Mono"/>
                <a:sym typeface="Roboto Mono"/>
              </a:rPr>
              <a:t>:</a:t>
            </a:r>
            <a:br>
              <a:rPr lang="vi">
                <a:solidFill>
                  <a:srgbClr val="EBDBB2"/>
                </a:solidFill>
                <a:highlight>
                  <a:srgbClr val="282828"/>
                </a:highlight>
                <a:latin typeface="Roboto Mono"/>
                <a:ea typeface="Roboto Mono"/>
                <a:cs typeface="Roboto Mono"/>
                <a:sym typeface="Roboto Mono"/>
              </a:rPr>
            </a:br>
            <a:r>
              <a:rPr lang="vi">
                <a:solidFill>
                  <a:srgbClr val="EBDBB2"/>
                </a:solidFill>
                <a:highlight>
                  <a:srgbClr val="282828"/>
                </a:highlight>
                <a:latin typeface="Roboto Mono"/>
                <a:ea typeface="Roboto Mono"/>
                <a:cs typeface="Roboto Mono"/>
                <a:sym typeface="Roboto Mono"/>
              </a:rPr>
              <a:t>		</a:t>
            </a:r>
            <a:r>
              <a:rPr lang="vi">
                <a:solidFill>
                  <a:srgbClr val="FB4934"/>
                </a:solidFill>
                <a:highlight>
                  <a:srgbClr val="282828"/>
                </a:highlight>
                <a:latin typeface="Roboto Mono"/>
                <a:ea typeface="Roboto Mono"/>
                <a:cs typeface="Roboto Mono"/>
                <a:sym typeface="Roboto Mono"/>
              </a:rPr>
              <a:t>if</a:t>
            </a:r>
            <a:r>
              <a:rPr lang="vi">
                <a:solidFill>
                  <a:srgbClr val="EBDBB2"/>
                </a:solidFill>
                <a:highlight>
                  <a:srgbClr val="282828"/>
                </a:highlight>
                <a:latin typeface="Roboto Mono"/>
                <a:ea typeface="Roboto Mono"/>
                <a:cs typeface="Roboto Mono"/>
                <a:sym typeface="Roboto Mono"/>
              </a:rPr>
              <a:t> a[i] == k:</a:t>
            </a:r>
            <a:br>
              <a:rPr lang="vi">
                <a:solidFill>
                  <a:srgbClr val="EBDBB2"/>
                </a:solidFill>
                <a:highlight>
                  <a:srgbClr val="282828"/>
                </a:highlight>
                <a:latin typeface="Roboto Mono"/>
                <a:ea typeface="Roboto Mono"/>
                <a:cs typeface="Roboto Mono"/>
                <a:sym typeface="Roboto Mono"/>
              </a:rPr>
            </a:br>
            <a:r>
              <a:rPr lang="vi">
                <a:solidFill>
                  <a:srgbClr val="EBDBB2"/>
                </a:solidFill>
                <a:highlight>
                  <a:srgbClr val="282828"/>
                </a:highlight>
                <a:latin typeface="Roboto Mono"/>
                <a:ea typeface="Roboto Mono"/>
                <a:cs typeface="Roboto Mono"/>
                <a:sym typeface="Roboto Mono"/>
              </a:rPr>
              <a:t>			</a:t>
            </a:r>
            <a:r>
              <a:rPr lang="vi">
                <a:solidFill>
                  <a:srgbClr val="FB4934"/>
                </a:solidFill>
                <a:highlight>
                  <a:srgbClr val="282828"/>
                </a:highlight>
                <a:latin typeface="Roboto Mono"/>
                <a:ea typeface="Roboto Mono"/>
                <a:cs typeface="Roboto Mono"/>
                <a:sym typeface="Roboto Mono"/>
              </a:rPr>
              <a:t>return</a:t>
            </a:r>
            <a:r>
              <a:rPr lang="vi">
                <a:solidFill>
                  <a:srgbClr val="EBDBB2"/>
                </a:solidFill>
                <a:highlight>
                  <a:srgbClr val="282828"/>
                </a:highlight>
                <a:latin typeface="Roboto Mono"/>
                <a:ea typeface="Roboto Mono"/>
                <a:cs typeface="Roboto Mono"/>
                <a:sym typeface="Roboto Mono"/>
              </a:rPr>
              <a:t> i</a:t>
            </a:r>
            <a:br>
              <a:rPr lang="vi">
                <a:solidFill>
                  <a:srgbClr val="EBDBB2"/>
                </a:solidFill>
                <a:highlight>
                  <a:srgbClr val="282828"/>
                </a:highlight>
                <a:latin typeface="Roboto Mono"/>
                <a:ea typeface="Roboto Mono"/>
                <a:cs typeface="Roboto Mono"/>
                <a:sym typeface="Roboto Mono"/>
              </a:rPr>
            </a:br>
            <a:r>
              <a:rPr lang="vi">
                <a:solidFill>
                  <a:srgbClr val="EBDBB2"/>
                </a:solidFill>
                <a:highlight>
                  <a:srgbClr val="282828"/>
                </a:highlight>
                <a:latin typeface="Roboto Mono"/>
                <a:ea typeface="Roboto Mono"/>
                <a:cs typeface="Roboto Mono"/>
                <a:sym typeface="Roboto Mono"/>
              </a:rPr>
              <a:t>	</a:t>
            </a:r>
            <a:r>
              <a:rPr i="1" lang="vi">
                <a:solidFill>
                  <a:srgbClr val="928374"/>
                </a:solidFill>
                <a:highlight>
                  <a:srgbClr val="282828"/>
                </a:highlight>
                <a:latin typeface="Roboto Mono"/>
                <a:ea typeface="Roboto Mono"/>
                <a:cs typeface="Roboto Mono"/>
                <a:sym typeface="Roboto Mono"/>
              </a:rPr>
              <a:t># không tìm thấy</a:t>
            </a:r>
            <a:br>
              <a:rPr lang="vi">
                <a:solidFill>
                  <a:srgbClr val="EBDBB2"/>
                </a:solidFill>
                <a:highlight>
                  <a:srgbClr val="282828"/>
                </a:highlight>
                <a:latin typeface="Roboto Mono"/>
                <a:ea typeface="Roboto Mono"/>
                <a:cs typeface="Roboto Mono"/>
                <a:sym typeface="Roboto Mono"/>
              </a:rPr>
            </a:br>
            <a:r>
              <a:rPr lang="vi">
                <a:solidFill>
                  <a:srgbClr val="EBDBB2"/>
                </a:solidFill>
                <a:highlight>
                  <a:srgbClr val="282828"/>
                </a:highlight>
                <a:latin typeface="Roboto Mono"/>
                <a:ea typeface="Roboto Mono"/>
                <a:cs typeface="Roboto Mono"/>
                <a:sym typeface="Roboto Mono"/>
              </a:rPr>
              <a:t>	</a:t>
            </a:r>
            <a:r>
              <a:rPr lang="vi">
                <a:solidFill>
                  <a:srgbClr val="FB4934"/>
                </a:solidFill>
                <a:highlight>
                  <a:srgbClr val="282828"/>
                </a:highlight>
                <a:latin typeface="Roboto Mono"/>
                <a:ea typeface="Roboto Mono"/>
                <a:cs typeface="Roboto Mono"/>
                <a:sym typeface="Roboto Mono"/>
              </a:rPr>
              <a:t>return</a:t>
            </a:r>
            <a:r>
              <a:rPr lang="vi">
                <a:solidFill>
                  <a:srgbClr val="EBDBB2"/>
                </a:solidFill>
                <a:highlight>
                  <a:srgbClr val="282828"/>
                </a:highlight>
                <a:latin typeface="Roboto Mono"/>
                <a:ea typeface="Roboto Mono"/>
                <a:cs typeface="Roboto Mono"/>
                <a:sym typeface="Roboto Mono"/>
              </a:rPr>
              <a:t> </a:t>
            </a:r>
            <a:r>
              <a:rPr lang="vi">
                <a:solidFill>
                  <a:srgbClr val="D3869B"/>
                </a:solidFill>
                <a:highlight>
                  <a:srgbClr val="282828"/>
                </a:highlight>
                <a:latin typeface="Roboto Mono"/>
                <a:ea typeface="Roboto Mono"/>
                <a:cs typeface="Roboto Mono"/>
                <a:sym typeface="Roboto Mono"/>
              </a:rPr>
              <a:t>-1</a:t>
            </a:r>
            <a:r>
              <a:rPr lang="vi">
                <a:solidFill>
                  <a:srgbClr val="EBDBB2"/>
                </a:solidFill>
                <a:highlight>
                  <a:srgbClr val="282828"/>
                </a:highlight>
                <a:latin typeface="Roboto Mono"/>
                <a:ea typeface="Roboto Mono"/>
                <a:cs typeface="Roboto Mono"/>
                <a:sym typeface="Roboto Mono"/>
              </a:rPr>
              <a:t> </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Độ phức tạp</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Thu</a:t>
            </a:r>
            <a:r>
              <a:rPr lang="vi"/>
              <a:t>ật toán có độ phức tạp là 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Tìm ki</a:t>
            </a:r>
            <a:r>
              <a:rPr lang="vi"/>
              <a:t>ếm nhị phân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