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Slab"/>
      <p:regular r:id="rId39"/>
      <p:bold r:id="rId40"/>
    </p:embeddedFont>
    <p:embeddedFont>
      <p:font typeface="Roboto"/>
      <p:regular r:id="rId41"/>
      <p:bold r:id="rId42"/>
      <p:italic r:id="rId43"/>
      <p:boldItalic r:id="rId44"/>
    </p:embeddedFont>
    <p:embeddedFont>
      <p:font typeface="Lor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bold.fntdata"/><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ora-bold.fntdata"/><Relationship Id="rId23" Type="http://schemas.openxmlformats.org/officeDocument/2006/relationships/slide" Target="slides/slide18.xml"/><Relationship Id="rId45" Type="http://schemas.openxmlformats.org/officeDocument/2006/relationships/font" Target="fonts/Lor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ora-boldItalic.fntdata"/><Relationship Id="rId25" Type="http://schemas.openxmlformats.org/officeDocument/2006/relationships/slide" Target="slides/slide20.xml"/><Relationship Id="rId47" Type="http://schemas.openxmlformats.org/officeDocument/2006/relationships/font" Target="fonts/Lora-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Slab-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f91967aea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f91967aea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0ddca90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0ddca90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0ddca90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0ddca90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0ddca90c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0ddca90c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0ddca90c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ddca90c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0ddca90c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0ddca90c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0ddca90cf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0ddca90cf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0ddca90cf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0ddca90cf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90ddca90cf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0ddca90cf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0ddca90cf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0ddca90cf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91967ae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91967ae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0ddca90cf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0ddca90cf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0ddca90cf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0ddca90cf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0ddca90cf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0ddca90cf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0ddca90cf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0ddca90cf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0bb345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0bb345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0bb3455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0bb3455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0bb34554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0bb3455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0bb34554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0bb34554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0bb34554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0bb34554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0cf385e6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0cf385e6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f91967ae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f91967ae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0bb34554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0bb3455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90cf385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90cf385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0cf385e6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0cf385e6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0cf385e6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0cf385e6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f91967ae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f91967ae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f91967ae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f91967ae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f91967aea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f91967ae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f91967ae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f91967ae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f91967ae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f91967ae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f91967ae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f91967ae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Ki</a:t>
            </a:r>
            <a:r>
              <a:rPr lang="vi"/>
              <a:t>ểu dữ liệu trừu tượng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ác thao tác trên danh sách liên kết</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t>
            </a:r>
            <a:r>
              <a:rPr lang="vi"/>
              <a:t>ới một danh sách liên kết, chúng ta có các thao tác sau:</a:t>
            </a:r>
            <a:endParaRPr/>
          </a:p>
          <a:p>
            <a:pPr indent="-342900" lvl="0" marL="457200" rtl="0" algn="l">
              <a:spcBef>
                <a:spcPts val="1600"/>
              </a:spcBef>
              <a:spcAft>
                <a:spcPts val="0"/>
              </a:spcAft>
              <a:buSzPts val="1800"/>
              <a:buChar char="-"/>
            </a:pPr>
            <a:r>
              <a:rPr lang="vi"/>
              <a:t>Tạo một danh sách liên kết rỗng.</a:t>
            </a:r>
            <a:endParaRPr/>
          </a:p>
          <a:p>
            <a:pPr indent="-342900" lvl="0" marL="457200" rtl="0" algn="l">
              <a:spcBef>
                <a:spcPts val="0"/>
              </a:spcBef>
              <a:spcAft>
                <a:spcPts val="0"/>
              </a:spcAft>
              <a:buSzPts val="1800"/>
              <a:buChar char="-"/>
            </a:pPr>
            <a:r>
              <a:rPr lang="vi"/>
              <a:t>Thêm node vào đầu danh sách liên kết.</a:t>
            </a:r>
            <a:endParaRPr/>
          </a:p>
          <a:p>
            <a:pPr indent="-342900" lvl="0" marL="457200" rtl="0" algn="l">
              <a:spcBef>
                <a:spcPts val="0"/>
              </a:spcBef>
              <a:spcAft>
                <a:spcPts val="0"/>
              </a:spcAft>
              <a:buSzPts val="1800"/>
              <a:buChar char="-"/>
            </a:pPr>
            <a:r>
              <a:rPr lang="vi"/>
              <a:t>Thêm node tại vị trí cho trước.</a:t>
            </a:r>
            <a:endParaRPr/>
          </a:p>
          <a:p>
            <a:pPr indent="-342900" lvl="0" marL="457200" rtl="0" algn="l">
              <a:spcBef>
                <a:spcPts val="0"/>
              </a:spcBef>
              <a:spcAft>
                <a:spcPts val="0"/>
              </a:spcAft>
              <a:buSzPts val="1800"/>
              <a:buChar char="-"/>
            </a:pPr>
            <a:r>
              <a:rPr lang="vi"/>
              <a:t>Duyệt danh sách liên kết.</a:t>
            </a:r>
            <a:endParaRPr/>
          </a:p>
          <a:p>
            <a:pPr indent="-342900" lvl="0" marL="457200" rtl="0" algn="l">
              <a:spcBef>
                <a:spcPts val="0"/>
              </a:spcBef>
              <a:spcAft>
                <a:spcPts val="0"/>
              </a:spcAft>
              <a:buSzPts val="1800"/>
              <a:buChar char="-"/>
            </a:pPr>
            <a:r>
              <a:rPr lang="vi"/>
              <a:t>Xóa node tại đầu danh sách liên kết.</a:t>
            </a:r>
            <a:endParaRPr/>
          </a:p>
          <a:p>
            <a:pPr indent="-342900" lvl="0" marL="457200" rtl="0" algn="l">
              <a:spcBef>
                <a:spcPts val="0"/>
              </a:spcBef>
              <a:spcAft>
                <a:spcPts val="0"/>
              </a:spcAft>
              <a:buSzPts val="1800"/>
              <a:buChar char="-"/>
            </a:pPr>
            <a:r>
              <a:rPr lang="vi"/>
              <a:t>Xóa node tại vị trí cho trước.</a:t>
            </a:r>
            <a:endParaRPr/>
          </a:p>
          <a:p>
            <a:pPr indent="-342900" lvl="0" marL="457200" rtl="0" algn="l">
              <a:spcBef>
                <a:spcPts val="0"/>
              </a:spcBef>
              <a:spcAft>
                <a:spcPts val="0"/>
              </a:spcAft>
              <a:buSzPts val="1800"/>
              <a:buChar char="-"/>
            </a:pPr>
            <a:r>
              <a:rPr lang="vi"/>
              <a:t>Tìm kiếm trong danh sách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Ng</a:t>
            </a:r>
            <a:r>
              <a:rPr lang="vi"/>
              <a:t>ăn xếp (Stack)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a:t>
            </a:r>
            <a:r>
              <a:rPr lang="vi"/>
              <a:t>ới thiệu</a:t>
            </a:r>
            <a:endParaRPr/>
          </a:p>
        </p:txBody>
      </p:sp>
      <p:sp>
        <p:nvSpPr>
          <p:cNvPr id="127" name="Google Shape;127;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Ng</a:t>
            </a:r>
            <a:r>
              <a:rPr lang="vi"/>
              <a:t>ăn xếp là một cấu trúc dữ liệu trừu tượng dạng danh sách hoạt động theo nguyên tắc ‘vào sau ra trước’ (last in first out, LIFO). Tức là, việc thêm hay bớt phần tử vào ngăn xếp chỉ diễn ra tại một đầu của nó.</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pic>
        <p:nvPicPr>
          <p:cNvPr id="133" name="Google Shape;133;p25"/>
          <p:cNvPicPr preferRelativeResize="0"/>
          <p:nvPr/>
        </p:nvPicPr>
        <p:blipFill>
          <a:blip r:embed="rId3">
            <a:alphaModFix/>
          </a:blip>
          <a:stretch>
            <a:fillRect/>
          </a:stretch>
        </p:blipFill>
        <p:spPr>
          <a:xfrm>
            <a:off x="2185988" y="1383300"/>
            <a:ext cx="4772025"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139" name="Google Shape;139;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a:t>
            </a:r>
            <a:r>
              <a:rPr lang="vi"/>
              <a:t>ăn xếp là một chuỗi các phần tử nối tiếp nhau với các thao tác chính:</a:t>
            </a:r>
            <a:endParaRPr/>
          </a:p>
          <a:p>
            <a:pPr indent="-342900" lvl="0" marL="457200" rtl="0" algn="l">
              <a:spcBef>
                <a:spcPts val="1600"/>
              </a:spcBef>
              <a:spcAft>
                <a:spcPts val="0"/>
              </a:spcAft>
              <a:buSzPts val="1800"/>
              <a:buChar char="-"/>
            </a:pPr>
            <a:r>
              <a:rPr lang="vi"/>
              <a:t>Tạo một ngăn xếp mới.</a:t>
            </a:r>
            <a:endParaRPr/>
          </a:p>
          <a:p>
            <a:pPr indent="-342900" lvl="0" marL="457200" rtl="0" algn="l">
              <a:spcBef>
                <a:spcPts val="0"/>
              </a:spcBef>
              <a:spcAft>
                <a:spcPts val="0"/>
              </a:spcAft>
              <a:buSzPts val="1800"/>
              <a:buChar char="-"/>
            </a:pPr>
            <a:r>
              <a:rPr lang="vi"/>
              <a:t>Thêm phần tử mới (push) vào cuối ngăn xếp.</a:t>
            </a:r>
            <a:endParaRPr/>
          </a:p>
          <a:p>
            <a:pPr indent="-342900" lvl="0" marL="457200" rtl="0" algn="l">
              <a:spcBef>
                <a:spcPts val="0"/>
              </a:spcBef>
              <a:spcAft>
                <a:spcPts val="0"/>
              </a:spcAft>
              <a:buSzPts val="1800"/>
              <a:buChar char="-"/>
            </a:pPr>
            <a:r>
              <a:rPr lang="vi"/>
              <a:t>Lấy một phần tử (pop) cuối ngăn xếp.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145" name="Google Shape;145;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t>
            </a:r>
            <a:r>
              <a:rPr lang="vi"/>
              <a:t>ông thường, ngăn xếp có số lượng phần tử tối đa. Nếu ngăn xếp đầy mà vẫn thêm phần tử mới vào, sẽ gây ra tình trạng tràn ngăn xếp (stack overflow).</a:t>
            </a:r>
            <a:endParaRPr/>
          </a:p>
          <a:p>
            <a:pPr indent="0" lvl="0" marL="0" rtl="0" algn="l">
              <a:spcBef>
                <a:spcPts val="1600"/>
              </a:spcBef>
              <a:spcAft>
                <a:spcPts val="0"/>
              </a:spcAft>
              <a:buNone/>
            </a:pPr>
            <a:r>
              <a:rPr lang="vi"/>
              <a:t>Ngoài các thao tác chính ở trên, người ta thường định nghĩa thêm:</a:t>
            </a:r>
            <a:endParaRPr/>
          </a:p>
          <a:p>
            <a:pPr indent="-342900" lvl="0" marL="457200" rtl="0" algn="l">
              <a:spcBef>
                <a:spcPts val="1600"/>
              </a:spcBef>
              <a:spcAft>
                <a:spcPts val="0"/>
              </a:spcAft>
              <a:buSzPts val="1800"/>
              <a:buChar char="-"/>
            </a:pPr>
            <a:r>
              <a:rPr lang="vi"/>
              <a:t>Kiểm tra ngăn xếp rỗng.</a:t>
            </a:r>
            <a:endParaRPr/>
          </a:p>
          <a:p>
            <a:pPr indent="-342900" lvl="0" marL="457200" rtl="0" algn="l">
              <a:spcBef>
                <a:spcPts val="0"/>
              </a:spcBef>
              <a:spcAft>
                <a:spcPts val="0"/>
              </a:spcAft>
              <a:buSzPts val="1800"/>
              <a:buChar char="-"/>
            </a:pPr>
            <a:r>
              <a:rPr lang="vi"/>
              <a:t>Kiểm tra ngăn xếp đầy.</a:t>
            </a:r>
            <a:endParaRPr/>
          </a:p>
          <a:p>
            <a:pPr indent="-342900" lvl="0" marL="457200" rtl="0" algn="l">
              <a:spcBef>
                <a:spcPts val="0"/>
              </a:spcBef>
              <a:spcAft>
                <a:spcPts val="0"/>
              </a:spcAft>
              <a:buSzPts val="1800"/>
              <a:buChar char="-"/>
            </a:pPr>
            <a:r>
              <a:rPr lang="vi"/>
              <a:t>Xem phần tử cuối cùng của ngăn xếp (peek).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Ứng dụng</a:t>
            </a:r>
            <a:endParaRPr/>
          </a:p>
        </p:txBody>
      </p:sp>
      <p:sp>
        <p:nvSpPr>
          <p:cNvPr id="151" name="Google Shape;151;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T</a:t>
            </a:r>
            <a:r>
              <a:rPr lang="vi"/>
              <a:t>ính giá trị biểu thức (ký pháp Ba Lan ngược).</a:t>
            </a:r>
            <a:endParaRPr/>
          </a:p>
          <a:p>
            <a:pPr indent="-342900" lvl="0" marL="457200" rtl="0" algn="l">
              <a:spcBef>
                <a:spcPts val="0"/>
              </a:spcBef>
              <a:spcAft>
                <a:spcPts val="0"/>
              </a:spcAft>
              <a:buSzPts val="1800"/>
              <a:buChar char="-"/>
            </a:pPr>
            <a:r>
              <a:rPr lang="vi"/>
              <a:t>Đệ quy quay lui.</a:t>
            </a:r>
            <a:endParaRPr/>
          </a:p>
          <a:p>
            <a:pPr indent="-342900" lvl="0" marL="457200" rtl="0" algn="l">
              <a:spcBef>
                <a:spcPts val="0"/>
              </a:spcBef>
              <a:spcAft>
                <a:spcPts val="0"/>
              </a:spcAft>
              <a:buSzPts val="1800"/>
              <a:buChar char="-"/>
            </a:pPr>
            <a:r>
              <a:rPr lang="vi"/>
              <a:t>Call stack.</a:t>
            </a:r>
            <a:endParaRPr/>
          </a:p>
          <a:p>
            <a:pPr indent="-342900" lvl="0" marL="457200" rtl="0" algn="l">
              <a:spcBef>
                <a:spcPts val="0"/>
              </a:spcBef>
              <a:spcAft>
                <a:spcPts val="0"/>
              </a:spcAft>
              <a:buSzPts val="1800"/>
              <a:buChar char="-"/>
            </a:pPr>
            <a:r>
              <a:rPr lang="vi"/>
              <a:t>Một số thuật toán khác.</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H</a:t>
            </a:r>
            <a:r>
              <a:rPr lang="vi"/>
              <a:t>àng đợi (Queue)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a:t>
            </a:r>
            <a:r>
              <a:rPr lang="vi"/>
              <a:t>ới thiệu</a:t>
            </a:r>
            <a:endParaRPr/>
          </a:p>
        </p:txBody>
      </p:sp>
      <p:sp>
        <p:nvSpPr>
          <p:cNvPr id="162" name="Google Shape;162;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H</a:t>
            </a:r>
            <a:r>
              <a:rPr lang="vi"/>
              <a:t>àng đợi</a:t>
            </a:r>
            <a:r>
              <a:rPr lang="vi"/>
              <a:t> là một cấu trúc dữ liệu trừu tượng dạng danh sách hoạt động theo nguyên tắc ‘vào trước ra trước’ (first in first out, FIFO).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pic>
        <p:nvPicPr>
          <p:cNvPr id="168" name="Google Shape;168;p31"/>
          <p:cNvPicPr preferRelativeResize="0"/>
          <p:nvPr/>
        </p:nvPicPr>
        <p:blipFill>
          <a:blip r:embed="rId3">
            <a:alphaModFix/>
          </a:blip>
          <a:stretch>
            <a:fillRect/>
          </a:stretch>
        </p:blipFill>
        <p:spPr>
          <a:xfrm>
            <a:off x="1748688" y="1144125"/>
            <a:ext cx="5646633" cy="3694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a:t>
            </a:r>
            <a:r>
              <a:rPr lang="vi"/>
              <a:t>ới thiệu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174" name="Google Shape;174;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a:t>
            </a:r>
            <a:r>
              <a:rPr lang="vi"/>
              <a:t>àng đợi</a:t>
            </a:r>
            <a:r>
              <a:rPr lang="vi"/>
              <a:t> là một chuỗi các phần tử nối tiếp nhau với các thao tác chính:</a:t>
            </a:r>
            <a:endParaRPr/>
          </a:p>
          <a:p>
            <a:pPr indent="-342900" lvl="0" marL="457200" rtl="0" algn="l">
              <a:spcBef>
                <a:spcPts val="1600"/>
              </a:spcBef>
              <a:spcAft>
                <a:spcPts val="0"/>
              </a:spcAft>
              <a:buSzPts val="1800"/>
              <a:buChar char="-"/>
            </a:pPr>
            <a:r>
              <a:rPr lang="vi"/>
              <a:t>Tạo một hàng đợi mới.</a:t>
            </a:r>
            <a:endParaRPr/>
          </a:p>
          <a:p>
            <a:pPr indent="-342900" lvl="0" marL="457200" rtl="0" algn="l">
              <a:spcBef>
                <a:spcPts val="0"/>
              </a:spcBef>
              <a:spcAft>
                <a:spcPts val="0"/>
              </a:spcAft>
              <a:buSzPts val="1800"/>
              <a:buChar char="-"/>
            </a:pPr>
            <a:r>
              <a:rPr lang="vi"/>
              <a:t>Thêm phần tử vào </a:t>
            </a:r>
            <a:r>
              <a:rPr lang="vi" u="sng"/>
              <a:t>cuối</a:t>
            </a:r>
            <a:r>
              <a:rPr lang="vi"/>
              <a:t> hàng đợi (enqueue).</a:t>
            </a:r>
            <a:endParaRPr/>
          </a:p>
          <a:p>
            <a:pPr indent="-342900" lvl="0" marL="457200" rtl="0" algn="l">
              <a:spcBef>
                <a:spcPts val="0"/>
              </a:spcBef>
              <a:spcAft>
                <a:spcPts val="0"/>
              </a:spcAft>
              <a:buSzPts val="1800"/>
              <a:buChar char="-"/>
            </a:pPr>
            <a:r>
              <a:rPr lang="vi"/>
              <a:t>Lấy phần tử ở </a:t>
            </a:r>
            <a:r>
              <a:rPr lang="vi" u="sng"/>
              <a:t>đầu</a:t>
            </a:r>
            <a:r>
              <a:rPr lang="vi"/>
              <a:t> hàng đợi (dequeue).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180" name="Google Shape;180;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a:t>
            </a:r>
            <a:r>
              <a:rPr lang="vi"/>
              <a:t>ài ra, người ta cũng định nghĩa thêm: </a:t>
            </a:r>
            <a:endParaRPr/>
          </a:p>
          <a:p>
            <a:pPr indent="-342900" lvl="0" marL="457200" rtl="0" algn="l">
              <a:spcBef>
                <a:spcPts val="1600"/>
              </a:spcBef>
              <a:spcAft>
                <a:spcPts val="0"/>
              </a:spcAft>
              <a:buSzPts val="1800"/>
              <a:buChar char="-"/>
            </a:pPr>
            <a:r>
              <a:rPr lang="vi"/>
              <a:t>Xem ph</a:t>
            </a:r>
            <a:r>
              <a:rPr lang="vi"/>
              <a:t>ần tử ở đầu hàng đợi (peek).</a:t>
            </a:r>
            <a:endParaRPr/>
          </a:p>
          <a:p>
            <a:pPr indent="-342900" lvl="0" marL="457200" rtl="0" algn="l">
              <a:spcBef>
                <a:spcPts val="0"/>
              </a:spcBef>
              <a:spcAft>
                <a:spcPts val="0"/>
              </a:spcAft>
              <a:buSzPts val="1800"/>
              <a:buChar char="-"/>
            </a:pPr>
            <a:r>
              <a:rPr lang="vi"/>
              <a:t>Kiểm tra hàng đợi trống.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Ứng dụng</a:t>
            </a:r>
            <a:endParaRPr/>
          </a:p>
        </p:txBody>
      </p:sp>
      <p:sp>
        <p:nvSpPr>
          <p:cNvPr id="186" name="Google Shape;186;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L</a:t>
            </a:r>
            <a:r>
              <a:rPr lang="vi"/>
              <a:t>ên lịch thực hiện tác vụ.</a:t>
            </a:r>
            <a:endParaRPr/>
          </a:p>
          <a:p>
            <a:pPr indent="-342900" lvl="0" marL="457200" rtl="0" algn="l">
              <a:spcBef>
                <a:spcPts val="0"/>
              </a:spcBef>
              <a:spcAft>
                <a:spcPts val="0"/>
              </a:spcAft>
              <a:buSzPts val="1800"/>
              <a:buChar char="-"/>
            </a:pPr>
            <a:r>
              <a:rPr lang="vi"/>
              <a:t>Truyền tải dữ liệu bất đồng bộ.</a:t>
            </a:r>
            <a:endParaRPr/>
          </a:p>
          <a:p>
            <a:pPr indent="-342900" lvl="0" marL="457200" rtl="0" algn="l">
              <a:spcBef>
                <a:spcPts val="0"/>
              </a:spcBef>
              <a:spcAft>
                <a:spcPts val="0"/>
              </a:spcAft>
              <a:buSzPts val="1800"/>
              <a:buChar char="-"/>
            </a:pPr>
            <a:r>
              <a:rPr lang="vi"/>
              <a:t>Các chương trình bán vé.</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C</a:t>
            </a:r>
            <a:r>
              <a:rPr lang="vi"/>
              <a:t>ây (Tree)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197" name="Google Shape;197;p36"/>
          <p:cNvSpPr txBox="1"/>
          <p:nvPr>
            <p:ph idx="1" type="body"/>
          </p:nvPr>
        </p:nvSpPr>
        <p:spPr>
          <a:xfrm>
            <a:off x="387900" y="1489825"/>
            <a:ext cx="8368200" cy="33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cây là một tập hợp hữu hạn các nốt (node) và các cành (branch) là liên kết giữa hai nốt.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98" name="Google Shape;198;p36"/>
          <p:cNvPicPr preferRelativeResize="0"/>
          <p:nvPr/>
        </p:nvPicPr>
        <p:blipFill>
          <a:blip r:embed="rId3">
            <a:alphaModFix/>
          </a:blip>
          <a:stretch>
            <a:fillRect/>
          </a:stretch>
        </p:blipFill>
        <p:spPr>
          <a:xfrm>
            <a:off x="3524250" y="2392938"/>
            <a:ext cx="2095500" cy="2390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Thuật ngữ</a:t>
            </a:r>
            <a:endParaRPr/>
          </a:p>
        </p:txBody>
      </p:sp>
      <p:sp>
        <p:nvSpPr>
          <p:cNvPr id="204" name="Google Shape;204;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Cành vào: cành đi vào một </a:t>
            </a:r>
            <a:r>
              <a:rPr lang="vi"/>
              <a:t>nốt</a:t>
            </a:r>
            <a:r>
              <a:rPr lang="vi"/>
              <a:t>.</a:t>
            </a:r>
            <a:endParaRPr/>
          </a:p>
          <a:p>
            <a:pPr indent="-342900" lvl="0" marL="457200" rtl="0" algn="l">
              <a:spcBef>
                <a:spcPts val="0"/>
              </a:spcBef>
              <a:spcAft>
                <a:spcPts val="0"/>
              </a:spcAft>
              <a:buSzPts val="1800"/>
              <a:buChar char="-"/>
            </a:pPr>
            <a:r>
              <a:rPr lang="vi"/>
              <a:t>Cành ra: cành đi ra từ một </a:t>
            </a:r>
            <a:r>
              <a:rPr lang="vi"/>
              <a:t>nốt</a:t>
            </a:r>
            <a:r>
              <a:rPr lang="vi"/>
              <a:t>.</a:t>
            </a:r>
            <a:endParaRPr/>
          </a:p>
          <a:p>
            <a:pPr indent="-342900" lvl="0" marL="457200" rtl="0" algn="l">
              <a:spcBef>
                <a:spcPts val="0"/>
              </a:spcBef>
              <a:spcAft>
                <a:spcPts val="0"/>
              </a:spcAft>
              <a:buSzPts val="1800"/>
              <a:buChar char="-"/>
            </a:pPr>
            <a:r>
              <a:rPr lang="vi"/>
              <a:t>Bậc của </a:t>
            </a:r>
            <a:r>
              <a:rPr lang="vi"/>
              <a:t>nốt</a:t>
            </a:r>
            <a:r>
              <a:rPr lang="vi"/>
              <a:t>: số cành ra từ một nốt.</a:t>
            </a:r>
            <a:endParaRPr/>
          </a:p>
          <a:p>
            <a:pPr indent="-342900" lvl="0" marL="457200" rtl="0" algn="l">
              <a:spcBef>
                <a:spcPts val="0"/>
              </a:spcBef>
              <a:spcAft>
                <a:spcPts val="0"/>
              </a:spcAft>
              <a:buSzPts val="1800"/>
              <a:buChar char="-"/>
            </a:pPr>
            <a:r>
              <a:rPr lang="vi"/>
              <a:t>Nốt gốc: nốt không có cành đi vào.</a:t>
            </a:r>
            <a:endParaRPr/>
          </a:p>
          <a:p>
            <a:pPr indent="-342900" lvl="0" marL="457200" rtl="0" algn="l">
              <a:spcBef>
                <a:spcPts val="0"/>
              </a:spcBef>
              <a:spcAft>
                <a:spcPts val="0"/>
              </a:spcAft>
              <a:buSzPts val="1800"/>
              <a:buChar char="-"/>
            </a:pPr>
            <a:r>
              <a:rPr lang="vi"/>
              <a:t>Nốt lá: nốt không có cành đi ra.</a:t>
            </a:r>
            <a:endParaRPr/>
          </a:p>
          <a:p>
            <a:pPr indent="-342900" lvl="0" marL="457200" rtl="0" algn="l">
              <a:spcBef>
                <a:spcPts val="0"/>
              </a:spcBef>
              <a:spcAft>
                <a:spcPts val="0"/>
              </a:spcAft>
              <a:buSzPts val="1800"/>
              <a:buChar char="-"/>
            </a:pPr>
            <a:r>
              <a:rPr lang="vi"/>
              <a:t>Nốt cha: nốt mà cành bắt đầu.</a:t>
            </a:r>
            <a:endParaRPr/>
          </a:p>
          <a:p>
            <a:pPr indent="-342900" lvl="0" marL="457200" rtl="0" algn="l">
              <a:spcBef>
                <a:spcPts val="0"/>
              </a:spcBef>
              <a:spcAft>
                <a:spcPts val="0"/>
              </a:spcAft>
              <a:buSzPts val="1800"/>
              <a:buChar char="-"/>
            </a:pPr>
            <a:r>
              <a:rPr lang="vi"/>
              <a:t>Nốt con: nốt mà cành kết thúc.</a:t>
            </a:r>
            <a:endParaRPr/>
          </a:p>
          <a:p>
            <a:pPr indent="0" lvl="0" marL="0" rtl="0" algn="l">
              <a:spcBef>
                <a:spcPts val="1600"/>
              </a:spcBef>
              <a:spcAft>
                <a:spcPts val="1600"/>
              </a:spcAft>
              <a:buNone/>
            </a:pPr>
            <a:r>
              <a:rPr lang="vi"/>
              <a:t>Lưu ý: trong cây, mỗi nốt (trừ nốt gốc) chỉ có duy nhất một cành vào.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Thuật ngữ (tiếp)</a:t>
            </a:r>
            <a:endParaRPr/>
          </a:p>
        </p:txBody>
      </p:sp>
      <p:sp>
        <p:nvSpPr>
          <p:cNvPr id="210" name="Google Shape;210;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Đường đi: là dãy các nốt sao cho nốt trước là cha của nốt sau.</a:t>
            </a:r>
            <a:endParaRPr/>
          </a:p>
          <a:p>
            <a:pPr indent="-342900" lvl="0" marL="457200" rtl="0" algn="l">
              <a:spcBef>
                <a:spcPts val="0"/>
              </a:spcBef>
              <a:spcAft>
                <a:spcPts val="0"/>
              </a:spcAft>
              <a:buSzPts val="1800"/>
              <a:buChar char="-"/>
            </a:pPr>
            <a:r>
              <a:rPr lang="vi"/>
              <a:t>Độ sâu của một nốt: là chiều dài đường đi từ nốt gốc đến nốt đó cộng thêm 1.</a:t>
            </a:r>
            <a:endParaRPr/>
          </a:p>
          <a:p>
            <a:pPr indent="-342900" lvl="0" marL="457200" rtl="0" algn="l">
              <a:spcBef>
                <a:spcPts val="0"/>
              </a:spcBef>
              <a:spcAft>
                <a:spcPts val="0"/>
              </a:spcAft>
              <a:buSzPts val="1800"/>
              <a:buChar char="-"/>
            </a:pPr>
            <a:r>
              <a:rPr lang="vi"/>
              <a:t>Độ cao của một nốt: là chiều dài đường đi dài nhất từ nốt đó đến một nốt lá.</a:t>
            </a:r>
            <a:endParaRPr/>
          </a:p>
          <a:p>
            <a:pPr indent="-342900" lvl="0" marL="457200" rtl="0" algn="l">
              <a:spcBef>
                <a:spcPts val="0"/>
              </a:spcBef>
              <a:spcAft>
                <a:spcPts val="0"/>
              </a:spcAft>
              <a:buSzPts val="1800"/>
              <a:buChar char="-"/>
            </a:pPr>
            <a:r>
              <a:rPr lang="vi"/>
              <a:t>Độ cao của cây: là chiều cao của nốt gốc.</a:t>
            </a:r>
            <a:endParaRPr/>
          </a:p>
          <a:p>
            <a:pPr indent="-342900" lvl="0" marL="457200" rtl="0" algn="l">
              <a:spcBef>
                <a:spcPts val="0"/>
              </a:spcBef>
              <a:spcAft>
                <a:spcPts val="0"/>
              </a:spcAft>
              <a:buSzPts val="1800"/>
              <a:buChar char="-"/>
            </a:pPr>
            <a:r>
              <a:rPr lang="vi"/>
              <a:t>Cây con của một nốt: là cấu trúc cây mà nốt gốc là nốt đang xét.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 đệ quy</a:t>
            </a:r>
            <a:endParaRPr/>
          </a:p>
        </p:txBody>
      </p:sp>
      <p:sp>
        <p:nvSpPr>
          <p:cNvPr id="216" name="Google Shape;216;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Với khái niệm cây con, chúng ta có định nghĩa cây theo dạng đệ quy như sau:</a:t>
            </a:r>
            <a:endParaRPr/>
          </a:p>
          <a:p>
            <a:pPr indent="0" lvl="0" marL="0" rtl="0" algn="l">
              <a:spcBef>
                <a:spcPts val="1600"/>
              </a:spcBef>
              <a:spcAft>
                <a:spcPts val="0"/>
              </a:spcAft>
              <a:buNone/>
            </a:pPr>
            <a:r>
              <a:rPr lang="vi"/>
              <a:t>Cây là một tập hợp những nốt có tính chất:</a:t>
            </a:r>
            <a:endParaRPr/>
          </a:p>
          <a:p>
            <a:pPr indent="-342900" lvl="0" marL="457200" rtl="0" algn="l">
              <a:spcBef>
                <a:spcPts val="1600"/>
              </a:spcBef>
              <a:spcAft>
                <a:spcPts val="0"/>
              </a:spcAft>
              <a:buSzPts val="1800"/>
              <a:buChar char="-"/>
            </a:pPr>
            <a:r>
              <a:rPr lang="vi"/>
              <a:t>Tập hợp này rỗng, hoặc</a:t>
            </a:r>
            <a:endParaRPr/>
          </a:p>
          <a:p>
            <a:pPr indent="-342900" lvl="0" marL="457200" rtl="0" algn="l">
              <a:spcBef>
                <a:spcPts val="0"/>
              </a:spcBef>
              <a:spcAft>
                <a:spcPts val="0"/>
              </a:spcAft>
              <a:buSzPts val="1800"/>
              <a:buChar char="-"/>
            </a:pPr>
            <a:r>
              <a:rPr lang="vi"/>
              <a:t>Có một nút gốc với không, một hoặc nhiều cây con, mỗi cây con cũng là cây.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Cây nhị phân</a:t>
            </a:r>
            <a:endParaRPr/>
          </a:p>
        </p:txBody>
      </p:sp>
      <p:sp>
        <p:nvSpPr>
          <p:cNvPr id="222" name="Google Shape;222;p40"/>
          <p:cNvSpPr txBox="1"/>
          <p:nvPr>
            <p:ph idx="1" type="body"/>
          </p:nvPr>
        </p:nvSpPr>
        <p:spPr>
          <a:xfrm>
            <a:off x="387900" y="1489825"/>
            <a:ext cx="40740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Cây nhị phân là cây mà mỗi nốt có tối đa hai nốt con.</a:t>
            </a:r>
            <a:endParaRPr/>
          </a:p>
          <a:p>
            <a:pPr indent="0" lvl="0" marL="0" rtl="0" algn="l">
              <a:spcBef>
                <a:spcPts val="1600"/>
              </a:spcBef>
              <a:spcAft>
                <a:spcPts val="0"/>
              </a:spcAft>
              <a:buNone/>
            </a:pPr>
            <a:r>
              <a:rPr lang="vi"/>
              <a:t>Hoặc định nghĩa đệ quy:</a:t>
            </a:r>
            <a:endParaRPr/>
          </a:p>
          <a:p>
            <a:pPr indent="0" lvl="0" marL="0" rtl="0" algn="l">
              <a:spcBef>
                <a:spcPts val="1600"/>
              </a:spcBef>
              <a:spcAft>
                <a:spcPts val="0"/>
              </a:spcAft>
              <a:buNone/>
            </a:pPr>
            <a:r>
              <a:rPr lang="vi"/>
              <a:t>Cây nhị phân hoặc là một cây rỗng, hoặc là bao gồm một nốt gọi là nốt gốc và hai cây nhị phân được gọi là cây con trái và cây con phải.</a:t>
            </a:r>
            <a:endParaRPr/>
          </a:p>
          <a:p>
            <a:pPr indent="0" lvl="0" marL="0" rtl="0" algn="l">
              <a:spcBef>
                <a:spcPts val="1600"/>
              </a:spcBef>
              <a:spcAft>
                <a:spcPts val="1600"/>
              </a:spcAft>
              <a:buNone/>
            </a:pPr>
            <a:r>
              <a:t/>
            </a:r>
            <a:endParaRPr/>
          </a:p>
        </p:txBody>
      </p:sp>
      <p:pic>
        <p:nvPicPr>
          <p:cNvPr id="223" name="Google Shape;223;p40"/>
          <p:cNvPicPr preferRelativeResize="0"/>
          <p:nvPr/>
        </p:nvPicPr>
        <p:blipFill>
          <a:blip r:embed="rId3">
            <a:alphaModFix/>
          </a:blip>
          <a:stretch>
            <a:fillRect/>
          </a:stretch>
        </p:blipFill>
        <p:spPr>
          <a:xfrm>
            <a:off x="4943800" y="1531100"/>
            <a:ext cx="3595626" cy="2996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ác thao tác với cây</a:t>
            </a:r>
            <a:endParaRPr/>
          </a:p>
        </p:txBody>
      </p:sp>
      <p:sp>
        <p:nvSpPr>
          <p:cNvPr id="229" name="Google Shape;229;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a:t>
            </a:r>
            <a:r>
              <a:rPr lang="vi"/>
              <a:t>ới một cây, chúng ta có các thao tác sau:</a:t>
            </a:r>
            <a:endParaRPr/>
          </a:p>
          <a:p>
            <a:pPr indent="-342900" lvl="0" marL="457200" rtl="0" algn="l">
              <a:spcBef>
                <a:spcPts val="1600"/>
              </a:spcBef>
              <a:spcAft>
                <a:spcPts val="0"/>
              </a:spcAft>
              <a:buSzPts val="1800"/>
              <a:buChar char="-"/>
            </a:pPr>
            <a:r>
              <a:rPr lang="vi"/>
              <a:t>Tạo cây mới.</a:t>
            </a:r>
            <a:endParaRPr/>
          </a:p>
          <a:p>
            <a:pPr indent="-342900" lvl="0" marL="457200" rtl="0" algn="l">
              <a:spcBef>
                <a:spcPts val="0"/>
              </a:spcBef>
              <a:spcAft>
                <a:spcPts val="0"/>
              </a:spcAft>
              <a:buSzPts val="1800"/>
              <a:buChar char="-"/>
            </a:pPr>
            <a:r>
              <a:rPr lang="vi"/>
              <a:t>Thêm một nốt.</a:t>
            </a:r>
            <a:endParaRPr/>
          </a:p>
          <a:p>
            <a:pPr indent="-342900" lvl="0" marL="457200" rtl="0" algn="l">
              <a:spcBef>
                <a:spcPts val="0"/>
              </a:spcBef>
              <a:spcAft>
                <a:spcPts val="0"/>
              </a:spcAft>
              <a:buSzPts val="1800"/>
              <a:buChar char="-"/>
            </a:pPr>
            <a:r>
              <a:rPr lang="vi"/>
              <a:t>Xóa một nốt.</a:t>
            </a:r>
            <a:endParaRPr/>
          </a:p>
          <a:p>
            <a:pPr indent="-342900" lvl="0" marL="457200" rtl="0" algn="l">
              <a:spcBef>
                <a:spcPts val="0"/>
              </a:spcBef>
              <a:spcAft>
                <a:spcPts val="0"/>
              </a:spcAft>
              <a:buSzPts val="1800"/>
              <a:buChar char="-"/>
            </a:pPr>
            <a:r>
              <a:rPr lang="vi"/>
              <a:t>Thêm cây con.</a:t>
            </a:r>
            <a:endParaRPr/>
          </a:p>
          <a:p>
            <a:pPr indent="-342900" lvl="0" marL="457200" rtl="0" algn="l">
              <a:spcBef>
                <a:spcPts val="0"/>
              </a:spcBef>
              <a:spcAft>
                <a:spcPts val="0"/>
              </a:spcAft>
              <a:buSzPts val="1800"/>
              <a:buChar char="-"/>
            </a:pPr>
            <a:r>
              <a:rPr lang="vi"/>
              <a:t>Xóa cây con.</a:t>
            </a:r>
            <a:endParaRPr/>
          </a:p>
          <a:p>
            <a:pPr indent="-342900" lvl="0" marL="457200" rtl="0" algn="l">
              <a:spcBef>
                <a:spcPts val="0"/>
              </a:spcBef>
              <a:spcAft>
                <a:spcPts val="0"/>
              </a:spcAft>
              <a:buSzPts val="1800"/>
              <a:buChar char="-"/>
            </a:pPr>
            <a:r>
              <a:rPr lang="vi"/>
              <a:t>Duyệt cây.</a:t>
            </a:r>
            <a:endParaRPr/>
          </a:p>
          <a:p>
            <a:pPr indent="-342900" lvl="0" marL="457200" rtl="0" algn="l">
              <a:spcBef>
                <a:spcPts val="0"/>
              </a:spcBef>
              <a:spcAft>
                <a:spcPts val="0"/>
              </a:spcAft>
              <a:buSzPts val="1800"/>
              <a:buChar char="-"/>
            </a:pPr>
            <a:r>
              <a:rPr lang="vi"/>
              <a:t>Tìm kiếm trên cây.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Kh</a:t>
            </a:r>
            <a:r>
              <a:rPr lang="vi"/>
              <a:t>ái niệm trừu tượng hóa</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Trong khoa h</a:t>
            </a:r>
            <a:r>
              <a:rPr lang="vi"/>
              <a:t>ọc máy tính, trừu tượng hóa có nghĩa là đơn giản hóa, làm cho nó sáng sủa, dễ hiểu hơn.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Duyệt cây</a:t>
            </a:r>
            <a:endParaRPr/>
          </a:p>
        </p:txBody>
      </p:sp>
      <p:sp>
        <p:nvSpPr>
          <p:cNvPr id="235" name="Google Shape;235;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Duyệt cây là thao tác di chuyển qua khắp các nốt trong cây theo một thứ tự định trước, mỗi nốt chỉ được xử lý một lần duy nhất.</a:t>
            </a:r>
            <a:endParaRPr/>
          </a:p>
          <a:p>
            <a:pPr indent="0" lvl="0" marL="0" rtl="0" algn="l">
              <a:spcBef>
                <a:spcPts val="1600"/>
              </a:spcBef>
              <a:spcAft>
                <a:spcPts val="0"/>
              </a:spcAft>
              <a:buNone/>
            </a:pPr>
            <a:r>
              <a:rPr lang="vi"/>
              <a:t>Đối với cây nhị phân, có hai phương pháp duyệt cây chính:</a:t>
            </a:r>
            <a:endParaRPr/>
          </a:p>
          <a:p>
            <a:pPr indent="-342900" lvl="0" marL="457200" rtl="0" algn="l">
              <a:spcBef>
                <a:spcPts val="1600"/>
              </a:spcBef>
              <a:spcAft>
                <a:spcPts val="0"/>
              </a:spcAft>
              <a:buSzPts val="1800"/>
              <a:buChar char="-"/>
            </a:pPr>
            <a:r>
              <a:rPr lang="vi"/>
              <a:t>Duyệt theo chiều sâu: duyệt các </a:t>
            </a:r>
            <a:r>
              <a:rPr lang="vi"/>
              <a:t>nốt </a:t>
            </a:r>
            <a:r>
              <a:rPr lang="vi"/>
              <a:t>con của một </a:t>
            </a:r>
            <a:r>
              <a:rPr lang="vi"/>
              <a:t>nốt </a:t>
            </a:r>
            <a:r>
              <a:rPr lang="vi"/>
              <a:t>trước khi chuyển sang </a:t>
            </a:r>
            <a:r>
              <a:rPr lang="vi"/>
              <a:t>nốt </a:t>
            </a:r>
            <a:r>
              <a:rPr lang="vi"/>
              <a:t>con khác cùng cấp.</a:t>
            </a:r>
            <a:endParaRPr/>
          </a:p>
          <a:p>
            <a:pPr indent="-342900" lvl="0" marL="457200" rtl="0" algn="l">
              <a:spcBef>
                <a:spcPts val="0"/>
              </a:spcBef>
              <a:spcAft>
                <a:spcPts val="0"/>
              </a:spcAft>
              <a:buSzPts val="1800"/>
              <a:buChar char="-"/>
            </a:pPr>
            <a:r>
              <a:rPr lang="vi"/>
              <a:t>Duyệt theo chiều rộng: duyệt các </a:t>
            </a:r>
            <a:r>
              <a:rPr lang="vi"/>
              <a:t>nốt </a:t>
            </a:r>
            <a:r>
              <a:rPr lang="vi"/>
              <a:t>con cùng cấp trước khi chuyển sang nốt cấp thấp hơn.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Duy</a:t>
            </a:r>
            <a:r>
              <a:rPr lang="vi"/>
              <a:t>ệt theo chiều sâu</a:t>
            </a:r>
            <a:endParaRPr/>
          </a:p>
        </p:txBody>
      </p:sp>
      <p:sp>
        <p:nvSpPr>
          <p:cNvPr id="241" name="Google Shape;241;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t>
            </a:r>
            <a:r>
              <a:rPr lang="vi"/>
              <a:t>ại một nốt con, chúng ta có 3 hành động cần làm:</a:t>
            </a:r>
            <a:endParaRPr/>
          </a:p>
          <a:p>
            <a:pPr indent="-342900" lvl="0" marL="457200" rtl="0" algn="l">
              <a:spcBef>
                <a:spcPts val="1600"/>
              </a:spcBef>
              <a:spcAft>
                <a:spcPts val="0"/>
              </a:spcAft>
              <a:buSzPts val="1800"/>
              <a:buChar char="-"/>
            </a:pPr>
            <a:r>
              <a:rPr lang="vi"/>
              <a:t>Duyệt nốt đó (N).</a:t>
            </a:r>
            <a:endParaRPr/>
          </a:p>
          <a:p>
            <a:pPr indent="-342900" lvl="0" marL="457200" rtl="0" algn="l">
              <a:spcBef>
                <a:spcPts val="0"/>
              </a:spcBef>
              <a:spcAft>
                <a:spcPts val="0"/>
              </a:spcAft>
              <a:buSzPts val="1800"/>
              <a:buChar char="-"/>
            </a:pPr>
            <a:r>
              <a:rPr lang="vi"/>
              <a:t>Duyệt nốt con bên trái (L).</a:t>
            </a:r>
            <a:endParaRPr/>
          </a:p>
          <a:p>
            <a:pPr indent="-342900" lvl="0" marL="457200" rtl="0" algn="l">
              <a:spcBef>
                <a:spcPts val="0"/>
              </a:spcBef>
              <a:spcAft>
                <a:spcPts val="0"/>
              </a:spcAft>
              <a:buSzPts val="1800"/>
              <a:buChar char="-"/>
            </a:pPr>
            <a:r>
              <a:rPr lang="vi"/>
              <a:t>Duyệt nốt con bên phải </a:t>
            </a:r>
            <a:r>
              <a:rPr lang="vi"/>
              <a:t>(R)</a:t>
            </a:r>
            <a:endParaRPr/>
          </a:p>
          <a:p>
            <a:pPr indent="0" lvl="0" marL="0" rtl="0" algn="l">
              <a:spcBef>
                <a:spcPts val="1600"/>
              </a:spcBef>
              <a:spcAft>
                <a:spcPts val="1600"/>
              </a:spcAft>
              <a:buNone/>
            </a:pPr>
            <a:r>
              <a:rPr lang="vi"/>
              <a:t>Tùy vào thứ tự 3 hành động trên, chúng ta có các phương pháp duyệt theo chiều sâu khác nhau.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Duy</a:t>
            </a:r>
            <a:r>
              <a:rPr lang="vi"/>
              <a:t>ệt theo chiều sâu</a:t>
            </a:r>
            <a:endParaRPr/>
          </a:p>
        </p:txBody>
      </p:sp>
      <p:sp>
        <p:nvSpPr>
          <p:cNvPr id="247" name="Google Shape;247;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a:t>
            </a:r>
            <a:r>
              <a:rPr lang="vi"/>
              <a:t>úng ta có ba phép duyệt chuẩn sau:</a:t>
            </a:r>
            <a:endParaRPr/>
          </a:p>
          <a:p>
            <a:pPr indent="-342900" lvl="0" marL="457200" rtl="0" algn="l">
              <a:spcBef>
                <a:spcPts val="1600"/>
              </a:spcBef>
              <a:spcAft>
                <a:spcPts val="0"/>
              </a:spcAft>
              <a:buSzPts val="1800"/>
              <a:buChar char="-"/>
            </a:pPr>
            <a:r>
              <a:rPr lang="vi"/>
              <a:t>preorder: NLR</a:t>
            </a:r>
            <a:endParaRPr/>
          </a:p>
          <a:p>
            <a:pPr indent="-342900" lvl="0" marL="457200" rtl="0" algn="l">
              <a:spcBef>
                <a:spcPts val="0"/>
              </a:spcBef>
              <a:spcAft>
                <a:spcPts val="0"/>
              </a:spcAft>
              <a:buSzPts val="1800"/>
              <a:buChar char="-"/>
            </a:pPr>
            <a:r>
              <a:rPr lang="vi"/>
              <a:t>inorder: LNR</a:t>
            </a:r>
            <a:endParaRPr/>
          </a:p>
          <a:p>
            <a:pPr indent="-342900" lvl="0" marL="457200" rtl="0" algn="l">
              <a:spcBef>
                <a:spcPts val="0"/>
              </a:spcBef>
              <a:spcAft>
                <a:spcPts val="0"/>
              </a:spcAft>
              <a:buSzPts val="1800"/>
              <a:buChar char="-"/>
            </a:pPr>
            <a:r>
              <a:rPr lang="vi"/>
              <a:t>postorder: LRN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a:t>
            </a:r>
            <a:r>
              <a:rPr lang="vi"/>
              <a:t>ân loại cây</a:t>
            </a:r>
            <a:endParaRPr/>
          </a:p>
        </p:txBody>
      </p:sp>
      <p:sp>
        <p:nvSpPr>
          <p:cNvPr id="253" name="Google Shape;253;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a:t>
            </a:r>
            <a:r>
              <a:rPr lang="vi"/>
              <a:t>úng ta có thể phân loại cây thành nhiều loại:</a:t>
            </a:r>
            <a:endParaRPr/>
          </a:p>
          <a:p>
            <a:pPr indent="-342900" lvl="0" marL="457200" rtl="0" algn="l">
              <a:spcBef>
                <a:spcPts val="1600"/>
              </a:spcBef>
              <a:spcAft>
                <a:spcPts val="0"/>
              </a:spcAft>
              <a:buSzPts val="1800"/>
              <a:buChar char="-"/>
            </a:pPr>
            <a:r>
              <a:rPr lang="vi"/>
              <a:t>Dựa theo số lượng phần tử: cây nhị phân đầy đủ, cây nhị phân không đầy.</a:t>
            </a:r>
            <a:endParaRPr/>
          </a:p>
          <a:p>
            <a:pPr indent="-342900" lvl="0" marL="457200" rtl="0" algn="l">
              <a:spcBef>
                <a:spcPts val="0"/>
              </a:spcBef>
              <a:spcAft>
                <a:spcPts val="0"/>
              </a:spcAft>
              <a:buSzPts val="1800"/>
              <a:buChar char="-"/>
            </a:pPr>
            <a:r>
              <a:rPr lang="vi"/>
              <a:t>Dựa theo tính chất cây: cây nhị phân cân bằng, cây nhị phân tìm kiếm, cây nhị phân cực đại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a:t>
            </a:r>
            <a:r>
              <a:rPr lang="vi"/>
              <a:t>ừu tượng hóa kiểu dữ liệu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Là quá tr</a:t>
            </a:r>
            <a:r>
              <a:rPr lang="vi"/>
              <a:t>ình định nghĩa cấu trúc dữ liệu và các thao tác đối với cấu trúc dữ liệu đó.</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Định nghĩa một mảng số:</a:t>
            </a:r>
            <a:endParaRPr/>
          </a:p>
          <a:p>
            <a:pPr indent="-342900" lvl="0" marL="457200" rtl="0" algn="l">
              <a:spcBef>
                <a:spcPts val="1600"/>
              </a:spcBef>
              <a:spcAft>
                <a:spcPts val="0"/>
              </a:spcAft>
              <a:buSzPts val="1800"/>
              <a:buChar char="-"/>
            </a:pPr>
            <a:r>
              <a:rPr lang="vi"/>
              <a:t>Là một tập hợp các số được đánh số thứ tự.</a:t>
            </a:r>
            <a:endParaRPr/>
          </a:p>
          <a:p>
            <a:pPr indent="-342900" lvl="0" marL="457200" rtl="0" algn="l">
              <a:spcBef>
                <a:spcPts val="0"/>
              </a:spcBef>
              <a:spcAft>
                <a:spcPts val="0"/>
              </a:spcAft>
              <a:buSzPts val="1800"/>
              <a:buChar char="-"/>
            </a:pPr>
            <a:r>
              <a:rPr lang="vi"/>
              <a:t>Các thao tác trên mảng số:</a:t>
            </a:r>
            <a:endParaRPr/>
          </a:p>
          <a:p>
            <a:pPr indent="-317500" lvl="1" marL="914400" rtl="0" algn="l">
              <a:spcBef>
                <a:spcPts val="0"/>
              </a:spcBef>
              <a:spcAft>
                <a:spcPts val="0"/>
              </a:spcAft>
              <a:buSzPts val="1400"/>
              <a:buFont typeface="Lora"/>
              <a:buChar char="-"/>
            </a:pPr>
            <a:r>
              <a:rPr lang="vi">
                <a:latin typeface="Lora"/>
                <a:ea typeface="Lora"/>
                <a:cs typeface="Lora"/>
                <a:sym typeface="Lora"/>
              </a:rPr>
              <a:t>Tạo một mảng số rỗng mới.</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Thêm một số vào mảng.</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Xóa một số khỏi mảng tại vị trí bất kỳ.</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a:t>
            </a:r>
            <a:endParaRPr>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Danh s</a:t>
            </a:r>
            <a:r>
              <a:rPr lang="vi"/>
              <a:t>ách liên kết</a:t>
            </a:r>
            <a:endParaRPr/>
          </a:p>
          <a:p>
            <a:pPr indent="0" lvl="0" marL="0" rtl="0" algn="ctr">
              <a:spcBef>
                <a:spcPts val="0"/>
              </a:spcBef>
              <a:spcAft>
                <a:spcPts val="0"/>
              </a:spcAft>
              <a:buNone/>
            </a:pPr>
            <a:r>
              <a:rPr lang="vi"/>
              <a:t>(Linked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Kh</a:t>
            </a:r>
            <a:r>
              <a:rPr lang="vi"/>
              <a:t>ái niệm</a:t>
            </a:r>
            <a:endParaRPr/>
          </a:p>
        </p:txBody>
      </p:sp>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Danh s</a:t>
            </a:r>
            <a:r>
              <a:rPr lang="vi"/>
              <a:t>ách liên kết là một tập hợp các node được liên kết với nhau theo một cách nào đó.</a:t>
            </a:r>
            <a:endParaRPr/>
          </a:p>
          <a:p>
            <a:pPr indent="0" lvl="0" marL="0" rtl="0" algn="l">
              <a:spcBef>
                <a:spcPts val="1600"/>
              </a:spcBef>
              <a:spcAft>
                <a:spcPts val="0"/>
              </a:spcAft>
              <a:buNone/>
            </a:pPr>
            <a:r>
              <a:rPr lang="vi"/>
              <a:t>Một node là một cấu trúc dữ liệu có 2 phần:</a:t>
            </a:r>
            <a:endParaRPr/>
          </a:p>
          <a:p>
            <a:pPr indent="-342900" lvl="0" marL="457200" rtl="0" algn="l">
              <a:spcBef>
                <a:spcPts val="1600"/>
              </a:spcBef>
              <a:spcAft>
                <a:spcPts val="0"/>
              </a:spcAft>
              <a:buSzPts val="1800"/>
              <a:buChar char="-"/>
            </a:pPr>
            <a:r>
              <a:rPr lang="vi"/>
              <a:t>Phần chứa dữ liệu.</a:t>
            </a:r>
            <a:endParaRPr/>
          </a:p>
          <a:p>
            <a:pPr indent="-342900" lvl="0" marL="457200" rtl="0" algn="l">
              <a:spcBef>
                <a:spcPts val="0"/>
              </a:spcBef>
              <a:spcAft>
                <a:spcPts val="0"/>
              </a:spcAft>
              <a:buSzPts val="1800"/>
              <a:buChar char="-"/>
            </a:pPr>
            <a:r>
              <a:rPr lang="vi"/>
              <a:t>Phần trỏ (liên kết) đến những node khác.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a:t>
            </a:r>
            <a:r>
              <a:rPr lang="vi"/>
              <a:t>ọa</a:t>
            </a:r>
            <a:endParaRPr/>
          </a:p>
        </p:txBody>
      </p:sp>
      <p:pic>
        <p:nvPicPr>
          <p:cNvPr id="104" name="Google Shape;104;p20"/>
          <p:cNvPicPr preferRelativeResize="0"/>
          <p:nvPr/>
        </p:nvPicPr>
        <p:blipFill>
          <a:blip r:embed="rId3">
            <a:alphaModFix/>
          </a:blip>
          <a:stretch>
            <a:fillRect/>
          </a:stretch>
        </p:blipFill>
        <p:spPr>
          <a:xfrm>
            <a:off x="2043113" y="2213675"/>
            <a:ext cx="5057775" cy="147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ác dạng danh sách liên kết</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Danh s</a:t>
            </a:r>
            <a:r>
              <a:rPr lang="vi"/>
              <a:t>ách liên kết đơn: mỗi node chỉ trỏ đến một node khác (node liền sau).</a:t>
            </a:r>
            <a:endParaRPr/>
          </a:p>
          <a:p>
            <a:pPr indent="0" lvl="0" marL="0" rtl="0" algn="l">
              <a:spcBef>
                <a:spcPts val="1600"/>
              </a:spcBef>
              <a:spcAft>
                <a:spcPts val="0"/>
              </a:spcAft>
              <a:buNone/>
            </a:pPr>
            <a:r>
              <a:rPr lang="vi"/>
              <a:t>Danh sách liên kết đôi: mỗi node trỏ đến hai node khác (dslk hai chiều, cây nhị phân)</a:t>
            </a:r>
            <a:endParaRPr/>
          </a:p>
          <a:p>
            <a:pPr indent="0" lvl="0" marL="0" rtl="0" algn="l">
              <a:spcBef>
                <a:spcPts val="1600"/>
              </a:spcBef>
              <a:spcAft>
                <a:spcPts val="1600"/>
              </a:spcAft>
              <a:buNone/>
            </a:pPr>
            <a:r>
              <a:rPr lang="vi"/>
              <a:t>Danh sách liên kết bội: mỗi node trỏ đến nhiều node khác.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