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Roboto Slab"/>
      <p:regular r:id="rId54"/>
      <p:bold r:id="rId55"/>
    </p:embeddedFont>
    <p:embeddedFont>
      <p:font typeface="Roboto"/>
      <p:regular r:id="rId56"/>
      <p:bold r:id="rId57"/>
      <p:italic r:id="rId58"/>
      <p:boldItalic r:id="rId59"/>
    </p:embeddedFont>
    <p:embeddedFont>
      <p:font typeface="Lora"/>
      <p:regular r:id="rId60"/>
      <p:bold r:id="rId61"/>
      <p:italic r:id="rId62"/>
      <p:boldItalic r:id="rId63"/>
    </p:embeddedFont>
    <p:embeddedFont>
      <p:font typeface="Roboto Mono"/>
      <p:regular r:id="rId64"/>
      <p:bold r:id="rId65"/>
      <p:italic r:id="rId66"/>
      <p:boldItalic r:id="rId67"/>
    </p:embeddedFont>
    <p:embeddedFont>
      <p:font typeface="Cambria Math"/>
      <p:regular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B2880F-0A5E-4BA0-B054-600974C5ED92}">
  <a:tblStyle styleId="{01B2880F-0A5E-4BA0-B054-600974C5ED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ora-italic.fntdata"/><Relationship Id="rId61" Type="http://schemas.openxmlformats.org/officeDocument/2006/relationships/font" Target="fonts/Lora-bold.fntdata"/><Relationship Id="rId20" Type="http://schemas.openxmlformats.org/officeDocument/2006/relationships/slide" Target="slides/slide14.xml"/><Relationship Id="rId64" Type="http://schemas.openxmlformats.org/officeDocument/2006/relationships/font" Target="fonts/RobotoMono-regular.fntdata"/><Relationship Id="rId63" Type="http://schemas.openxmlformats.org/officeDocument/2006/relationships/font" Target="fonts/Lora-boldItalic.fntdata"/><Relationship Id="rId22" Type="http://schemas.openxmlformats.org/officeDocument/2006/relationships/slide" Target="slides/slide16.xml"/><Relationship Id="rId66" Type="http://schemas.openxmlformats.org/officeDocument/2006/relationships/font" Target="fonts/RobotoMono-italic.fntdata"/><Relationship Id="rId21" Type="http://schemas.openxmlformats.org/officeDocument/2006/relationships/slide" Target="slides/slide15.xml"/><Relationship Id="rId65" Type="http://schemas.openxmlformats.org/officeDocument/2006/relationships/font" Target="fonts/RobotoMono-bold.fntdata"/><Relationship Id="rId24" Type="http://schemas.openxmlformats.org/officeDocument/2006/relationships/slide" Target="slides/slide18.xml"/><Relationship Id="rId68" Type="http://schemas.openxmlformats.org/officeDocument/2006/relationships/font" Target="fonts/CambriaMath-regular.fntdata"/><Relationship Id="rId23" Type="http://schemas.openxmlformats.org/officeDocument/2006/relationships/slide" Target="slides/slide17.xml"/><Relationship Id="rId67" Type="http://schemas.openxmlformats.org/officeDocument/2006/relationships/font" Target="fonts/RobotoMono-boldItalic.fntdata"/><Relationship Id="rId60" Type="http://schemas.openxmlformats.org/officeDocument/2006/relationships/font" Target="fonts/Lora-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Slab-bold.fntdata"/><Relationship Id="rId10" Type="http://schemas.openxmlformats.org/officeDocument/2006/relationships/slide" Target="slides/slide4.xml"/><Relationship Id="rId54" Type="http://schemas.openxmlformats.org/officeDocument/2006/relationships/font" Target="fonts/RobotoSlab-regular.fntdata"/><Relationship Id="rId13" Type="http://schemas.openxmlformats.org/officeDocument/2006/relationships/slide" Target="slides/slide7.xml"/><Relationship Id="rId57" Type="http://schemas.openxmlformats.org/officeDocument/2006/relationships/font" Target="fonts/Roboto-bold.fntdata"/><Relationship Id="rId12" Type="http://schemas.openxmlformats.org/officeDocument/2006/relationships/slide" Target="slides/slide6.xml"/><Relationship Id="rId56" Type="http://schemas.openxmlformats.org/officeDocument/2006/relationships/font" Target="fonts/Roboto-regular.fntdata"/><Relationship Id="rId15" Type="http://schemas.openxmlformats.org/officeDocument/2006/relationships/slide" Target="slides/slide9.xml"/><Relationship Id="rId59" Type="http://schemas.openxmlformats.org/officeDocument/2006/relationships/font" Target="fonts/Roboto-boldItalic.fntdata"/><Relationship Id="rId14" Type="http://schemas.openxmlformats.org/officeDocument/2006/relationships/slide" Target="slides/slide8.xml"/><Relationship Id="rId58"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46c44aea9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46c44aea9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477e596a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477e596a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46c44aea9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46c44aea9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477e596a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477e596a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46c44aea9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46c44aea9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46c44aea9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46c44aea9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46c44aea9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46c44aea9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46c44aea9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46c44aea9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46c44aea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46c44aea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477e596a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477e596a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946c44aea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46c44aea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477e596af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477e596af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477e596af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477e596af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477e596af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477e596af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477e596af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477e596af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46c44aea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46c44aea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477e596af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477e596af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477e596af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477e596af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477e596af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477e596af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477e596af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477e596af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9158b5c7c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9158b5c7c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46c44aea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46c44aea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5e7ca7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5e7ca7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35fbe7e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35fbe7e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35fbe7e8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35fbe7e8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35fbe7e8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935fbe7e8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35fbe7e8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35fbe7e8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5e7ca7ec3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5e7ca7ec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35fbe7e8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35fbe7e8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35fbe7e8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935fbe7e8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5e7ca7ec3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95e7ca7ec3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935fbe7e83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935fbe7e83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46c44aea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46c44aea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35fbe7e83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935fbe7e83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35fbe7e8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935fbe7e8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935fbe7e83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935fbe7e83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935fbe7e83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935fbe7e83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35fbe7e83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35fbe7e83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935fbe7e83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935fbe7e83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35fbe7e83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935fbe7e83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35fbe7e83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935fbe7e83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46c44aea9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46c44aea9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46c44aea9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46c44aea9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46c44aea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46c44aea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46c44aea9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46c44aea9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46c44aea9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46c44aea9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atin typeface="Lora"/>
                <a:ea typeface="Lora"/>
                <a:cs typeface="Lora"/>
                <a:sym typeface="Lora"/>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Lý thuy</a:t>
            </a:r>
            <a:r>
              <a:rPr lang="vi"/>
              <a:t>ết đồ thị</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a:t>
            </a:r>
            <a:r>
              <a:rPr lang="vi"/>
              <a:t>ân loại đồ thị</a:t>
            </a:r>
            <a:endParaRPr/>
          </a:p>
        </p:txBody>
      </p:sp>
      <p:sp>
        <p:nvSpPr>
          <p:cNvPr id="117" name="Google Shape;117;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Đồ thị đơn: là đồ thị không có cạnh song song và cạnh khuyên.</a:t>
            </a:r>
            <a:endParaRPr/>
          </a:p>
          <a:p>
            <a:pPr indent="-342900" lvl="0" marL="457200" rtl="0" algn="l">
              <a:spcBef>
                <a:spcPts val="0"/>
              </a:spcBef>
              <a:spcAft>
                <a:spcPts val="0"/>
              </a:spcAft>
              <a:buSzPts val="1800"/>
              <a:buChar char="●"/>
            </a:pPr>
            <a:r>
              <a:rPr lang="vi"/>
              <a:t>Đồ thị đa: không phải đồ thị đơn.</a:t>
            </a:r>
            <a:endParaRPr/>
          </a:p>
          <a:p>
            <a:pPr indent="0" lvl="0" marL="0" rtl="0" algn="l">
              <a:spcBef>
                <a:spcPts val="1600"/>
              </a:spcBef>
              <a:spcAft>
                <a:spcPts val="1600"/>
              </a:spcAft>
              <a:buNone/>
            </a:pPr>
            <a:r>
              <a:rPr lang="vi"/>
              <a:t>Trong bài học này, chúng ta sẽ chỉ làm việc với đồ thị đơn.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Đồ thị hữu hạn</a:t>
            </a:r>
            <a:endParaRPr/>
          </a:p>
        </p:txBody>
      </p:sp>
      <p:sp>
        <p:nvSpPr>
          <p:cNvPr id="123" name="Google Shape;123;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Là </a:t>
            </a:r>
            <a:r>
              <a:rPr lang="vi"/>
              <a:t>đồ thị có số đỉnh và số cạnh hữu hạn.</a:t>
            </a:r>
            <a:endParaRPr/>
          </a:p>
          <a:p>
            <a:pPr indent="0" lvl="0" marL="0" rtl="0" algn="l">
              <a:spcBef>
                <a:spcPts val="1600"/>
              </a:spcBef>
              <a:spcAft>
                <a:spcPts val="1600"/>
              </a:spcAft>
              <a:buNone/>
            </a:pPr>
            <a:r>
              <a:rPr lang="vi"/>
              <a:t>Trong trường hợp không có nhầm lẫn, chúng ta sẽ dùng từ đồ thị để chỉ đồ thị hữu hạn.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B</a:t>
            </a:r>
            <a:r>
              <a:rPr lang="vi"/>
              <a:t>ậc của đỉnh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a:t>
            </a:r>
            <a:r>
              <a:rPr lang="vi"/>
              <a:t>ạnh kề, đỉnh kề</a:t>
            </a:r>
            <a:endParaRPr/>
          </a:p>
        </p:txBody>
      </p:sp>
      <p:sp>
        <p:nvSpPr>
          <p:cNvPr id="134" name="Google Shape;134;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a:t>
            </a:r>
            <a:r>
              <a:rPr lang="vi"/>
              <a:t>đồ thị G(V, E), cạnh e = (v</a:t>
            </a:r>
            <a:r>
              <a:rPr baseline="-25000" lang="vi"/>
              <a:t>1</a:t>
            </a:r>
            <a:r>
              <a:rPr lang="vi"/>
              <a:t>, v</a:t>
            </a:r>
            <a:r>
              <a:rPr baseline="-25000" lang="vi"/>
              <a:t>2</a:t>
            </a:r>
            <a:r>
              <a:rPr lang="vi"/>
              <a:t>) được gọi là cạnh kề (hay cạnh liên thuộc) của hai đỉnh v</a:t>
            </a:r>
            <a:r>
              <a:rPr baseline="-25000" lang="vi"/>
              <a:t>1</a:t>
            </a:r>
            <a:r>
              <a:rPr lang="vi"/>
              <a:t> và v</a:t>
            </a:r>
            <a:r>
              <a:rPr baseline="-25000" lang="vi"/>
              <a:t>2</a:t>
            </a:r>
            <a:r>
              <a:rPr lang="vi"/>
              <a:t>.</a:t>
            </a:r>
            <a:endParaRPr/>
          </a:p>
          <a:p>
            <a:pPr indent="0" lvl="0" marL="0" rtl="0" algn="l">
              <a:spcBef>
                <a:spcPts val="1600"/>
              </a:spcBef>
              <a:spcAft>
                <a:spcPts val="1600"/>
              </a:spcAft>
              <a:buNone/>
            </a:pPr>
            <a:r>
              <a:rPr lang="vi"/>
              <a:t>Hai đỉnh v</a:t>
            </a:r>
            <a:r>
              <a:rPr baseline="-25000" lang="vi"/>
              <a:t>1</a:t>
            </a:r>
            <a:r>
              <a:rPr lang="vi"/>
              <a:t> và v</a:t>
            </a:r>
            <a:r>
              <a:rPr baseline="-25000" lang="vi"/>
              <a:t>2</a:t>
            </a:r>
            <a:r>
              <a:rPr lang="vi"/>
              <a:t> được gọi là hai đỉnh kề nhau.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a:t>
            </a:r>
            <a:r>
              <a:rPr lang="vi"/>
              <a:t>ậc của đỉnh trong đồ thị vô hướng</a:t>
            </a:r>
            <a:endParaRPr/>
          </a:p>
        </p:txBody>
      </p:sp>
      <p:sp>
        <p:nvSpPr>
          <p:cNvPr id="140" name="Google Shape;140;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m</a:t>
            </a:r>
            <a:r>
              <a:rPr lang="vi"/>
              <a:t>ột đồ thị vô hướng, bậc của một đỉnh là số cạnh liên thuộc của đỉnh đó.</a:t>
            </a:r>
            <a:endParaRPr/>
          </a:p>
          <a:p>
            <a:pPr indent="0" lvl="0" marL="0" rtl="0" algn="l">
              <a:spcBef>
                <a:spcPts val="1600"/>
              </a:spcBef>
              <a:spcAft>
                <a:spcPts val="0"/>
              </a:spcAft>
              <a:buNone/>
            </a:pPr>
            <a:r>
              <a:rPr lang="vi"/>
              <a:t>Ký hiệu: deg(v)</a:t>
            </a:r>
            <a:endParaRPr/>
          </a:p>
          <a:p>
            <a:pPr indent="0" lvl="0" marL="0" rtl="0" algn="l">
              <a:spcBef>
                <a:spcPts val="1600"/>
              </a:spcBef>
              <a:spcAft>
                <a:spcPts val="0"/>
              </a:spcAft>
              <a:buNone/>
            </a:pPr>
            <a:r>
              <a:rPr lang="vi"/>
              <a:t>Nếu một đỉnh có bậc 1, đỉnh đó gọi là đỉnh treo.</a:t>
            </a:r>
            <a:endParaRPr/>
          </a:p>
          <a:p>
            <a:pPr indent="0" lvl="0" marL="0" rtl="0" algn="l">
              <a:spcBef>
                <a:spcPts val="1600"/>
              </a:spcBef>
              <a:spcAft>
                <a:spcPts val="1600"/>
              </a:spcAft>
              <a:buNone/>
            </a:pPr>
            <a:r>
              <a:rPr lang="vi"/>
              <a:t>Nếu một đỉnh có bậc 0, đỉnh đó gọi là đỉnh cô lập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Bậc của đỉnh trong đồ thị vô hướng</a:t>
            </a:r>
            <a:endParaRPr/>
          </a:p>
        </p:txBody>
      </p:sp>
      <p:sp>
        <p:nvSpPr>
          <p:cNvPr id="146" name="Google Shape;146;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Ta có </a:t>
            </a:r>
            <a:r>
              <a:rPr lang="vi"/>
              <a:t>định lý, gọi là Định lý bắt tay:</a:t>
            </a:r>
            <a:endParaRPr/>
          </a:p>
          <a:p>
            <a:pPr indent="457200" lvl="0" marL="0" rtl="0" algn="l">
              <a:spcBef>
                <a:spcPts val="1600"/>
              </a:spcBef>
              <a:spcAft>
                <a:spcPts val="0"/>
              </a:spcAft>
              <a:buNone/>
            </a:pPr>
            <a:r>
              <a:rPr lang="vi"/>
              <a:t>Cho đồ thị G(V,E) vô hướng, ta có tổng bậc của các đỉnh bằng hai lần số cạnh.</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vi"/>
              <a:t>Hệ quả: số đỉnh bậc lẻ trong đồ thị phải là số chẵn.</a:t>
            </a:r>
            <a:endParaRPr/>
          </a:p>
        </p:txBody>
      </p:sp>
      <p:sp>
        <p:nvSpPr>
          <p:cNvPr id="147" name="Google Shape;147;p27"/>
          <p:cNvSpPr txBox="1"/>
          <p:nvPr/>
        </p:nvSpPr>
        <p:spPr>
          <a:xfrm>
            <a:off x="2254350" y="2770338"/>
            <a:ext cx="4635300" cy="830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48" name="Google Shape;148;p27"/>
          <p:cNvPicPr preferRelativeResize="0"/>
          <p:nvPr/>
        </p:nvPicPr>
        <p:blipFill>
          <a:blip r:embed="rId3">
            <a:alphaModFix/>
          </a:blip>
          <a:stretch>
            <a:fillRect/>
          </a:stretch>
        </p:blipFill>
        <p:spPr>
          <a:xfrm>
            <a:off x="3576625" y="2875988"/>
            <a:ext cx="1990725" cy="61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a:t>
            </a:r>
            <a:r>
              <a:rPr lang="vi"/>
              <a:t>ậc của đỉnh trong đồ thị có hướng</a:t>
            </a:r>
            <a:endParaRPr/>
          </a:p>
        </p:txBody>
      </p:sp>
      <p:sp>
        <p:nvSpPr>
          <p:cNvPr id="154" name="Google Shape;154;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m</a:t>
            </a:r>
            <a:r>
              <a:rPr lang="vi"/>
              <a:t>ột đồ thị có hướng, ta định nghĩa:</a:t>
            </a:r>
            <a:endParaRPr/>
          </a:p>
          <a:p>
            <a:pPr indent="-342900" lvl="0" marL="457200" rtl="0" algn="l">
              <a:spcBef>
                <a:spcPts val="1600"/>
              </a:spcBef>
              <a:spcAft>
                <a:spcPts val="0"/>
              </a:spcAft>
              <a:buSzPts val="1800"/>
              <a:buChar char="-"/>
            </a:pPr>
            <a:r>
              <a:rPr lang="vi"/>
              <a:t>Nửa bậc trong (bán bậc vào, indegree) của một đỉnh là số cung đi vào đỉnh đó. Ký hiệu deg</a:t>
            </a:r>
            <a:r>
              <a:rPr baseline="30000" lang="vi"/>
              <a:t>-</a:t>
            </a:r>
            <a:r>
              <a:rPr lang="vi"/>
              <a:t>(v).</a:t>
            </a:r>
            <a:endParaRPr/>
          </a:p>
          <a:p>
            <a:pPr indent="-342900" lvl="0" marL="457200" rtl="0" algn="l">
              <a:spcBef>
                <a:spcPts val="0"/>
              </a:spcBef>
              <a:spcAft>
                <a:spcPts val="0"/>
              </a:spcAft>
              <a:buSzPts val="1800"/>
              <a:buChar char="-"/>
            </a:pPr>
            <a:r>
              <a:rPr lang="vi"/>
              <a:t>Nửa bậc ngoài (bán bậc ra, outdegree) của một đỉnh là số cung đi ra từ đỉnh đó. Ký hiệu deg</a:t>
            </a:r>
            <a:r>
              <a:rPr baseline="30000" lang="vi"/>
              <a:t>+</a:t>
            </a:r>
            <a:r>
              <a:rPr lang="vi"/>
              <a:t>(v).</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Bậc của đỉnh trong đồ thị có hướng</a:t>
            </a:r>
            <a:endParaRPr/>
          </a:p>
        </p:txBody>
      </p:sp>
      <p:sp>
        <p:nvSpPr>
          <p:cNvPr id="160" name="Google Shape;160;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Ta có </a:t>
            </a:r>
            <a:r>
              <a:rPr lang="vi"/>
              <a:t>định lý sau:</a:t>
            </a:r>
            <a:endParaRPr/>
          </a:p>
          <a:p>
            <a:pPr indent="0" lvl="0" marL="0" rtl="0" algn="l">
              <a:spcBef>
                <a:spcPts val="1600"/>
              </a:spcBef>
              <a:spcAft>
                <a:spcPts val="0"/>
              </a:spcAft>
              <a:buNone/>
            </a:pPr>
            <a:r>
              <a:rPr lang="vi"/>
              <a:t>	Cho đồ thị G(V,E) có hướng, tổng nửa bậc trong của tất cả các đỉnh bằng tổng nửa bậc ngoài của tất cả các đỉnh và bằng số cung của đồ thị.</a:t>
            </a:r>
            <a:endParaRPr/>
          </a:p>
          <a:p>
            <a:pPr indent="0" lvl="0" marL="0" rtl="0" algn="l">
              <a:spcBef>
                <a:spcPts val="1600"/>
              </a:spcBef>
              <a:spcAft>
                <a:spcPts val="1600"/>
              </a:spcAft>
              <a:buNone/>
            </a:pPr>
            <a:r>
              <a:t/>
            </a:r>
            <a:endParaRPr/>
          </a:p>
        </p:txBody>
      </p:sp>
      <p:sp>
        <p:nvSpPr>
          <p:cNvPr id="161" name="Google Shape;161;p29"/>
          <p:cNvSpPr txBox="1"/>
          <p:nvPr/>
        </p:nvSpPr>
        <p:spPr>
          <a:xfrm>
            <a:off x="1033500" y="2900200"/>
            <a:ext cx="7077000" cy="904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62" name="Google Shape;162;p29"/>
          <p:cNvPicPr preferRelativeResize="0"/>
          <p:nvPr/>
        </p:nvPicPr>
        <p:blipFill>
          <a:blip r:embed="rId3">
            <a:alphaModFix/>
          </a:blip>
          <a:stretch>
            <a:fillRect/>
          </a:stretch>
        </p:blipFill>
        <p:spPr>
          <a:xfrm>
            <a:off x="2676525" y="3043025"/>
            <a:ext cx="3790950" cy="61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Đường đi, Chu trình,</a:t>
            </a:r>
            <a:endParaRPr/>
          </a:p>
          <a:p>
            <a:pPr indent="0" lvl="0" marL="0" rtl="0" algn="ctr">
              <a:spcBef>
                <a:spcPts val="0"/>
              </a:spcBef>
              <a:spcAft>
                <a:spcPts val="0"/>
              </a:spcAft>
              <a:buNone/>
            </a:pPr>
            <a:r>
              <a:rPr lang="vi"/>
              <a:t>Đồ thị liên thông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Đường đi</a:t>
            </a:r>
            <a:endParaRPr/>
          </a:p>
        </p:txBody>
      </p:sp>
      <p:sp>
        <p:nvSpPr>
          <p:cNvPr id="173" name="Google Shape;173;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Đường đi có độ dài n từ đỉnh u đến đỉnh v là chuỗi các đỉnh (x</a:t>
            </a:r>
            <a:r>
              <a:rPr baseline="-25000" lang="vi"/>
              <a:t>0</a:t>
            </a:r>
            <a:r>
              <a:rPr lang="vi"/>
              <a:t>, x</a:t>
            </a:r>
            <a:r>
              <a:rPr baseline="-25000" lang="vi"/>
              <a:t>1</a:t>
            </a:r>
            <a:r>
              <a:rPr lang="vi"/>
              <a:t>, …, x</a:t>
            </a:r>
            <a:r>
              <a:rPr baseline="-25000" lang="vi"/>
              <a:t>n</a:t>
            </a:r>
            <a:r>
              <a:rPr lang="vi"/>
              <a:t>) thỏa mãn tính chất:</a:t>
            </a:r>
            <a:endParaRPr/>
          </a:p>
          <a:p>
            <a:pPr indent="-342900" lvl="0" marL="457200" rtl="0" algn="l">
              <a:spcBef>
                <a:spcPts val="1600"/>
              </a:spcBef>
              <a:spcAft>
                <a:spcPts val="0"/>
              </a:spcAft>
              <a:buSzPts val="1800"/>
              <a:buChar char="●"/>
            </a:pPr>
            <a:r>
              <a:rPr lang="vi"/>
              <a:t>x</a:t>
            </a:r>
            <a:r>
              <a:rPr baseline="-25000" lang="vi"/>
              <a:t>0</a:t>
            </a:r>
            <a:r>
              <a:rPr lang="vi"/>
              <a:t> = u, x</a:t>
            </a:r>
            <a:r>
              <a:rPr baseline="-25000" lang="vi"/>
              <a:t>n</a:t>
            </a:r>
            <a:r>
              <a:rPr lang="vi"/>
              <a:t> = v</a:t>
            </a:r>
            <a:endParaRPr/>
          </a:p>
          <a:p>
            <a:pPr indent="-342900" lvl="0" marL="457200" rtl="0" algn="l">
              <a:spcBef>
                <a:spcPts val="0"/>
              </a:spcBef>
              <a:spcAft>
                <a:spcPts val="0"/>
              </a:spcAft>
              <a:buSzPts val="1800"/>
              <a:buChar char="●"/>
            </a:pPr>
            <a:r>
              <a:rPr lang="vi"/>
              <a:t>(x</a:t>
            </a:r>
            <a:r>
              <a:rPr baseline="-25000" lang="vi"/>
              <a:t>i</a:t>
            </a:r>
            <a:r>
              <a:rPr lang="vi"/>
              <a:t>, x</a:t>
            </a:r>
            <a:r>
              <a:rPr baseline="-25000" lang="vi"/>
              <a:t>i+1</a:t>
            </a:r>
            <a:r>
              <a:rPr lang="vi"/>
              <a:t>) là một cạnh (cung) của đồ thị, với mọi i = 0, …, n-1</a:t>
            </a:r>
            <a:endParaRPr/>
          </a:p>
          <a:p>
            <a:pPr indent="0" lvl="0" marL="0" rtl="0" algn="l">
              <a:spcBef>
                <a:spcPts val="1600"/>
              </a:spcBef>
              <a:spcAft>
                <a:spcPts val="1600"/>
              </a:spcAft>
              <a:buNone/>
            </a:pPr>
            <a:r>
              <a:rPr lang="vi"/>
              <a:t>Đỉnh u được gọi là đỉnh đầu, đỉnh v được gọi là đỉnh cuối của đường đi.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Định nghĩa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179" name="Google Shape;179;p32"/>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800">
                <a:latin typeface="Lora"/>
                <a:ea typeface="Lora"/>
                <a:cs typeface="Lora"/>
                <a:sym typeface="Lora"/>
              </a:rPr>
              <a:t>Chúng ta có các đường đi có độ dài 3 từ đỉnh 1 đến đỉnh 7: </a:t>
            </a:r>
            <a:endParaRPr sz="1800">
              <a:latin typeface="Lora"/>
              <a:ea typeface="Lora"/>
              <a:cs typeface="Lora"/>
              <a:sym typeface="Lora"/>
            </a:endParaRPr>
          </a:p>
          <a:p>
            <a:pPr indent="-342900" lvl="0" marL="457200" rtl="0" algn="l">
              <a:spcBef>
                <a:spcPts val="1600"/>
              </a:spcBef>
              <a:spcAft>
                <a:spcPts val="0"/>
              </a:spcAft>
              <a:buSzPts val="1800"/>
              <a:buFont typeface="Lora"/>
              <a:buChar char="●"/>
            </a:pPr>
            <a:r>
              <a:rPr lang="vi" sz="1800">
                <a:latin typeface="Lora"/>
                <a:ea typeface="Lora"/>
                <a:cs typeface="Lora"/>
                <a:sym typeface="Lora"/>
              </a:rPr>
              <a:t>1 - 2 - 1 - 7</a:t>
            </a:r>
            <a:endParaRPr sz="1800">
              <a:latin typeface="Lora"/>
              <a:ea typeface="Lora"/>
              <a:cs typeface="Lora"/>
              <a:sym typeface="Lora"/>
            </a:endParaRPr>
          </a:p>
          <a:p>
            <a:pPr indent="-342900" lvl="0" marL="457200" rtl="0" algn="l">
              <a:spcBef>
                <a:spcPts val="0"/>
              </a:spcBef>
              <a:spcAft>
                <a:spcPts val="0"/>
              </a:spcAft>
              <a:buSzPts val="1800"/>
              <a:buFont typeface="Lora"/>
              <a:buChar char="●"/>
            </a:pPr>
            <a:r>
              <a:rPr lang="vi" sz="1800">
                <a:latin typeface="Lora"/>
                <a:ea typeface="Lora"/>
                <a:cs typeface="Lora"/>
                <a:sym typeface="Lora"/>
              </a:rPr>
              <a:t>1 - 3 - 6 - 7</a:t>
            </a:r>
            <a:endParaRPr sz="1800">
              <a:latin typeface="Lora"/>
              <a:ea typeface="Lora"/>
              <a:cs typeface="Lora"/>
              <a:sym typeface="Lora"/>
            </a:endParaRPr>
          </a:p>
          <a:p>
            <a:pPr indent="-342900" lvl="0" marL="457200" rtl="0" algn="l">
              <a:spcBef>
                <a:spcPts val="0"/>
              </a:spcBef>
              <a:spcAft>
                <a:spcPts val="0"/>
              </a:spcAft>
              <a:buSzPts val="1800"/>
              <a:buFont typeface="Lora"/>
              <a:buChar char="●"/>
            </a:pPr>
            <a:r>
              <a:rPr lang="vi" sz="1800">
                <a:latin typeface="Lora"/>
                <a:ea typeface="Lora"/>
                <a:cs typeface="Lora"/>
                <a:sym typeface="Lora"/>
              </a:rPr>
              <a:t>1 - 7 - 1 - 7</a:t>
            </a:r>
            <a:endParaRPr sz="1800">
              <a:latin typeface="Lora"/>
              <a:ea typeface="Lora"/>
              <a:cs typeface="Lora"/>
              <a:sym typeface="Lora"/>
            </a:endParaRPr>
          </a:p>
        </p:txBody>
      </p:sp>
      <p:pic>
        <p:nvPicPr>
          <p:cNvPr id="180" name="Google Shape;180;p32"/>
          <p:cNvPicPr preferRelativeResize="0"/>
          <p:nvPr/>
        </p:nvPicPr>
        <p:blipFill>
          <a:blip r:embed="rId3">
            <a:alphaModFix/>
          </a:blip>
          <a:stretch>
            <a:fillRect/>
          </a:stretch>
        </p:blipFill>
        <p:spPr>
          <a:xfrm>
            <a:off x="5296250" y="2000575"/>
            <a:ext cx="3152775" cy="2057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Chu tr</a:t>
            </a:r>
            <a:r>
              <a:rPr lang="vi"/>
              <a:t>ình</a:t>
            </a:r>
            <a:endParaRPr/>
          </a:p>
        </p:txBody>
      </p:sp>
      <p:sp>
        <p:nvSpPr>
          <p:cNvPr id="186" name="Google Shape;186;p33"/>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Chu tr</a:t>
            </a:r>
            <a:r>
              <a:rPr lang="vi"/>
              <a:t>ình là đường đi có đỉnh đầu trùng với đỉnh cuối.</a:t>
            </a:r>
            <a:endParaRPr/>
          </a:p>
          <a:p>
            <a:pPr indent="0" lvl="0" marL="0" rtl="0" algn="l">
              <a:spcBef>
                <a:spcPts val="1600"/>
              </a:spcBef>
              <a:spcAft>
                <a:spcPts val="0"/>
              </a:spcAft>
              <a:buNone/>
            </a:pPr>
            <a:r>
              <a:rPr lang="vi"/>
              <a:t>Chẳng hạ, ta có các chu trình:</a:t>
            </a:r>
            <a:endParaRPr/>
          </a:p>
          <a:p>
            <a:pPr indent="-342900" lvl="0" marL="457200" rtl="0" algn="l">
              <a:spcBef>
                <a:spcPts val="1600"/>
              </a:spcBef>
              <a:spcAft>
                <a:spcPts val="0"/>
              </a:spcAft>
              <a:buSzPts val="1800"/>
              <a:buChar char="●"/>
            </a:pPr>
            <a:r>
              <a:rPr lang="vi"/>
              <a:t>1 - 7 - 1</a:t>
            </a:r>
            <a:endParaRPr/>
          </a:p>
          <a:p>
            <a:pPr indent="-342900" lvl="0" marL="457200" rtl="0" algn="l">
              <a:spcBef>
                <a:spcPts val="0"/>
              </a:spcBef>
              <a:spcAft>
                <a:spcPts val="0"/>
              </a:spcAft>
              <a:buSzPts val="1800"/>
              <a:buChar char="●"/>
            </a:pPr>
            <a:r>
              <a:rPr lang="vi"/>
              <a:t>1 - 2 - 3 - 4 - 5 - 6 - 7 - 1</a:t>
            </a:r>
            <a:endParaRPr/>
          </a:p>
        </p:txBody>
      </p:sp>
      <p:pic>
        <p:nvPicPr>
          <p:cNvPr id="187" name="Google Shape;187;p33"/>
          <p:cNvPicPr preferRelativeResize="0"/>
          <p:nvPr/>
        </p:nvPicPr>
        <p:blipFill>
          <a:blip r:embed="rId3">
            <a:alphaModFix/>
          </a:blip>
          <a:stretch>
            <a:fillRect/>
          </a:stretch>
        </p:blipFill>
        <p:spPr>
          <a:xfrm>
            <a:off x="5296250" y="2000575"/>
            <a:ext cx="3152775" cy="2057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Đồ thị liên thông</a:t>
            </a:r>
            <a:endParaRPr/>
          </a:p>
        </p:txBody>
      </p:sp>
      <p:sp>
        <p:nvSpPr>
          <p:cNvPr id="193" name="Google Shape;193;p34"/>
          <p:cNvSpPr txBox="1"/>
          <p:nvPr>
            <p:ph idx="1" type="body"/>
          </p:nvPr>
        </p:nvSpPr>
        <p:spPr>
          <a:xfrm>
            <a:off x="387900" y="1489825"/>
            <a:ext cx="8368200" cy="34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M</a:t>
            </a:r>
            <a:r>
              <a:rPr lang="vi"/>
              <a:t>ột đồ thị vô hướng được gọi là liên thông nếu như có thể tìm được đường đi giữa hai đỉnh bất kỳ.</a:t>
            </a:r>
            <a:endParaRPr/>
          </a:p>
        </p:txBody>
      </p:sp>
      <p:pic>
        <p:nvPicPr>
          <p:cNvPr id="194" name="Google Shape;194;p34"/>
          <p:cNvPicPr preferRelativeResize="0"/>
          <p:nvPr/>
        </p:nvPicPr>
        <p:blipFill>
          <a:blip r:embed="rId3">
            <a:alphaModFix/>
          </a:blip>
          <a:stretch>
            <a:fillRect/>
          </a:stretch>
        </p:blipFill>
        <p:spPr>
          <a:xfrm>
            <a:off x="3149623" y="2292000"/>
            <a:ext cx="2844749" cy="2727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Đồ thị liên thông</a:t>
            </a:r>
            <a:endParaRPr/>
          </a:p>
        </p:txBody>
      </p:sp>
      <p:sp>
        <p:nvSpPr>
          <p:cNvPr id="200" name="Google Shape;200;p35"/>
          <p:cNvSpPr txBox="1"/>
          <p:nvPr>
            <p:ph idx="1" type="body"/>
          </p:nvPr>
        </p:nvSpPr>
        <p:spPr>
          <a:xfrm>
            <a:off x="387900" y="1489825"/>
            <a:ext cx="4854600" cy="34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Đồ thị có hướng được gọi là </a:t>
            </a:r>
            <a:r>
              <a:rPr b="1" lang="vi"/>
              <a:t>liên thông mạnh</a:t>
            </a:r>
            <a:r>
              <a:rPr lang="vi"/>
              <a:t> nếu như có thể tìm được đường đi giữa hai đỉnh bất kỳ.</a:t>
            </a:r>
            <a:endParaRPr/>
          </a:p>
          <a:p>
            <a:pPr indent="0" lvl="0" marL="0" rtl="0" algn="l">
              <a:spcBef>
                <a:spcPts val="1600"/>
              </a:spcBef>
              <a:spcAft>
                <a:spcPts val="0"/>
              </a:spcAft>
              <a:buNone/>
            </a:pPr>
            <a:r>
              <a:rPr lang="vi"/>
              <a:t>Đồ thị có hướng được gọi là </a:t>
            </a:r>
            <a:r>
              <a:rPr b="1" lang="vi"/>
              <a:t>liên thông yếu</a:t>
            </a:r>
            <a:r>
              <a:rPr lang="vi"/>
              <a:t> nếu như đồ thị vô hướng tương ứng với nó là liên thông.</a:t>
            </a:r>
            <a:endParaRPr/>
          </a:p>
          <a:p>
            <a:pPr indent="0" lvl="0" marL="0" rtl="0" algn="l">
              <a:spcBef>
                <a:spcPts val="1600"/>
              </a:spcBef>
              <a:spcAft>
                <a:spcPts val="1600"/>
              </a:spcAft>
              <a:buNone/>
            </a:pPr>
            <a:r>
              <a:rPr lang="vi"/>
              <a:t>Đồ thị có hướng được gọi là </a:t>
            </a:r>
            <a:r>
              <a:rPr b="1" lang="vi"/>
              <a:t>liên thông một phần</a:t>
            </a:r>
            <a:r>
              <a:rPr lang="vi"/>
              <a:t> nếu như với mọi cặp đỉnh, có thể tìm được đường đi từ một đỉnh đến đỉnh còn lại.</a:t>
            </a:r>
            <a:endParaRPr/>
          </a:p>
        </p:txBody>
      </p:sp>
      <p:pic>
        <p:nvPicPr>
          <p:cNvPr id="201" name="Google Shape;201;p35"/>
          <p:cNvPicPr preferRelativeResize="0"/>
          <p:nvPr/>
        </p:nvPicPr>
        <p:blipFill>
          <a:blip r:embed="rId3">
            <a:alphaModFix/>
          </a:blip>
          <a:stretch>
            <a:fillRect/>
          </a:stretch>
        </p:blipFill>
        <p:spPr>
          <a:xfrm>
            <a:off x="5626800" y="2000575"/>
            <a:ext cx="3333750" cy="2057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Biể</a:t>
            </a:r>
            <a:r>
              <a:rPr lang="vi"/>
              <a:t>u diễn đồ thị </a:t>
            </a:r>
            <a:endParaRPr/>
          </a:p>
          <a:p>
            <a:pPr indent="0" lvl="0" marL="0" rtl="0" algn="ctr">
              <a:spcBef>
                <a:spcPts val="0"/>
              </a:spcBef>
              <a:spcAft>
                <a:spcPts val="0"/>
              </a:spcAft>
              <a:buNone/>
            </a:pPr>
            <a:r>
              <a:rPr lang="vi"/>
              <a:t>trên máy tính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Ma tr</a:t>
            </a:r>
            <a:r>
              <a:rPr lang="vi"/>
              <a:t>ận kề</a:t>
            </a:r>
            <a:endParaRPr/>
          </a:p>
        </p:txBody>
      </p:sp>
      <p:sp>
        <p:nvSpPr>
          <p:cNvPr id="212" name="Google Shape;212;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Cho </a:t>
            </a:r>
            <a:r>
              <a:rPr lang="vi"/>
              <a:t>đồ thị đơn G(V, E) có n đỉnh, ta có thể biểu diễn đồ thị dưới dạng một ma trận vuông A bậc n như sau:</a:t>
            </a:r>
            <a:endParaRPr/>
          </a:p>
          <a:p>
            <a:pPr indent="-342900" lvl="0" marL="457200" rtl="0" algn="l">
              <a:spcBef>
                <a:spcPts val="1600"/>
              </a:spcBef>
              <a:spcAft>
                <a:spcPts val="0"/>
              </a:spcAft>
              <a:buSzPts val="1800"/>
              <a:buChar char="●"/>
            </a:pPr>
            <a:r>
              <a:rPr lang="vi"/>
              <a:t>A</a:t>
            </a:r>
            <a:r>
              <a:rPr baseline="-25000" lang="vi"/>
              <a:t>i,j</a:t>
            </a:r>
            <a:r>
              <a:rPr lang="vi"/>
              <a:t> = 1 nếu (i, j) là một cạnh (cung) của đồ thị.</a:t>
            </a:r>
            <a:endParaRPr/>
          </a:p>
          <a:p>
            <a:pPr indent="-342900" lvl="0" marL="457200" rtl="0" algn="l">
              <a:spcBef>
                <a:spcPts val="0"/>
              </a:spcBef>
              <a:spcAft>
                <a:spcPts val="0"/>
              </a:spcAft>
              <a:buSzPts val="1800"/>
              <a:buChar char="●"/>
            </a:pPr>
            <a:r>
              <a:rPr lang="vi"/>
              <a:t>A</a:t>
            </a:r>
            <a:r>
              <a:rPr baseline="-25000" lang="vi"/>
              <a:t>i,j</a:t>
            </a:r>
            <a:r>
              <a:rPr lang="vi"/>
              <a:t> = 0 nếu (i, j) không phải là cạnh (cung) của đồ thị.</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218" name="Google Shape;218;p38"/>
          <p:cNvSpPr txBox="1"/>
          <p:nvPr>
            <p:ph idx="1" type="body"/>
          </p:nvPr>
        </p:nvSpPr>
        <p:spPr>
          <a:xfrm>
            <a:off x="387900" y="1489825"/>
            <a:ext cx="4184100" cy="34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Đồ thị bên có dạng ma trận kề</a:t>
            </a:r>
            <a:endParaRPr/>
          </a:p>
          <a:p>
            <a:pPr indent="0" lvl="0" marL="0" rtl="0" algn="ctr">
              <a:lnSpc>
                <a:spcPct val="100000"/>
              </a:lnSpc>
              <a:spcBef>
                <a:spcPts val="1600"/>
              </a:spcBef>
              <a:spcAft>
                <a:spcPts val="0"/>
              </a:spcAft>
              <a:buNone/>
            </a:pPr>
            <a:r>
              <a:rPr lang="vi" sz="1400">
                <a:latin typeface="Roboto Mono"/>
                <a:ea typeface="Roboto Mono"/>
                <a:cs typeface="Roboto Mono"/>
                <a:sym typeface="Roboto Mono"/>
              </a:rPr>
              <a:t>0 1 1 0 0 0 1</a:t>
            </a:r>
            <a:endParaRPr sz="1400">
              <a:latin typeface="Roboto Mono"/>
              <a:ea typeface="Roboto Mono"/>
              <a:cs typeface="Roboto Mono"/>
              <a:sym typeface="Roboto Mono"/>
            </a:endParaRPr>
          </a:p>
          <a:p>
            <a:pPr indent="0" lvl="0" marL="0" rtl="0" algn="ctr">
              <a:lnSpc>
                <a:spcPct val="100000"/>
              </a:lnSpc>
              <a:spcBef>
                <a:spcPts val="1600"/>
              </a:spcBef>
              <a:spcAft>
                <a:spcPts val="0"/>
              </a:spcAft>
              <a:buNone/>
            </a:pPr>
            <a:r>
              <a:rPr lang="vi" sz="1400">
                <a:latin typeface="Roboto Mono"/>
                <a:ea typeface="Roboto Mono"/>
                <a:cs typeface="Roboto Mono"/>
                <a:sym typeface="Roboto Mono"/>
              </a:rPr>
              <a:t>1 0 1 0 0 0 1</a:t>
            </a:r>
            <a:endParaRPr sz="1400">
              <a:latin typeface="Roboto Mono"/>
              <a:ea typeface="Roboto Mono"/>
              <a:cs typeface="Roboto Mono"/>
              <a:sym typeface="Roboto Mono"/>
            </a:endParaRPr>
          </a:p>
          <a:p>
            <a:pPr indent="0" lvl="0" marL="0" rtl="0" algn="ctr">
              <a:lnSpc>
                <a:spcPct val="100000"/>
              </a:lnSpc>
              <a:spcBef>
                <a:spcPts val="1600"/>
              </a:spcBef>
              <a:spcAft>
                <a:spcPts val="0"/>
              </a:spcAft>
              <a:buNone/>
            </a:pPr>
            <a:r>
              <a:rPr lang="vi" sz="1400">
                <a:latin typeface="Roboto Mono"/>
                <a:ea typeface="Roboto Mono"/>
                <a:cs typeface="Roboto Mono"/>
                <a:sym typeface="Roboto Mono"/>
              </a:rPr>
              <a:t>1 1 0 1 1 1 0</a:t>
            </a:r>
            <a:endParaRPr sz="1400">
              <a:latin typeface="Roboto Mono"/>
              <a:ea typeface="Roboto Mono"/>
              <a:cs typeface="Roboto Mono"/>
              <a:sym typeface="Roboto Mono"/>
            </a:endParaRPr>
          </a:p>
          <a:p>
            <a:pPr indent="0" lvl="0" marL="0" rtl="0" algn="ctr">
              <a:lnSpc>
                <a:spcPct val="100000"/>
              </a:lnSpc>
              <a:spcBef>
                <a:spcPts val="1600"/>
              </a:spcBef>
              <a:spcAft>
                <a:spcPts val="0"/>
              </a:spcAft>
              <a:buNone/>
            </a:pPr>
            <a:r>
              <a:rPr lang="vi" sz="1400">
                <a:latin typeface="Roboto Mono"/>
                <a:ea typeface="Roboto Mono"/>
                <a:cs typeface="Roboto Mono"/>
                <a:sym typeface="Roboto Mono"/>
              </a:rPr>
              <a:t>0 0 1 0 1 1 0</a:t>
            </a:r>
            <a:endParaRPr sz="1400">
              <a:latin typeface="Roboto Mono"/>
              <a:ea typeface="Roboto Mono"/>
              <a:cs typeface="Roboto Mono"/>
              <a:sym typeface="Roboto Mono"/>
            </a:endParaRPr>
          </a:p>
          <a:p>
            <a:pPr indent="0" lvl="0" marL="0" rtl="0" algn="ctr">
              <a:lnSpc>
                <a:spcPct val="100000"/>
              </a:lnSpc>
              <a:spcBef>
                <a:spcPts val="1600"/>
              </a:spcBef>
              <a:spcAft>
                <a:spcPts val="0"/>
              </a:spcAft>
              <a:buNone/>
            </a:pPr>
            <a:r>
              <a:rPr lang="vi" sz="1400">
                <a:latin typeface="Roboto Mono"/>
                <a:ea typeface="Roboto Mono"/>
                <a:cs typeface="Roboto Mono"/>
                <a:sym typeface="Roboto Mono"/>
              </a:rPr>
              <a:t>0 0 1 1 0 1 0</a:t>
            </a:r>
            <a:endParaRPr sz="1400">
              <a:latin typeface="Roboto Mono"/>
              <a:ea typeface="Roboto Mono"/>
              <a:cs typeface="Roboto Mono"/>
              <a:sym typeface="Roboto Mono"/>
            </a:endParaRPr>
          </a:p>
          <a:p>
            <a:pPr indent="0" lvl="0" marL="0" rtl="0" algn="ctr">
              <a:lnSpc>
                <a:spcPct val="100000"/>
              </a:lnSpc>
              <a:spcBef>
                <a:spcPts val="1600"/>
              </a:spcBef>
              <a:spcAft>
                <a:spcPts val="0"/>
              </a:spcAft>
              <a:buNone/>
            </a:pPr>
            <a:r>
              <a:rPr lang="vi" sz="1400">
                <a:latin typeface="Roboto Mono"/>
                <a:ea typeface="Roboto Mono"/>
                <a:cs typeface="Roboto Mono"/>
                <a:sym typeface="Roboto Mono"/>
              </a:rPr>
              <a:t>0 0 1 1 1 0 1</a:t>
            </a:r>
            <a:endParaRPr sz="1400">
              <a:latin typeface="Roboto Mono"/>
              <a:ea typeface="Roboto Mono"/>
              <a:cs typeface="Roboto Mono"/>
              <a:sym typeface="Roboto Mono"/>
            </a:endParaRPr>
          </a:p>
          <a:p>
            <a:pPr indent="0" lvl="0" marL="0" rtl="0" algn="ctr">
              <a:lnSpc>
                <a:spcPct val="100000"/>
              </a:lnSpc>
              <a:spcBef>
                <a:spcPts val="1600"/>
              </a:spcBef>
              <a:spcAft>
                <a:spcPts val="0"/>
              </a:spcAft>
              <a:buNone/>
            </a:pPr>
            <a:r>
              <a:rPr lang="vi" sz="1400">
                <a:latin typeface="Roboto Mono"/>
                <a:ea typeface="Roboto Mono"/>
                <a:cs typeface="Roboto Mono"/>
                <a:sym typeface="Roboto Mono"/>
              </a:rPr>
              <a:t>1 1 0 0 0 1 0</a:t>
            </a:r>
            <a:endParaRPr sz="1400">
              <a:latin typeface="Roboto Mono"/>
              <a:ea typeface="Roboto Mono"/>
              <a:cs typeface="Roboto Mono"/>
              <a:sym typeface="Roboto Mono"/>
            </a:endParaRPr>
          </a:p>
          <a:p>
            <a:pPr indent="0" lvl="0" marL="0" rtl="0" algn="l">
              <a:spcBef>
                <a:spcPts val="1600"/>
              </a:spcBef>
              <a:spcAft>
                <a:spcPts val="1600"/>
              </a:spcAft>
              <a:buNone/>
            </a:pPr>
            <a:r>
              <a:t/>
            </a:r>
            <a:endParaRPr/>
          </a:p>
        </p:txBody>
      </p:sp>
      <p:pic>
        <p:nvPicPr>
          <p:cNvPr id="219" name="Google Shape;219;p38"/>
          <p:cNvPicPr preferRelativeResize="0"/>
          <p:nvPr/>
        </p:nvPicPr>
        <p:blipFill>
          <a:blip r:embed="rId3">
            <a:alphaModFix/>
          </a:blip>
          <a:stretch>
            <a:fillRect/>
          </a:stretch>
        </p:blipFill>
        <p:spPr>
          <a:xfrm>
            <a:off x="5296250" y="2000575"/>
            <a:ext cx="3152775" cy="2057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a:t>
            </a:r>
            <a:r>
              <a:rPr lang="vi"/>
              <a:t>ính chất ma trận kề</a:t>
            </a:r>
            <a:endParaRPr/>
          </a:p>
        </p:txBody>
      </p:sp>
      <p:sp>
        <p:nvSpPr>
          <p:cNvPr id="225" name="Google Shape;225;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Giả sử </a:t>
            </a:r>
            <a:r>
              <a:rPr lang="vi"/>
              <a:t>đồ thị đơn vô hướng G(V, E) có ma trận kề là A. Khi đó:</a:t>
            </a:r>
            <a:endParaRPr/>
          </a:p>
          <a:p>
            <a:pPr indent="-342900" lvl="0" marL="457200" rtl="0" algn="l">
              <a:spcBef>
                <a:spcPts val="1600"/>
              </a:spcBef>
              <a:spcAft>
                <a:spcPts val="0"/>
              </a:spcAft>
              <a:buSzPts val="1800"/>
              <a:buChar char="-"/>
            </a:pPr>
            <a:r>
              <a:rPr lang="vi"/>
              <a:t>A có đường chéo chính là 0.</a:t>
            </a:r>
            <a:endParaRPr/>
          </a:p>
          <a:p>
            <a:pPr indent="-342900" lvl="0" marL="457200" rtl="0" algn="l">
              <a:spcBef>
                <a:spcPts val="0"/>
              </a:spcBef>
              <a:spcAft>
                <a:spcPts val="0"/>
              </a:spcAft>
              <a:buSzPts val="1800"/>
              <a:buChar char="-"/>
            </a:pPr>
            <a:r>
              <a:rPr lang="vi"/>
              <a:t>A đối xứng qua đường chéo chính.</a:t>
            </a:r>
            <a:endParaRPr/>
          </a:p>
          <a:p>
            <a:pPr indent="-342900" lvl="0" marL="457200" rtl="0" algn="l">
              <a:spcBef>
                <a:spcPts val="0"/>
              </a:spcBef>
              <a:spcAft>
                <a:spcPts val="0"/>
              </a:spcAft>
              <a:buSzPts val="1800"/>
              <a:buChar char="-"/>
            </a:pPr>
            <a:r>
              <a:rPr lang="vi"/>
              <a:t>Tổng các phần tử trong dòng i chính là bậc của đỉnh 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Danh s</a:t>
            </a:r>
            <a:r>
              <a:rPr lang="vi"/>
              <a:t>ách cạnh (cung)</a:t>
            </a:r>
            <a:endParaRPr/>
          </a:p>
        </p:txBody>
      </p:sp>
      <p:sp>
        <p:nvSpPr>
          <p:cNvPr id="231" name="Google Shape;231;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tr</a:t>
            </a:r>
            <a:r>
              <a:rPr lang="vi"/>
              <a:t>ường hợp đồ thị thưa (số cạnh ít hơn sáu lần số đỉnh), người ta thường biểu diễn đồ thị dưới dạng danh sách cạnh (liệt kê tất cả các cạnh của đồ thị).</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32" name="Google Shape;232;p40"/>
          <p:cNvSpPr txBox="1"/>
          <p:nvPr/>
        </p:nvSpPr>
        <p:spPr>
          <a:xfrm>
            <a:off x="387975" y="2639925"/>
            <a:ext cx="8368200" cy="1933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33" name="Google Shape;233;p40"/>
          <p:cNvPicPr preferRelativeResize="0"/>
          <p:nvPr/>
        </p:nvPicPr>
        <p:blipFill>
          <a:blip r:embed="rId3">
            <a:alphaModFix/>
          </a:blip>
          <a:stretch>
            <a:fillRect/>
          </a:stretch>
        </p:blipFill>
        <p:spPr>
          <a:xfrm>
            <a:off x="567875" y="2639925"/>
            <a:ext cx="8008243" cy="193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Danh s</a:t>
            </a:r>
            <a:r>
              <a:rPr lang="vi"/>
              <a:t>ách kề</a:t>
            </a:r>
            <a:endParaRPr/>
          </a:p>
        </p:txBody>
      </p:sp>
      <p:sp>
        <p:nvSpPr>
          <p:cNvPr id="239" name="Google Shape;239;p4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rất nhiều vấn đề ứng dụng của lý thuyết đồ thị, cách biểu diễn đồ thị dưới dạng danh sách kề là cách biểu diễn thích hợp nhất được sử dụng.</a:t>
            </a:r>
            <a:endParaRPr/>
          </a:p>
          <a:p>
            <a:pPr indent="0" lvl="0" marL="0" rtl="0" algn="l">
              <a:spcBef>
                <a:spcPts val="1600"/>
              </a:spcBef>
              <a:spcAft>
                <a:spcPts val="0"/>
              </a:spcAft>
              <a:buNone/>
            </a:pPr>
            <a:r>
              <a:rPr lang="vi"/>
              <a:t>Trong cách biểu diễn này, với mỗi đỉnh v của đồ thị chúng ta lưu trữ danh sách các đỉnh kề với nó.</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Định nghĩa</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Đồ thị (graph) G được định nghĩa bởi:</a:t>
            </a:r>
            <a:endParaRPr/>
          </a:p>
          <a:p>
            <a:pPr indent="-342900" lvl="0" marL="457200" rtl="0" algn="l">
              <a:spcBef>
                <a:spcPts val="1600"/>
              </a:spcBef>
              <a:spcAft>
                <a:spcPts val="0"/>
              </a:spcAft>
              <a:buSzPts val="1800"/>
              <a:buChar char="-"/>
            </a:pPr>
            <a:r>
              <a:rPr lang="vi"/>
              <a:t>Một tập hợp khác rỗng các đỉnh V.</a:t>
            </a:r>
            <a:endParaRPr/>
          </a:p>
          <a:p>
            <a:pPr indent="-342900" lvl="0" marL="457200" rtl="0" algn="l">
              <a:spcBef>
                <a:spcPts val="0"/>
              </a:spcBef>
              <a:spcAft>
                <a:spcPts val="0"/>
              </a:spcAft>
              <a:buSzPts val="1800"/>
              <a:buChar char="-"/>
            </a:pPr>
            <a:r>
              <a:rPr lang="vi"/>
              <a:t>Một tập hợp các cạnh E. Cạnh là một cặp đỉnh (v</a:t>
            </a:r>
            <a:r>
              <a:rPr baseline="-25000" lang="vi"/>
              <a:t>1</a:t>
            </a:r>
            <a:r>
              <a:rPr lang="vi"/>
              <a:t>, v</a:t>
            </a:r>
            <a:r>
              <a:rPr baseline="-25000" lang="vi"/>
              <a:t>2</a:t>
            </a:r>
            <a:r>
              <a:rPr lang="vi"/>
              <a:t>), trong đó v</a:t>
            </a:r>
            <a:r>
              <a:rPr baseline="-25000" lang="vi"/>
              <a:t>1</a:t>
            </a:r>
            <a:r>
              <a:rPr lang="vi"/>
              <a:t> được gọi là đỉnh đầu, v</a:t>
            </a:r>
            <a:r>
              <a:rPr baseline="-25000" lang="vi"/>
              <a:t>2</a:t>
            </a:r>
            <a:r>
              <a:rPr lang="vi"/>
              <a:t> được gọi là đỉnh cuối.</a:t>
            </a:r>
            <a:endParaRPr/>
          </a:p>
          <a:p>
            <a:pPr indent="0" lvl="0" marL="0" rtl="0" algn="l">
              <a:spcBef>
                <a:spcPts val="1600"/>
              </a:spcBef>
              <a:spcAft>
                <a:spcPts val="1600"/>
              </a:spcAft>
              <a:buNone/>
            </a:pPr>
            <a:r>
              <a:rPr lang="vi"/>
              <a:t>Ký hiệu: G(V, 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Đường đi, Chu trình Euler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Định nghĩa</a:t>
            </a:r>
            <a:endParaRPr/>
          </a:p>
        </p:txBody>
      </p:sp>
      <p:sp>
        <p:nvSpPr>
          <p:cNvPr id="250" name="Google Shape;250;p4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Đường đi (chu trình) Euler của một đồ thị là đường đi (chu trình) đi qua tất cả các cạnh, mỗi cạnh một lần.</a:t>
            </a:r>
            <a:endParaRPr/>
          </a:p>
          <a:p>
            <a:pPr indent="0" lvl="0" marL="0" rtl="0" algn="l">
              <a:spcBef>
                <a:spcPts val="1600"/>
              </a:spcBef>
              <a:spcAft>
                <a:spcPts val="0"/>
              </a:spcAft>
              <a:buNone/>
            </a:pPr>
            <a:r>
              <a:rPr lang="vi"/>
              <a:t>Một đồ thị hữu hạn có chu trình Euler được gọi là đồ thị Euler.</a:t>
            </a:r>
            <a:endParaRPr/>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a:t>
            </a:r>
            <a:r>
              <a:rPr lang="vi"/>
              <a:t>ịch sử</a:t>
            </a:r>
            <a:endParaRPr/>
          </a:p>
        </p:txBody>
      </p:sp>
      <p:sp>
        <p:nvSpPr>
          <p:cNvPr id="256" name="Google Shape;256;p4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Đường đi Euler xuất phát từ bài toán Bảy cây cầu của Königsberg.</a:t>
            </a:r>
            <a:endParaRPr/>
          </a:p>
          <a:p>
            <a:pPr indent="0" lvl="0" marL="0" rtl="0" algn="l">
              <a:spcBef>
                <a:spcPts val="1600"/>
              </a:spcBef>
              <a:spcAft>
                <a:spcPts val="1600"/>
              </a:spcAft>
              <a:buNone/>
            </a:pPr>
            <a:r>
              <a:t/>
            </a:r>
            <a:endParaRPr/>
          </a:p>
        </p:txBody>
      </p:sp>
      <p:pic>
        <p:nvPicPr>
          <p:cNvPr id="257" name="Google Shape;257;p44"/>
          <p:cNvPicPr preferRelativeResize="0"/>
          <p:nvPr/>
        </p:nvPicPr>
        <p:blipFill>
          <a:blip r:embed="rId3">
            <a:alphaModFix/>
          </a:blip>
          <a:stretch>
            <a:fillRect/>
          </a:stretch>
        </p:blipFill>
        <p:spPr>
          <a:xfrm>
            <a:off x="1262250" y="2231500"/>
            <a:ext cx="2876550" cy="2266950"/>
          </a:xfrm>
          <a:prstGeom prst="rect">
            <a:avLst/>
          </a:prstGeom>
          <a:noFill/>
          <a:ln>
            <a:noFill/>
          </a:ln>
        </p:spPr>
      </p:pic>
      <p:pic>
        <p:nvPicPr>
          <p:cNvPr id="258" name="Google Shape;258;p44"/>
          <p:cNvPicPr preferRelativeResize="0"/>
          <p:nvPr/>
        </p:nvPicPr>
        <p:blipFill>
          <a:blip r:embed="rId4">
            <a:alphaModFix/>
          </a:blip>
          <a:stretch>
            <a:fillRect/>
          </a:stretch>
        </p:blipFill>
        <p:spPr>
          <a:xfrm>
            <a:off x="5322824" y="2231500"/>
            <a:ext cx="2876550" cy="230122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Định lý Euler</a:t>
            </a:r>
            <a:endParaRPr/>
          </a:p>
        </p:txBody>
      </p:sp>
      <p:sp>
        <p:nvSpPr>
          <p:cNvPr id="264" name="Google Shape;264;p4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a:t>
            </a:r>
            <a:r>
              <a:rPr lang="vi"/>
              <a:t>ột đồ thị vô hướng có chu trình Euler khi và chỉ khi tất cả các đỉnh đều là đỉnh chẵn (đỉnh có bậc là số chẵn).</a:t>
            </a:r>
            <a:endParaRPr/>
          </a:p>
          <a:p>
            <a:pPr indent="0" lvl="0" marL="0" rtl="0" algn="l">
              <a:spcBef>
                <a:spcPts val="1600"/>
              </a:spcBef>
              <a:spcAft>
                <a:spcPts val="1600"/>
              </a:spcAft>
              <a:buNone/>
            </a:pPr>
            <a:r>
              <a:rPr lang="vi"/>
              <a:t>Một đồ thị vô hướng có đường đi Euler khi và chỉ khi đồ thị có tối đa 2 đỉnh lẻ.</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a:t>
            </a:r>
            <a:r>
              <a:rPr lang="vi"/>
              <a:t>ách tìm đường đi Euler</a:t>
            </a:r>
            <a:endParaRPr/>
          </a:p>
        </p:txBody>
      </p:sp>
      <p:sp>
        <p:nvSpPr>
          <p:cNvPr id="270" name="Google Shape;270;p4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a:t>
            </a:r>
            <a:r>
              <a:rPr lang="vi"/>
              <a:t>ếu đồ thị không có đỉnh lẻ, đường đi Euler có thể bắt đầu từ bất kỳ đỉnh nào.</a:t>
            </a:r>
            <a:endParaRPr/>
          </a:p>
          <a:p>
            <a:pPr indent="0" lvl="0" marL="0" rtl="0" algn="l">
              <a:spcBef>
                <a:spcPts val="1600"/>
              </a:spcBef>
              <a:spcAft>
                <a:spcPts val="1600"/>
              </a:spcAft>
              <a:buNone/>
            </a:pPr>
            <a:r>
              <a:rPr lang="vi"/>
              <a:t>Nếu đồ thị có 2 đỉnh lẻ, đường đi Euler sẽ bắt đầu từ một trong hai đỉnh lẻ và kết thúc ở đỉnh lẻ còn lại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Đường đi, Chu trình Hamilton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Định nghĩa</a:t>
            </a:r>
            <a:endParaRPr/>
          </a:p>
        </p:txBody>
      </p:sp>
      <p:sp>
        <p:nvSpPr>
          <p:cNvPr id="281" name="Google Shape;281;p4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Đường đi (chu trình) Hamilton của một đồ thị là đường đi (chu trình) đi qua tất cả các đỉnh của đồ thị, mỗi đỉnh một lần (trừ đỉnh đầu và đỉnh cuối trong chu trình).</a:t>
            </a:r>
            <a:endParaRPr/>
          </a:p>
          <a:p>
            <a:pPr indent="0" lvl="0" marL="0" rtl="0" algn="l">
              <a:spcBef>
                <a:spcPts val="1600"/>
              </a:spcBef>
              <a:spcAft>
                <a:spcPts val="1600"/>
              </a:spcAft>
              <a:buNone/>
            </a:pPr>
            <a:r>
              <a:rPr lang="vi"/>
              <a:t>Một đồ thị có chu trình Hamilton được gọi là đồ thị Hamilton.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a:t>
            </a:r>
            <a:r>
              <a:rPr lang="vi"/>
              <a:t>ính chất</a:t>
            </a:r>
            <a:endParaRPr/>
          </a:p>
        </p:txBody>
      </p:sp>
      <p:sp>
        <p:nvSpPr>
          <p:cNvPr id="287" name="Google Shape;287;p4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Hi</a:t>
            </a:r>
            <a:r>
              <a:rPr lang="vi"/>
              <a:t>ện nay, vẫn chưa có một tiêu chuẩn tổng quát nào để biết được đồ thị có chu trình Hamilton hay không. Một tiêu chuẩn </a:t>
            </a:r>
            <a:r>
              <a:rPr i="1" lang="vi"/>
              <a:t>khá chung chung</a:t>
            </a:r>
            <a:r>
              <a:rPr lang="vi"/>
              <a:t> là đồ thị có </a:t>
            </a:r>
            <a:r>
              <a:rPr i="1" lang="vi"/>
              <a:t>số cạnh đủ nhiều</a:t>
            </a:r>
            <a:r>
              <a:rPr lang="vi"/>
              <a:t> thì có chu trình Hamilton.</a:t>
            </a:r>
            <a:endParaRPr/>
          </a:p>
          <a:p>
            <a:pPr indent="0" lvl="0" marL="0" rtl="0" algn="l">
              <a:spcBef>
                <a:spcPts val="1600"/>
              </a:spcBef>
              <a:spcAft>
                <a:spcPts val="0"/>
              </a:spcAft>
              <a:buNone/>
            </a:pPr>
            <a:r>
              <a:rPr lang="vi"/>
              <a:t>Tuy nhiên, vẫn có một số định lý trong một vài trường hợp cụ thể:</a:t>
            </a:r>
            <a:endParaRPr/>
          </a:p>
          <a:p>
            <a:pPr indent="-342900" lvl="0" marL="457200" rtl="0" algn="l">
              <a:spcBef>
                <a:spcPts val="1600"/>
              </a:spcBef>
              <a:spcAft>
                <a:spcPts val="0"/>
              </a:spcAft>
              <a:buSzPts val="1800"/>
              <a:buChar char="-"/>
            </a:pPr>
            <a:r>
              <a:rPr lang="vi"/>
              <a:t>Dirac (1952): Đồ thị vô hướng n đỉnh (n ≥ 3) mà tất cả các đỉnh có bậc từ n/2 trở lên thì có chu trình Hamilton.</a:t>
            </a:r>
            <a:endParaRPr/>
          </a:p>
          <a:p>
            <a:pPr indent="-342900" lvl="0" marL="457200" rtl="0" algn="l">
              <a:spcBef>
                <a:spcPts val="0"/>
              </a:spcBef>
              <a:spcAft>
                <a:spcPts val="0"/>
              </a:spcAft>
              <a:buSzPts val="1800"/>
              <a:buChar char="-"/>
            </a:pPr>
            <a:r>
              <a:rPr lang="vi"/>
              <a:t>Ore (1960): Đồ thị vô hướng n đỉnh </a:t>
            </a:r>
            <a:r>
              <a:rPr lang="vi"/>
              <a:t>(n ≥ 3) mà tổng bậc của hai đỉnh không kề nhau bất kỳ lớn hơn n thì có chu trình Hamilton.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Đồ thị có trọng số</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Định nghĩa</a:t>
            </a:r>
            <a:endParaRPr/>
          </a:p>
        </p:txBody>
      </p:sp>
      <p:sp>
        <p:nvSpPr>
          <p:cNvPr id="298" name="Google Shape;298;p51"/>
          <p:cNvSpPr txBox="1"/>
          <p:nvPr>
            <p:ph idx="1" type="body"/>
          </p:nvPr>
        </p:nvSpPr>
        <p:spPr>
          <a:xfrm>
            <a:off x="387900" y="1489825"/>
            <a:ext cx="8368200" cy="35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Đồ thị có trọng số là đồ thị mà mỗi cạnh (cung) được gán một số nào đó.</a:t>
            </a:r>
            <a:endParaRPr/>
          </a:p>
          <a:p>
            <a:pPr indent="0" lvl="0" marL="0" rtl="0" algn="l">
              <a:spcBef>
                <a:spcPts val="1600"/>
              </a:spcBef>
              <a:spcAft>
                <a:spcPts val="1600"/>
              </a:spcAft>
              <a:buNone/>
            </a:pPr>
            <a:r>
              <a:rPr lang="vi"/>
              <a:t>Số này có thể hiểu như là thời gian, công phải bỏ ra để đi trên cạnh (cung) đó.</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800">
                <a:latin typeface="Lora"/>
                <a:ea typeface="Lora"/>
                <a:cs typeface="Lora"/>
                <a:sym typeface="Lora"/>
              </a:rPr>
              <a:t>Đỉnh: {1, 2, 3, 4, 5, 6, 7}</a:t>
            </a:r>
            <a:endParaRPr sz="1800">
              <a:latin typeface="Lora"/>
              <a:ea typeface="Lora"/>
              <a:cs typeface="Lora"/>
              <a:sym typeface="Lora"/>
            </a:endParaRPr>
          </a:p>
          <a:p>
            <a:pPr indent="0" lvl="0" marL="0" rtl="0" algn="l">
              <a:spcBef>
                <a:spcPts val="1600"/>
              </a:spcBef>
              <a:spcAft>
                <a:spcPts val="1600"/>
              </a:spcAft>
              <a:buNone/>
            </a:pPr>
            <a:r>
              <a:rPr lang="vi" sz="1800">
                <a:latin typeface="Lora"/>
                <a:ea typeface="Lora"/>
                <a:cs typeface="Lora"/>
                <a:sym typeface="Lora"/>
              </a:rPr>
              <a:t>Cạnh: {(1,2), (1,3), (1,7), (2,3), (2,7), (3,4), (3,5), (3,6), (4,5), (4,6), (5,6), (6,7)}</a:t>
            </a:r>
            <a:endParaRPr sz="1800">
              <a:latin typeface="Lora"/>
              <a:ea typeface="Lora"/>
              <a:cs typeface="Lora"/>
              <a:sym typeface="Lora"/>
            </a:endParaRPr>
          </a:p>
        </p:txBody>
      </p:sp>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Minh họa</a:t>
            </a:r>
            <a:endParaRPr/>
          </a:p>
        </p:txBody>
      </p:sp>
      <p:pic>
        <p:nvPicPr>
          <p:cNvPr id="82" name="Google Shape;82;p16"/>
          <p:cNvPicPr preferRelativeResize="0"/>
          <p:nvPr/>
        </p:nvPicPr>
        <p:blipFill>
          <a:blip r:embed="rId3">
            <a:alphaModFix/>
          </a:blip>
          <a:stretch>
            <a:fillRect/>
          </a:stretch>
        </p:blipFill>
        <p:spPr>
          <a:xfrm>
            <a:off x="5296250" y="2000575"/>
            <a:ext cx="3152775" cy="2057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pic>
        <p:nvPicPr>
          <p:cNvPr id="304" name="Google Shape;304;p52"/>
          <p:cNvPicPr preferRelativeResize="0"/>
          <p:nvPr/>
        </p:nvPicPr>
        <p:blipFill>
          <a:blip r:embed="rId3">
            <a:alphaModFix/>
          </a:blip>
          <a:stretch>
            <a:fillRect/>
          </a:stretch>
        </p:blipFill>
        <p:spPr>
          <a:xfrm>
            <a:off x="387900" y="1661216"/>
            <a:ext cx="4080926" cy="2874985"/>
          </a:xfrm>
          <a:prstGeom prst="rect">
            <a:avLst/>
          </a:prstGeom>
          <a:noFill/>
          <a:ln>
            <a:noFill/>
          </a:ln>
        </p:spPr>
      </p:pic>
      <p:pic>
        <p:nvPicPr>
          <p:cNvPr id="305" name="Google Shape;305;p52"/>
          <p:cNvPicPr preferRelativeResize="0"/>
          <p:nvPr/>
        </p:nvPicPr>
        <p:blipFill>
          <a:blip r:embed="rId4">
            <a:alphaModFix/>
          </a:blip>
          <a:stretch>
            <a:fillRect/>
          </a:stretch>
        </p:blipFill>
        <p:spPr>
          <a:xfrm>
            <a:off x="4923084" y="1661225"/>
            <a:ext cx="4080917" cy="287498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Ma tr</a:t>
            </a:r>
            <a:r>
              <a:rPr lang="vi"/>
              <a:t>ận trọng số</a:t>
            </a:r>
            <a:endParaRPr/>
          </a:p>
        </p:txBody>
      </p:sp>
      <p:sp>
        <p:nvSpPr>
          <p:cNvPr id="311" name="Google Shape;311;p5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Cho </a:t>
            </a:r>
            <a:r>
              <a:rPr lang="vi"/>
              <a:t>đồ thị G(V, E) là đồ thị có trọng số với n đỉnh, khi đó ma trận trọng số W của đồ thị được định nghĩa</a:t>
            </a:r>
            <a:endParaRPr/>
          </a:p>
          <a:p>
            <a:pPr indent="0" lvl="0" marL="0" rtl="0" algn="l">
              <a:spcBef>
                <a:spcPts val="1600"/>
              </a:spcBef>
              <a:spcAft>
                <a:spcPts val="0"/>
              </a:spcAft>
              <a:buNone/>
            </a:pPr>
            <a:r>
              <a:rPr lang="vi"/>
              <a:t>Nếu (i, j) là cạnh của đồ thị thì W</a:t>
            </a:r>
            <a:r>
              <a:rPr baseline="-25000" lang="vi"/>
              <a:t>i, j </a:t>
            </a:r>
            <a:r>
              <a:rPr lang="vi"/>
              <a:t>= trọng số của cạnh (i, j)</a:t>
            </a:r>
            <a:endParaRPr/>
          </a:p>
          <a:p>
            <a:pPr indent="0" lvl="0" marL="0" rtl="0" algn="l">
              <a:spcBef>
                <a:spcPts val="1600"/>
              </a:spcBef>
              <a:spcAft>
                <a:spcPts val="1600"/>
              </a:spcAft>
              <a:buNone/>
            </a:pPr>
            <a:r>
              <a:rPr lang="vi"/>
              <a:t>Nếu (i, j) không là cạnh thì W</a:t>
            </a:r>
            <a:r>
              <a:rPr baseline="-25000" lang="vi"/>
              <a:t>i, j </a:t>
            </a:r>
            <a:r>
              <a:rPr lang="vi"/>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317" name="Google Shape;317;p54"/>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Đồ thị ở hình bên có ma trận trọng số</a:t>
            </a:r>
            <a:endParaRPr/>
          </a:p>
          <a:p>
            <a:pPr indent="0" lvl="0" marL="0" rtl="0" algn="l">
              <a:spcBef>
                <a:spcPts val="1600"/>
              </a:spcBef>
              <a:spcAft>
                <a:spcPts val="1600"/>
              </a:spcAft>
              <a:buNone/>
            </a:pPr>
            <a:r>
              <a:t/>
            </a:r>
            <a:endParaRPr/>
          </a:p>
        </p:txBody>
      </p:sp>
      <p:pic>
        <p:nvPicPr>
          <p:cNvPr id="318" name="Google Shape;318;p54"/>
          <p:cNvPicPr preferRelativeResize="0"/>
          <p:nvPr/>
        </p:nvPicPr>
        <p:blipFill>
          <a:blip r:embed="rId3">
            <a:alphaModFix/>
          </a:blip>
          <a:stretch>
            <a:fillRect/>
          </a:stretch>
        </p:blipFill>
        <p:spPr>
          <a:xfrm>
            <a:off x="4774325" y="1591778"/>
            <a:ext cx="4080926" cy="2874985"/>
          </a:xfrm>
          <a:prstGeom prst="rect">
            <a:avLst/>
          </a:prstGeom>
          <a:noFill/>
          <a:ln>
            <a:noFill/>
          </a:ln>
        </p:spPr>
      </p:pic>
      <p:graphicFrame>
        <p:nvGraphicFramePr>
          <p:cNvPr id="319" name="Google Shape;319;p54"/>
          <p:cNvGraphicFramePr/>
          <p:nvPr/>
        </p:nvGraphicFramePr>
        <p:xfrm>
          <a:off x="741225" y="2047250"/>
          <a:ext cx="3000000" cy="3000000"/>
        </p:xfrm>
        <a:graphic>
          <a:graphicData uri="http://schemas.openxmlformats.org/drawingml/2006/table">
            <a:tbl>
              <a:tblPr>
                <a:noFill/>
                <a:tableStyleId>{01B2880F-0A5E-4BA0-B054-600974C5ED92}</a:tableStyleId>
              </a:tblPr>
              <a:tblGrid>
                <a:gridCol w="579575"/>
                <a:gridCol w="579575"/>
                <a:gridCol w="579575"/>
                <a:gridCol w="579575"/>
                <a:gridCol w="579575"/>
                <a:gridCol w="579575"/>
              </a:tblGrid>
              <a:tr h="381000">
                <a:tc>
                  <a:txBody>
                    <a:bodyPr/>
                    <a:lstStyle/>
                    <a:p>
                      <a:pPr indent="0" lvl="0" marL="0" rtl="0" algn="l">
                        <a:spcBef>
                          <a:spcPts val="0"/>
                        </a:spcBef>
                        <a:spcAft>
                          <a:spcPts val="0"/>
                        </a:spcAft>
                        <a:buNone/>
                      </a:pPr>
                      <a:r>
                        <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b="1" lang="vi" sz="1800">
                          <a:latin typeface="Cambria Math"/>
                          <a:ea typeface="Cambria Math"/>
                          <a:cs typeface="Cambria Math"/>
                          <a:sym typeface="Cambria Math"/>
                        </a:rPr>
                        <a:t>0</a:t>
                      </a:r>
                      <a:endParaRPr b="1"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b="1" lang="vi" sz="1800">
                          <a:latin typeface="Cambria Math"/>
                          <a:ea typeface="Cambria Math"/>
                          <a:cs typeface="Cambria Math"/>
                          <a:sym typeface="Cambria Math"/>
                        </a:rPr>
                        <a:t>1</a:t>
                      </a:r>
                      <a:endParaRPr b="1"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b="1" lang="vi" sz="1800">
                          <a:latin typeface="Cambria Math"/>
                          <a:ea typeface="Cambria Math"/>
                          <a:cs typeface="Cambria Math"/>
                          <a:sym typeface="Cambria Math"/>
                        </a:rPr>
                        <a:t>2</a:t>
                      </a:r>
                      <a:endParaRPr b="1"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b="1" lang="vi" sz="1800">
                          <a:latin typeface="Cambria Math"/>
                          <a:ea typeface="Cambria Math"/>
                          <a:cs typeface="Cambria Math"/>
                          <a:sym typeface="Cambria Math"/>
                        </a:rPr>
                        <a:t>3</a:t>
                      </a:r>
                      <a:endParaRPr b="1"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b="1" lang="vi" sz="1800">
                          <a:latin typeface="Cambria Math"/>
                          <a:ea typeface="Cambria Math"/>
                          <a:cs typeface="Cambria Math"/>
                          <a:sym typeface="Cambria Math"/>
                        </a:rPr>
                        <a:t>4</a:t>
                      </a:r>
                      <a:endParaRPr b="1" sz="1800">
                        <a:latin typeface="Cambria Math"/>
                        <a:ea typeface="Cambria Math"/>
                        <a:cs typeface="Cambria Math"/>
                        <a:sym typeface="Cambria Math"/>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b="1" lang="vi" sz="1800">
                          <a:latin typeface="Cambria Math"/>
                          <a:ea typeface="Cambria Math"/>
                          <a:cs typeface="Cambria Math"/>
                          <a:sym typeface="Cambria Math"/>
                        </a:rPr>
                        <a:t>0</a:t>
                      </a:r>
                      <a:endParaRPr b="1"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lang="vi" sz="1800">
                          <a:latin typeface="Cambria Math"/>
                          <a:ea typeface="Cambria Math"/>
                          <a:cs typeface="Cambria Math"/>
                          <a:sym typeface="Cambria Math"/>
                        </a:rPr>
                        <a:t>3</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lang="vi" sz="1800">
                          <a:latin typeface="Cambria Math"/>
                          <a:ea typeface="Cambria Math"/>
                          <a:cs typeface="Cambria Math"/>
                          <a:sym typeface="Cambria Math"/>
                        </a:rPr>
                        <a:t>7</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lang="vi" sz="1800">
                          <a:latin typeface="Cambria Math"/>
                          <a:ea typeface="Cambria Math"/>
                          <a:cs typeface="Cambria Math"/>
                          <a:sym typeface="Cambria Math"/>
                        </a:rPr>
                        <a:t>8</a:t>
                      </a:r>
                      <a:endParaRPr sz="1800">
                        <a:latin typeface="Cambria Math"/>
                        <a:ea typeface="Cambria Math"/>
                        <a:cs typeface="Cambria Math"/>
                        <a:sym typeface="Cambria Math"/>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b="1" lang="vi" sz="1800">
                          <a:latin typeface="Cambria Math"/>
                          <a:ea typeface="Cambria Math"/>
                          <a:cs typeface="Cambria Math"/>
                          <a:sym typeface="Cambria Math"/>
                        </a:rPr>
                        <a:t>1</a:t>
                      </a:r>
                      <a:endParaRPr b="1"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lang="vi" sz="1800">
                          <a:latin typeface="Cambria Math"/>
                          <a:ea typeface="Cambria Math"/>
                          <a:cs typeface="Cambria Math"/>
                          <a:sym typeface="Cambria Math"/>
                        </a:rPr>
                        <a:t>3</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lang="vi" sz="1800">
                          <a:latin typeface="Cambria Math"/>
                          <a:ea typeface="Cambria Math"/>
                          <a:cs typeface="Cambria Math"/>
                          <a:sym typeface="Cambria Math"/>
                        </a:rPr>
                        <a:t>1</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lang="vi" sz="1800">
                          <a:latin typeface="Cambria Math"/>
                          <a:ea typeface="Cambria Math"/>
                          <a:cs typeface="Cambria Math"/>
                          <a:sym typeface="Cambria Math"/>
                        </a:rPr>
                        <a:t>4</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800">
                        <a:latin typeface="Cambria Math"/>
                        <a:ea typeface="Cambria Math"/>
                        <a:cs typeface="Cambria Math"/>
                        <a:sym typeface="Cambria Math"/>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b="1" lang="vi" sz="1800">
                          <a:latin typeface="Cambria Math"/>
                          <a:ea typeface="Cambria Math"/>
                          <a:cs typeface="Cambria Math"/>
                          <a:sym typeface="Cambria Math"/>
                        </a:rPr>
                        <a:t>2</a:t>
                      </a:r>
                      <a:endParaRPr b="1"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lang="vi" sz="1800">
                          <a:latin typeface="Cambria Math"/>
                          <a:ea typeface="Cambria Math"/>
                          <a:cs typeface="Cambria Math"/>
                          <a:sym typeface="Cambria Math"/>
                        </a:rPr>
                        <a:t>1</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lang="vi" sz="1800">
                          <a:latin typeface="Cambria Math"/>
                          <a:ea typeface="Cambria Math"/>
                          <a:cs typeface="Cambria Math"/>
                          <a:sym typeface="Cambria Math"/>
                        </a:rPr>
                        <a:t>2</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800">
                        <a:latin typeface="Cambria Math"/>
                        <a:ea typeface="Cambria Math"/>
                        <a:cs typeface="Cambria Math"/>
                        <a:sym typeface="Cambria Math"/>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b="1" lang="vi" sz="1800">
                          <a:latin typeface="Cambria Math"/>
                          <a:ea typeface="Cambria Math"/>
                          <a:cs typeface="Cambria Math"/>
                          <a:sym typeface="Cambria Math"/>
                        </a:rPr>
                        <a:t>3</a:t>
                      </a:r>
                      <a:endParaRPr b="1"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lang="vi" sz="1800">
                          <a:latin typeface="Cambria Math"/>
                          <a:ea typeface="Cambria Math"/>
                          <a:cs typeface="Cambria Math"/>
                          <a:sym typeface="Cambria Math"/>
                        </a:rPr>
                        <a:t>7</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lang="vi" sz="1800">
                          <a:latin typeface="Cambria Math"/>
                          <a:ea typeface="Cambria Math"/>
                          <a:cs typeface="Cambria Math"/>
                          <a:sym typeface="Cambria Math"/>
                        </a:rPr>
                        <a:t>4</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lang="vi" sz="1800">
                          <a:latin typeface="Cambria Math"/>
                          <a:ea typeface="Cambria Math"/>
                          <a:cs typeface="Cambria Math"/>
                          <a:sym typeface="Cambria Math"/>
                        </a:rPr>
                        <a:t>2</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lang="vi" sz="1800">
                          <a:latin typeface="Cambria Math"/>
                          <a:ea typeface="Cambria Math"/>
                          <a:cs typeface="Cambria Math"/>
                          <a:sym typeface="Cambria Math"/>
                        </a:rPr>
                        <a:t>3</a:t>
                      </a:r>
                      <a:endParaRPr sz="1800">
                        <a:latin typeface="Cambria Math"/>
                        <a:ea typeface="Cambria Math"/>
                        <a:cs typeface="Cambria Math"/>
                        <a:sym typeface="Cambria Math"/>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b="1" lang="vi" sz="1800">
                          <a:latin typeface="Cambria Math"/>
                          <a:ea typeface="Cambria Math"/>
                          <a:cs typeface="Cambria Math"/>
                          <a:sym typeface="Cambria Math"/>
                        </a:rPr>
                        <a:t>4</a:t>
                      </a:r>
                      <a:endParaRPr b="1"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lang="vi" sz="1800">
                          <a:latin typeface="Cambria Math"/>
                          <a:ea typeface="Cambria Math"/>
                          <a:cs typeface="Cambria Math"/>
                          <a:sym typeface="Cambria Math"/>
                        </a:rPr>
                        <a:t>8</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rPr lang="vi" sz="1800">
                          <a:latin typeface="Cambria Math"/>
                          <a:ea typeface="Cambria Math"/>
                          <a:cs typeface="Cambria Math"/>
                          <a:sym typeface="Cambria Math"/>
                        </a:rPr>
                        <a:t>3</a:t>
                      </a:r>
                      <a:endParaRPr sz="1800">
                        <a:latin typeface="Cambria Math"/>
                        <a:ea typeface="Cambria Math"/>
                        <a:cs typeface="Cambria Math"/>
                        <a:sym typeface="Cambria Math"/>
                      </a:endParaRPr>
                    </a:p>
                  </a:txBody>
                  <a:tcPr marT="91425" marB="91425" marR="91425" marL="91425">
                    <a:solidFill>
                      <a:srgbClr val="FFFFFF"/>
                    </a:solidFill>
                  </a:tcPr>
                </a:tc>
                <a:tc>
                  <a:txBody>
                    <a:bodyPr/>
                    <a:lstStyle/>
                    <a:p>
                      <a:pPr indent="0" lvl="0" marL="0" rtl="0" algn="l">
                        <a:spcBef>
                          <a:spcPts val="0"/>
                        </a:spcBef>
                        <a:spcAft>
                          <a:spcPts val="0"/>
                        </a:spcAft>
                        <a:buNone/>
                      </a:pPr>
                      <a:r>
                        <a:t/>
                      </a:r>
                      <a:endParaRPr sz="1800">
                        <a:latin typeface="Cambria Math"/>
                        <a:ea typeface="Cambria Math"/>
                        <a:cs typeface="Cambria Math"/>
                        <a:sym typeface="Cambria Math"/>
                      </a:endParaRPr>
                    </a:p>
                  </a:txBody>
                  <a:tcPr marT="91425" marB="91425" marR="91425" marL="91425">
                    <a:solidFill>
                      <a:srgbClr val="FFFFFF"/>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Chi phí </a:t>
            </a:r>
            <a:r>
              <a:rPr lang="vi"/>
              <a:t>đường đi</a:t>
            </a:r>
            <a:endParaRPr/>
          </a:p>
        </p:txBody>
      </p:sp>
      <p:sp>
        <p:nvSpPr>
          <p:cNvPr id="325" name="Google Shape;325;p5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Chi phí c</a:t>
            </a:r>
            <a:r>
              <a:rPr lang="vi"/>
              <a:t>ủa một đường đi trong đồ thị có trọng số bằng tổng trọng số của các cạnh của đường đi đó.</a:t>
            </a:r>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Chi phí đường đi</a:t>
            </a:r>
            <a:endParaRPr/>
          </a:p>
        </p:txBody>
      </p:sp>
      <p:sp>
        <p:nvSpPr>
          <p:cNvPr id="331" name="Google Shape;331;p56"/>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Đường đi 0 → 4 → 3 → 2 có chi phí là:</a:t>
            </a:r>
            <a:endParaRPr/>
          </a:p>
          <a:p>
            <a:pPr indent="0" lvl="0" marL="0" rtl="0" algn="l">
              <a:spcBef>
                <a:spcPts val="1600"/>
              </a:spcBef>
              <a:spcAft>
                <a:spcPts val="0"/>
              </a:spcAft>
              <a:buNone/>
            </a:pPr>
            <a:r>
              <a:rPr lang="vi"/>
              <a:t>8 + 3 + 2 = 13</a:t>
            </a:r>
            <a:endParaRPr/>
          </a:p>
          <a:p>
            <a:pPr indent="0" lvl="0" marL="0" rtl="0" algn="l">
              <a:spcBef>
                <a:spcPts val="1600"/>
              </a:spcBef>
              <a:spcAft>
                <a:spcPts val="1600"/>
              </a:spcAft>
              <a:buNone/>
            </a:pPr>
            <a:r>
              <a:t/>
            </a:r>
            <a:endParaRPr/>
          </a:p>
        </p:txBody>
      </p:sp>
      <p:pic>
        <p:nvPicPr>
          <p:cNvPr id="332" name="Google Shape;332;p56"/>
          <p:cNvPicPr preferRelativeResize="0"/>
          <p:nvPr/>
        </p:nvPicPr>
        <p:blipFill>
          <a:blip r:embed="rId3">
            <a:alphaModFix/>
          </a:blip>
          <a:stretch>
            <a:fillRect/>
          </a:stretch>
        </p:blipFill>
        <p:spPr>
          <a:xfrm>
            <a:off x="5308955" y="1743400"/>
            <a:ext cx="3650500" cy="25717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a:t>
            </a:r>
            <a:r>
              <a:rPr lang="vi"/>
              <a:t>ài toán đường đi ngắn nhất</a:t>
            </a:r>
            <a:endParaRPr/>
          </a:p>
        </p:txBody>
      </p:sp>
      <p:sp>
        <p:nvSpPr>
          <p:cNvPr id="338" name="Google Shape;338;p5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Cho </a:t>
            </a:r>
            <a:r>
              <a:rPr lang="vi"/>
              <a:t>đồ thị G(V, E) không có chu trình âm, tìm đường đi ngắn nhất (có chi phí thấp nhất) giữa hai đỉnh bất kỳ.</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Thu</a:t>
            </a:r>
            <a:r>
              <a:rPr lang="vi"/>
              <a:t>ật toán Dijkstra</a:t>
            </a:r>
            <a:endParaRPr/>
          </a:p>
        </p:txBody>
      </p:sp>
      <p:sp>
        <p:nvSpPr>
          <p:cNvPr id="344" name="Google Shape;344;p5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N</a:t>
            </a:r>
            <a:r>
              <a:rPr lang="vi"/>
              <a:t>ếu đồ thị không có trọng số âm, ta có thể dùng thuật toán Dijkstra để tìm đường đi ngắn nhất từ đỉnh u đến một đỉnh bất kỳ của đồ thị.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Thu</a:t>
            </a:r>
            <a:r>
              <a:rPr lang="vi"/>
              <a:t>ật toán Dijkstra</a:t>
            </a:r>
            <a:endParaRPr/>
          </a:p>
        </p:txBody>
      </p:sp>
      <p:sp>
        <p:nvSpPr>
          <p:cNvPr id="350" name="Google Shape;350;p59"/>
          <p:cNvSpPr txBox="1"/>
          <p:nvPr>
            <p:ph idx="1" type="body"/>
          </p:nvPr>
        </p:nvSpPr>
        <p:spPr>
          <a:xfrm>
            <a:off x="387900" y="1489825"/>
            <a:ext cx="8368200" cy="3430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lang="vi"/>
              <a:t>Ch</a:t>
            </a:r>
            <a:r>
              <a:rPr lang="vi"/>
              <a:t>ọn một nốt khởi đầu, gọi nó là nốt hiện tại.</a:t>
            </a:r>
            <a:endParaRPr/>
          </a:p>
          <a:p>
            <a:pPr indent="-342900" lvl="0" marL="457200" rtl="0" algn="l">
              <a:lnSpc>
                <a:spcPct val="100000"/>
              </a:lnSpc>
              <a:spcBef>
                <a:spcPts val="0"/>
              </a:spcBef>
              <a:spcAft>
                <a:spcPts val="0"/>
              </a:spcAft>
              <a:buSzPts val="1800"/>
              <a:buAutoNum type="arabicPeriod"/>
            </a:pPr>
            <a:r>
              <a:rPr lang="vi"/>
              <a:t>T</a:t>
            </a:r>
            <a:r>
              <a:rPr lang="vi"/>
              <a:t>ạo ra một danh sách chứa các nốt chưa được duyệt.</a:t>
            </a:r>
            <a:endParaRPr/>
          </a:p>
          <a:p>
            <a:pPr indent="-342900" lvl="0" marL="457200" rtl="0" algn="l">
              <a:lnSpc>
                <a:spcPct val="100000"/>
              </a:lnSpc>
              <a:spcBef>
                <a:spcPts val="0"/>
              </a:spcBef>
              <a:spcAft>
                <a:spcPts val="0"/>
              </a:spcAft>
              <a:buSzPts val="1800"/>
              <a:buAutoNum type="arabicPeriod"/>
            </a:pPr>
            <a:r>
              <a:rPr lang="vi"/>
              <a:t>Gán giá trị cho các nốt, được gọi là chi phí (gán 0 cho nốt hiện tại, gán ∞ cho các nốt còn lại).</a:t>
            </a:r>
            <a:endParaRPr/>
          </a:p>
          <a:p>
            <a:pPr indent="-342900" lvl="0" marL="457200" rtl="0" algn="l">
              <a:lnSpc>
                <a:spcPct val="100000"/>
              </a:lnSpc>
              <a:spcBef>
                <a:spcPts val="0"/>
              </a:spcBef>
              <a:spcAft>
                <a:spcPts val="0"/>
              </a:spcAft>
              <a:buSzPts val="1800"/>
              <a:buAutoNum type="arabicPeriod"/>
            </a:pPr>
            <a:r>
              <a:rPr lang="vi"/>
              <a:t>Tính chi phí của mỗi nốt bằng cp</a:t>
            </a:r>
            <a:r>
              <a:rPr baseline="-25000" lang="vi"/>
              <a:t>mới</a:t>
            </a:r>
            <a:r>
              <a:rPr lang="vi"/>
              <a:t> = cp</a:t>
            </a:r>
            <a:r>
              <a:rPr baseline="-25000" lang="vi"/>
              <a:t>nốt hiện tại</a:t>
            </a:r>
            <a:r>
              <a:rPr lang="vi"/>
              <a:t> + trọng số cạnh từ nốt hiện tại đến nốt đó (không tính các nốt đã duyệt)</a:t>
            </a:r>
            <a:endParaRPr/>
          </a:p>
          <a:p>
            <a:pPr indent="-342900" lvl="0" marL="457200" rtl="0" algn="l">
              <a:lnSpc>
                <a:spcPct val="100000"/>
              </a:lnSpc>
              <a:spcBef>
                <a:spcPts val="0"/>
              </a:spcBef>
              <a:spcAft>
                <a:spcPts val="0"/>
              </a:spcAft>
              <a:buSzPts val="1800"/>
              <a:buAutoNum type="arabicPeriod"/>
            </a:pPr>
            <a:r>
              <a:rPr lang="vi"/>
              <a:t>Nếu cp</a:t>
            </a:r>
            <a:r>
              <a:rPr baseline="-25000" lang="vi"/>
              <a:t>mới </a:t>
            </a:r>
            <a:r>
              <a:rPr lang="vi"/>
              <a:t>nhỏ hơn chi phí hiện thời của các nốt thì ta cập nhật chi phí tại mỗi nốt là cp</a:t>
            </a:r>
            <a:r>
              <a:rPr baseline="-25000" lang="vi"/>
              <a:t>mới </a:t>
            </a:r>
            <a:r>
              <a:rPr lang="vi"/>
              <a:t>.</a:t>
            </a:r>
            <a:endParaRPr/>
          </a:p>
          <a:p>
            <a:pPr indent="-342900" lvl="0" marL="457200" rtl="0" algn="l">
              <a:lnSpc>
                <a:spcPct val="100000"/>
              </a:lnSpc>
              <a:spcBef>
                <a:spcPts val="0"/>
              </a:spcBef>
              <a:spcAft>
                <a:spcPts val="0"/>
              </a:spcAft>
              <a:buSzPts val="1800"/>
              <a:buAutoNum type="arabicPeriod"/>
            </a:pPr>
            <a:r>
              <a:rPr lang="vi"/>
              <a:t>Đánh dấu nốt hiện tại là nốt đã duyệt.</a:t>
            </a:r>
            <a:endParaRPr/>
          </a:p>
          <a:p>
            <a:pPr indent="-342900" lvl="0" marL="457200" rtl="0" algn="l">
              <a:lnSpc>
                <a:spcPct val="100000"/>
              </a:lnSpc>
              <a:spcBef>
                <a:spcPts val="0"/>
              </a:spcBef>
              <a:spcAft>
                <a:spcPts val="0"/>
              </a:spcAft>
              <a:buSzPts val="1800"/>
              <a:buAutoNum type="arabicPeriod"/>
            </a:pPr>
            <a:r>
              <a:rPr lang="vi"/>
              <a:t>Chọn nốt có chi phí nhỏ nhất là nốt hiện tại mới.</a:t>
            </a:r>
            <a:endParaRPr/>
          </a:p>
          <a:p>
            <a:pPr indent="-342900" lvl="0" marL="457200" rtl="0" algn="l">
              <a:lnSpc>
                <a:spcPct val="100000"/>
              </a:lnSpc>
              <a:spcBef>
                <a:spcPts val="0"/>
              </a:spcBef>
              <a:spcAft>
                <a:spcPts val="0"/>
              </a:spcAft>
              <a:buSzPts val="1800"/>
              <a:buAutoNum type="arabicPeriod"/>
            </a:pPr>
            <a:r>
              <a:rPr lang="vi"/>
              <a:t>Nếu như danh sách các nốt chưa được duyệt khác trống, quay lại bước 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a:t>
            </a:r>
            <a:r>
              <a:rPr lang="vi"/>
              <a:t>ột số định nghĩa khác</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t>
            </a:r>
            <a:r>
              <a:rPr lang="vi"/>
              <a:t>ạnh vô hướng (cạnh): là cạnh không phân biệt điểm đầu, điểm cuối. Tức là cạnh (v</a:t>
            </a:r>
            <a:r>
              <a:rPr baseline="-25000" lang="vi"/>
              <a:t>1</a:t>
            </a:r>
            <a:r>
              <a:rPr lang="vi"/>
              <a:t>, v</a:t>
            </a:r>
            <a:r>
              <a:rPr baseline="-25000" lang="vi"/>
              <a:t>2</a:t>
            </a:r>
            <a:r>
              <a:rPr lang="vi"/>
              <a:t>) giống với cạnh (v</a:t>
            </a:r>
            <a:r>
              <a:rPr baseline="-25000" lang="vi"/>
              <a:t>2</a:t>
            </a:r>
            <a:r>
              <a:rPr lang="vi"/>
              <a:t>, v</a:t>
            </a:r>
            <a:r>
              <a:rPr baseline="-25000" lang="vi"/>
              <a:t>1</a:t>
            </a:r>
            <a:r>
              <a:rPr lang="vi"/>
              <a:t>) → Đường hai chiều.</a:t>
            </a:r>
            <a:endParaRPr/>
          </a:p>
          <a:p>
            <a:pPr indent="0" lvl="0" marL="0" rtl="0" algn="l">
              <a:spcBef>
                <a:spcPts val="1600"/>
              </a:spcBef>
              <a:spcAft>
                <a:spcPts val="0"/>
              </a:spcAft>
              <a:buNone/>
            </a:pPr>
            <a:r>
              <a:rPr lang="vi"/>
              <a:t>Cạnh có hướng (cung): là cạnh có phân biệt điểm đầu, điểm cuối. Tức là cạnh (v</a:t>
            </a:r>
            <a:r>
              <a:rPr baseline="-25000" lang="vi"/>
              <a:t>1</a:t>
            </a:r>
            <a:r>
              <a:rPr lang="vi"/>
              <a:t>, v</a:t>
            </a:r>
            <a:r>
              <a:rPr baseline="-25000" lang="vi"/>
              <a:t>2</a:t>
            </a:r>
            <a:r>
              <a:rPr lang="vi"/>
              <a:t>) khác với cạnh (v</a:t>
            </a:r>
            <a:r>
              <a:rPr baseline="-25000" lang="vi"/>
              <a:t>2</a:t>
            </a:r>
            <a:r>
              <a:rPr lang="vi"/>
              <a:t>, v</a:t>
            </a:r>
            <a:r>
              <a:rPr baseline="-25000" lang="vi"/>
              <a:t>1</a:t>
            </a:r>
            <a:r>
              <a:rPr lang="vi"/>
              <a:t>) → Đường một chiều.</a:t>
            </a:r>
            <a:endParaRPr/>
          </a:p>
          <a:p>
            <a:pPr indent="0" lvl="0" marL="0" rtl="0" algn="l">
              <a:spcBef>
                <a:spcPts val="1600"/>
              </a:spcBef>
              <a:spcAft>
                <a:spcPts val="0"/>
              </a:spcAft>
              <a:buNone/>
            </a:pPr>
            <a:r>
              <a:rPr lang="vi"/>
              <a:t>Đồ thị vô hướng: là đồ thị có tất cả các cạnh là vô hướng.</a:t>
            </a:r>
            <a:endParaRPr/>
          </a:p>
          <a:p>
            <a:pPr indent="0" lvl="0" marL="0" rtl="0" algn="l">
              <a:spcBef>
                <a:spcPts val="1600"/>
              </a:spcBef>
              <a:spcAft>
                <a:spcPts val="1600"/>
              </a:spcAft>
              <a:buNone/>
            </a:pPr>
            <a:r>
              <a:rPr lang="vi"/>
              <a:t>Đồ thị có hướng: là đồ thị có tất cả các cạnh là có hướng.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a:t>
            </a:r>
            <a:r>
              <a:rPr lang="vi"/>
              <a:t>ọa</a:t>
            </a:r>
            <a:endParaRPr/>
          </a:p>
        </p:txBody>
      </p:sp>
      <p:sp>
        <p:nvSpPr>
          <p:cNvPr id="94" name="Google Shape;94;p18"/>
          <p:cNvSpPr txBox="1"/>
          <p:nvPr>
            <p:ph idx="1" type="body"/>
          </p:nvPr>
        </p:nvSpPr>
        <p:spPr>
          <a:xfrm>
            <a:off x="387900" y="1489824"/>
            <a:ext cx="8368200" cy="3078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5" name="Google Shape;95;p18"/>
          <p:cNvPicPr preferRelativeResize="0"/>
          <p:nvPr/>
        </p:nvPicPr>
        <p:blipFill>
          <a:blip r:embed="rId3">
            <a:alphaModFix/>
          </a:blip>
          <a:stretch>
            <a:fillRect/>
          </a:stretch>
        </p:blipFill>
        <p:spPr>
          <a:xfrm>
            <a:off x="465568" y="2037813"/>
            <a:ext cx="8212850" cy="198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Ph</a:t>
            </a:r>
            <a:r>
              <a:rPr lang="vi"/>
              <a:t>ân loại đồ thị</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a:t>
            </a:r>
            <a:r>
              <a:rPr lang="vi"/>
              <a:t>ân loại cạnh</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Ngo</a:t>
            </a:r>
            <a:r>
              <a:rPr lang="vi"/>
              <a:t>ài cạnh vô hướng, cạnh có hướng, ta còn có:</a:t>
            </a:r>
            <a:endParaRPr/>
          </a:p>
          <a:p>
            <a:pPr indent="-342900" lvl="0" marL="457200" rtl="0" algn="l">
              <a:spcBef>
                <a:spcPts val="1600"/>
              </a:spcBef>
              <a:spcAft>
                <a:spcPts val="0"/>
              </a:spcAft>
              <a:buSzPts val="1800"/>
              <a:buChar char="●"/>
            </a:pPr>
            <a:r>
              <a:rPr lang="vi"/>
              <a:t>C</a:t>
            </a:r>
            <a:r>
              <a:rPr lang="vi"/>
              <a:t>ác cạnh/cung song song: là các cạnh/cung có cùng điểm đầu và điểm cuối.</a:t>
            </a:r>
            <a:endParaRPr/>
          </a:p>
          <a:p>
            <a:pPr indent="-342900" lvl="0" marL="457200" rtl="0" algn="l">
              <a:spcBef>
                <a:spcPts val="0"/>
              </a:spcBef>
              <a:spcAft>
                <a:spcPts val="0"/>
              </a:spcAft>
              <a:buSzPts val="1800"/>
              <a:buChar char="●"/>
            </a:pPr>
            <a:r>
              <a:rPr lang="vi"/>
              <a:t>Khuyên: là cạnh/cung có điểm đầu trùng với điểm cuối.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1"/>
          <p:cNvPicPr preferRelativeResize="0"/>
          <p:nvPr/>
        </p:nvPicPr>
        <p:blipFill>
          <a:blip r:embed="rId3">
            <a:alphaModFix/>
          </a:blip>
          <a:stretch>
            <a:fillRect/>
          </a:stretch>
        </p:blipFill>
        <p:spPr>
          <a:xfrm>
            <a:off x="2523150" y="152400"/>
            <a:ext cx="4097700"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