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Roboto Slab"/>
      <p:regular r:id="rId57"/>
      <p:bold r:id="rId58"/>
    </p:embeddedFont>
    <p:embeddedFont>
      <p:font typeface="Roboto"/>
      <p:regular r:id="rId59"/>
      <p:bold r:id="rId60"/>
      <p:italic r:id="rId61"/>
      <p:boldItalic r:id="rId62"/>
    </p:embeddedFont>
    <p:embeddedFont>
      <p:font typeface="Lora"/>
      <p:regular r:id="rId63"/>
      <p:bold r:id="rId64"/>
      <p:italic r:id="rId65"/>
      <p:boldItalic r:id="rId66"/>
    </p:embeddedFont>
    <p:embeddedFont>
      <p:font typeface="Roboto Mono"/>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RobotoMon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5.xml"/><Relationship Id="rId64" Type="http://schemas.openxmlformats.org/officeDocument/2006/relationships/font" Target="fonts/Lora-bold.fntdata"/><Relationship Id="rId63" Type="http://schemas.openxmlformats.org/officeDocument/2006/relationships/font" Target="fonts/Lora-regular.fntdata"/><Relationship Id="rId22" Type="http://schemas.openxmlformats.org/officeDocument/2006/relationships/slide" Target="slides/slide17.xml"/><Relationship Id="rId66" Type="http://schemas.openxmlformats.org/officeDocument/2006/relationships/font" Target="fonts/Lora-boldItalic.fntdata"/><Relationship Id="rId21" Type="http://schemas.openxmlformats.org/officeDocument/2006/relationships/slide" Target="slides/slide16.xml"/><Relationship Id="rId65" Type="http://schemas.openxmlformats.org/officeDocument/2006/relationships/font" Target="fonts/Lora-italic.fntdata"/><Relationship Id="rId24" Type="http://schemas.openxmlformats.org/officeDocument/2006/relationships/slide" Target="slides/slide19.xml"/><Relationship Id="rId68" Type="http://schemas.openxmlformats.org/officeDocument/2006/relationships/font" Target="fonts/RobotoMono-bold.fntdata"/><Relationship Id="rId23" Type="http://schemas.openxmlformats.org/officeDocument/2006/relationships/slide" Target="slides/slide18.xml"/><Relationship Id="rId67" Type="http://schemas.openxmlformats.org/officeDocument/2006/relationships/font" Target="fonts/RobotoMono-regular.fntdata"/><Relationship Id="rId60" Type="http://schemas.openxmlformats.org/officeDocument/2006/relationships/font" Target="fonts/Roboto-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Slab-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regular.fntdata"/><Relationship Id="rId14" Type="http://schemas.openxmlformats.org/officeDocument/2006/relationships/slide" Target="slides/slide9.xml"/><Relationship Id="rId58" Type="http://schemas.openxmlformats.org/officeDocument/2006/relationships/font" Target="fonts/RobotoSlab-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67bcfad4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67bcfad4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67bcfad4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67bcfad4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67bcfad4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67bcfad4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c7f34cf3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c7f34cf3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67bcfad4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67bcfad4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67bcfad4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67bcfad4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67bcfad4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67bcfad4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67bcfad4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67bcfad4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c7f34cf3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c7f34cf3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67bcfad4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67bcfad4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c7f34cf3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c7f34cf3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67bcfad4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67bcfad4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67bcfad4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67bcfad4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67bcfad4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67bcfad4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d2d0235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d2d0235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d2d02357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d2d02357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d2d02357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d2d02357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d2d02357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d2d02357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d2d02357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d2d02357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d2d02357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d2d0235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d2d02357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d2d02357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67bcfad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67bcfad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d2d02357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d2d02357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d2d02357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d2d02357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d302742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d302742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d302742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d302742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d3027424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d3027424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8d302742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d302742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8d3027424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d3027424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434ed45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434ed45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d3027424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d3027424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3899c2b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3899c2b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67bcfad4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67bcfad4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3899c2b1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3899c2b1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3899c2b1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3899c2b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3899c2b1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3899c2b1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3899c2b1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3899c2b1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3899c2b1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3899c2b1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3899c2b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3899c2b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3899c2b1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3899c2b1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86b2fdf72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6b2fdf72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6b2fdf727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6b2fdf727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86b2fdf727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6b2fdf727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0f0a99c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0f0a99c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86b2fdf727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6b2fdf727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6b2fdf727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6b2fdf727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67bcfad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67bcfad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0f0a99c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0f0a99c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c7f34cf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c7f34cf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67bcfad4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67bcfad4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Bài toán sắp xếp</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họa</a:t>
            </a:r>
            <a:endParaRPr/>
          </a:p>
        </p:txBody>
      </p:sp>
      <p:pic>
        <p:nvPicPr>
          <p:cNvPr id="116" name="Google Shape;116;p22"/>
          <p:cNvPicPr preferRelativeResize="0"/>
          <p:nvPr/>
        </p:nvPicPr>
        <p:blipFill>
          <a:blip r:embed="rId3">
            <a:alphaModFix/>
          </a:blip>
          <a:stretch>
            <a:fillRect/>
          </a:stretch>
        </p:blipFill>
        <p:spPr>
          <a:xfrm>
            <a:off x="4095750" y="804850"/>
            <a:ext cx="952500" cy="353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122" name="Google Shape;122;p23"/>
          <p:cNvSpPr txBox="1"/>
          <p:nvPr>
            <p:ph idx="1" type="body"/>
          </p:nvPr>
        </p:nvSpPr>
        <p:spPr>
          <a:xfrm>
            <a:off x="387900" y="1489824"/>
            <a:ext cx="8368200" cy="3078900"/>
          </a:xfrm>
          <a:prstGeom prst="rect">
            <a:avLst/>
          </a:prstGeom>
          <a:solidFill>
            <a:srgbClr val="EAEEF3"/>
          </a:solidFill>
        </p:spPr>
        <p:txBody>
          <a:bodyPr anchorCtr="0" anchor="t" bIns="91425" lIns="91425" spcFirstLastPara="1" rIns="91425" wrap="square" tIns="91425">
            <a:noAutofit/>
          </a:bodyPr>
          <a:lstStyle/>
          <a:p>
            <a:pPr indent="0" lvl="0" marL="0" rtl="0" algn="l">
              <a:spcBef>
                <a:spcPts val="0"/>
              </a:spcBef>
              <a:spcAft>
                <a:spcPts val="0"/>
              </a:spcAft>
              <a:buNone/>
            </a:pPr>
            <a:r>
              <a:rPr b="1" lang="vi" sz="1600">
                <a:solidFill>
                  <a:srgbClr val="00193A"/>
                </a:solidFill>
                <a:highlight>
                  <a:srgbClr val="EAEEF3"/>
                </a:highlight>
                <a:latin typeface="Consolas"/>
                <a:ea typeface="Consolas"/>
                <a:cs typeface="Consolas"/>
                <a:sym typeface="Consolas"/>
              </a:rPr>
              <a:t>def</a:t>
            </a:r>
            <a:r>
              <a:rPr lang="vi" sz="1600">
                <a:solidFill>
                  <a:srgbClr val="00193A"/>
                </a:solidFill>
                <a:highlight>
                  <a:srgbClr val="EAEEF3"/>
                </a:highlight>
                <a:latin typeface="Consolas"/>
                <a:ea typeface="Consolas"/>
                <a:cs typeface="Consolas"/>
                <a:sym typeface="Consolas"/>
              </a:rPr>
              <a:t> </a:t>
            </a:r>
            <a:r>
              <a:rPr b="1" lang="vi" sz="1600">
                <a:solidFill>
                  <a:srgbClr val="0048AB"/>
                </a:solidFill>
                <a:highlight>
                  <a:srgbClr val="EAEEF3"/>
                </a:highlight>
                <a:latin typeface="Consolas"/>
                <a:ea typeface="Consolas"/>
                <a:cs typeface="Consolas"/>
                <a:sym typeface="Consolas"/>
              </a:rPr>
              <a:t>sắp_xếp_chọn</a:t>
            </a:r>
            <a:r>
              <a:rPr lang="vi" sz="1600">
                <a:solidFill>
                  <a:srgbClr val="00193A"/>
                </a:solidFill>
                <a:highlight>
                  <a:srgbClr val="EAEEF3"/>
                </a:highlight>
                <a:latin typeface="Consolas"/>
                <a:ea typeface="Consolas"/>
                <a:cs typeface="Consolas"/>
                <a:sym typeface="Consolas"/>
              </a:rPr>
              <a:t>(danh sách: A):</a:t>
            </a:r>
            <a:br>
              <a:rPr lang="vi" sz="1600">
                <a:solidFill>
                  <a:srgbClr val="00193A"/>
                </a:solidFill>
                <a:highlight>
                  <a:srgbClr val="EAEEF3"/>
                </a:highlight>
                <a:latin typeface="Consolas"/>
                <a:ea typeface="Consolas"/>
                <a:cs typeface="Consolas"/>
                <a:sym typeface="Consolas"/>
              </a:rPr>
            </a:br>
            <a:r>
              <a:rPr lang="vi" sz="1600">
                <a:solidFill>
                  <a:srgbClr val="00193A"/>
                </a:solidFill>
                <a:highlight>
                  <a:srgbClr val="EAEEF3"/>
                </a:highlight>
                <a:latin typeface="Consolas"/>
                <a:ea typeface="Consolas"/>
                <a:cs typeface="Consolas"/>
                <a:sym typeface="Consolas"/>
              </a:rPr>
              <a:t>	</a:t>
            </a:r>
            <a:r>
              <a:rPr b="1" lang="vi" sz="1600">
                <a:solidFill>
                  <a:srgbClr val="00193A"/>
                </a:solidFill>
                <a:highlight>
                  <a:srgbClr val="EAEEF3"/>
                </a:highlight>
                <a:latin typeface="Consolas"/>
                <a:ea typeface="Consolas"/>
                <a:cs typeface="Consolas"/>
                <a:sym typeface="Consolas"/>
              </a:rPr>
              <a:t>for</a:t>
            </a:r>
            <a:r>
              <a:rPr lang="vi" sz="1600">
                <a:solidFill>
                  <a:srgbClr val="00193A"/>
                </a:solidFill>
                <a:highlight>
                  <a:srgbClr val="EAEEF3"/>
                </a:highlight>
                <a:latin typeface="Consolas"/>
                <a:ea typeface="Consolas"/>
                <a:cs typeface="Consolas"/>
                <a:sym typeface="Consolas"/>
              </a:rPr>
              <a:t> i = 0 ... len(A) - 1:</a:t>
            </a:r>
            <a:br>
              <a:rPr lang="vi" sz="1600">
                <a:solidFill>
                  <a:srgbClr val="00193A"/>
                </a:solidFill>
                <a:highlight>
                  <a:srgbClr val="EAEEF3"/>
                </a:highlight>
                <a:latin typeface="Consolas"/>
                <a:ea typeface="Consolas"/>
                <a:cs typeface="Consolas"/>
                <a:sym typeface="Consolas"/>
              </a:rPr>
            </a:br>
            <a:r>
              <a:rPr lang="vi" sz="1600">
                <a:solidFill>
                  <a:srgbClr val="00193A"/>
                </a:solidFill>
                <a:highlight>
                  <a:srgbClr val="EAEEF3"/>
                </a:highlight>
                <a:latin typeface="Consolas"/>
                <a:ea typeface="Consolas"/>
                <a:cs typeface="Consolas"/>
                <a:sym typeface="Consolas"/>
              </a:rPr>
              <a:t>		</a:t>
            </a:r>
            <a:r>
              <a:rPr lang="vi" sz="1600">
                <a:solidFill>
                  <a:srgbClr val="738191"/>
                </a:solidFill>
                <a:highlight>
                  <a:srgbClr val="EAEEF3"/>
                </a:highlight>
                <a:latin typeface="Consolas"/>
                <a:ea typeface="Consolas"/>
                <a:cs typeface="Consolas"/>
                <a:sym typeface="Consolas"/>
              </a:rPr>
              <a:t># tìm phần tử nhỏ nhất trong phần từ A[i] đến A[-1]</a:t>
            </a:r>
            <a:br>
              <a:rPr lang="vi" sz="1600">
                <a:solidFill>
                  <a:srgbClr val="00193A"/>
                </a:solidFill>
                <a:highlight>
                  <a:srgbClr val="EAEEF3"/>
                </a:highlight>
                <a:latin typeface="Consolas"/>
                <a:ea typeface="Consolas"/>
                <a:cs typeface="Consolas"/>
                <a:sym typeface="Consolas"/>
              </a:rPr>
            </a:br>
            <a:r>
              <a:rPr lang="vi" sz="1600">
                <a:solidFill>
                  <a:srgbClr val="00193A"/>
                </a:solidFill>
                <a:highlight>
                  <a:srgbClr val="EAEEF3"/>
                </a:highlight>
                <a:latin typeface="Consolas"/>
                <a:ea typeface="Consolas"/>
                <a:cs typeface="Consolas"/>
                <a:sym typeface="Consolas"/>
              </a:rPr>
              <a:t>		min = i</a:t>
            </a:r>
            <a:br>
              <a:rPr lang="vi" sz="1600">
                <a:solidFill>
                  <a:srgbClr val="00193A"/>
                </a:solidFill>
                <a:highlight>
                  <a:srgbClr val="EAEEF3"/>
                </a:highlight>
                <a:latin typeface="Consolas"/>
                <a:ea typeface="Consolas"/>
                <a:cs typeface="Consolas"/>
                <a:sym typeface="Consolas"/>
              </a:rPr>
            </a:br>
            <a:r>
              <a:rPr lang="vi" sz="1600">
                <a:solidFill>
                  <a:srgbClr val="00193A"/>
                </a:solidFill>
                <a:highlight>
                  <a:srgbClr val="EAEEF3"/>
                </a:highlight>
                <a:latin typeface="Consolas"/>
                <a:ea typeface="Consolas"/>
                <a:cs typeface="Consolas"/>
                <a:sym typeface="Consolas"/>
              </a:rPr>
              <a:t>		</a:t>
            </a:r>
            <a:r>
              <a:rPr b="1" lang="vi" sz="1600">
                <a:solidFill>
                  <a:srgbClr val="00193A"/>
                </a:solidFill>
                <a:highlight>
                  <a:srgbClr val="EAEEF3"/>
                </a:highlight>
                <a:latin typeface="Consolas"/>
                <a:ea typeface="Consolas"/>
                <a:cs typeface="Consolas"/>
                <a:sym typeface="Consolas"/>
              </a:rPr>
              <a:t>for</a:t>
            </a:r>
            <a:r>
              <a:rPr lang="vi" sz="1600">
                <a:solidFill>
                  <a:srgbClr val="00193A"/>
                </a:solidFill>
                <a:highlight>
                  <a:srgbClr val="EAEEF3"/>
                </a:highlight>
                <a:latin typeface="Consolas"/>
                <a:ea typeface="Consolas"/>
                <a:cs typeface="Consolas"/>
                <a:sym typeface="Consolas"/>
              </a:rPr>
              <a:t> j = i ... len(A) - 1:</a:t>
            </a:r>
            <a:br>
              <a:rPr lang="vi" sz="1600">
                <a:solidFill>
                  <a:srgbClr val="00193A"/>
                </a:solidFill>
                <a:highlight>
                  <a:srgbClr val="EAEEF3"/>
                </a:highlight>
                <a:latin typeface="Consolas"/>
                <a:ea typeface="Consolas"/>
                <a:cs typeface="Consolas"/>
                <a:sym typeface="Consolas"/>
              </a:rPr>
            </a:br>
            <a:r>
              <a:rPr lang="vi" sz="1600">
                <a:solidFill>
                  <a:srgbClr val="00193A"/>
                </a:solidFill>
                <a:highlight>
                  <a:srgbClr val="EAEEF3"/>
                </a:highlight>
                <a:latin typeface="Consolas"/>
                <a:ea typeface="Consolas"/>
                <a:cs typeface="Consolas"/>
                <a:sym typeface="Consolas"/>
              </a:rPr>
              <a:t>			</a:t>
            </a:r>
            <a:r>
              <a:rPr b="1" lang="vi" sz="1600">
                <a:solidFill>
                  <a:srgbClr val="00193A"/>
                </a:solidFill>
                <a:highlight>
                  <a:srgbClr val="EAEEF3"/>
                </a:highlight>
                <a:latin typeface="Consolas"/>
                <a:ea typeface="Consolas"/>
                <a:cs typeface="Consolas"/>
                <a:sym typeface="Consolas"/>
              </a:rPr>
              <a:t>if</a:t>
            </a:r>
            <a:r>
              <a:rPr lang="vi" sz="1600">
                <a:solidFill>
                  <a:srgbClr val="00193A"/>
                </a:solidFill>
                <a:highlight>
                  <a:srgbClr val="EAEEF3"/>
                </a:highlight>
                <a:latin typeface="Consolas"/>
                <a:ea typeface="Consolas"/>
                <a:cs typeface="Consolas"/>
                <a:sym typeface="Consolas"/>
              </a:rPr>
              <a:t> A[min] &gt; A[j]:</a:t>
            </a:r>
            <a:br>
              <a:rPr lang="vi" sz="1600">
                <a:solidFill>
                  <a:srgbClr val="00193A"/>
                </a:solidFill>
                <a:highlight>
                  <a:srgbClr val="EAEEF3"/>
                </a:highlight>
                <a:latin typeface="Consolas"/>
                <a:ea typeface="Consolas"/>
                <a:cs typeface="Consolas"/>
                <a:sym typeface="Consolas"/>
              </a:rPr>
            </a:br>
            <a:r>
              <a:rPr lang="vi" sz="1600">
                <a:solidFill>
                  <a:srgbClr val="00193A"/>
                </a:solidFill>
                <a:highlight>
                  <a:srgbClr val="EAEEF3"/>
                </a:highlight>
                <a:latin typeface="Consolas"/>
                <a:ea typeface="Consolas"/>
                <a:cs typeface="Consolas"/>
                <a:sym typeface="Consolas"/>
              </a:rPr>
              <a:t>				min = j</a:t>
            </a:r>
            <a:br>
              <a:rPr lang="vi" sz="1600">
                <a:solidFill>
                  <a:srgbClr val="00193A"/>
                </a:solidFill>
                <a:highlight>
                  <a:srgbClr val="EAEEF3"/>
                </a:highlight>
                <a:latin typeface="Consolas"/>
                <a:ea typeface="Consolas"/>
                <a:cs typeface="Consolas"/>
                <a:sym typeface="Consolas"/>
              </a:rPr>
            </a:br>
            <a:r>
              <a:rPr lang="vi" sz="1600">
                <a:solidFill>
                  <a:srgbClr val="00193A"/>
                </a:solidFill>
                <a:highlight>
                  <a:srgbClr val="EAEEF3"/>
                </a:highlight>
                <a:latin typeface="Consolas"/>
                <a:ea typeface="Consolas"/>
                <a:cs typeface="Consolas"/>
                <a:sym typeface="Consolas"/>
              </a:rPr>
              <a:t>		</a:t>
            </a:r>
            <a:r>
              <a:rPr lang="vi" sz="1600">
                <a:solidFill>
                  <a:srgbClr val="738191"/>
                </a:solidFill>
                <a:highlight>
                  <a:srgbClr val="EAEEF3"/>
                </a:highlight>
                <a:latin typeface="Consolas"/>
                <a:ea typeface="Consolas"/>
                <a:cs typeface="Consolas"/>
                <a:sym typeface="Consolas"/>
              </a:rPr>
              <a:t># hoán đổi số nhỏ nhất tìm được với A[i]</a:t>
            </a:r>
            <a:br>
              <a:rPr lang="vi" sz="1600">
                <a:solidFill>
                  <a:srgbClr val="00193A"/>
                </a:solidFill>
                <a:highlight>
                  <a:srgbClr val="EAEEF3"/>
                </a:highlight>
                <a:latin typeface="Consolas"/>
                <a:ea typeface="Consolas"/>
                <a:cs typeface="Consolas"/>
                <a:sym typeface="Consolas"/>
              </a:rPr>
            </a:br>
            <a:r>
              <a:rPr lang="vi" sz="1600">
                <a:solidFill>
                  <a:srgbClr val="00193A"/>
                </a:solidFill>
                <a:highlight>
                  <a:srgbClr val="EAEEF3"/>
                </a:highlight>
                <a:latin typeface="Consolas"/>
                <a:ea typeface="Consolas"/>
                <a:cs typeface="Consolas"/>
                <a:sym typeface="Consolas"/>
              </a:rPr>
              <a:t>		A[i], A[min] = A[min], A[i]</a:t>
            </a:r>
            <a:endParaRPr sz="2200">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tích</a:t>
            </a:r>
            <a:endParaRPr/>
          </a:p>
        </p:txBody>
      </p:sp>
      <p:sp>
        <p:nvSpPr>
          <p:cNvPr id="128" name="Google Shape;128;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Thuật toán dễ hiểu, dễ cài đặt.</a:t>
            </a:r>
            <a:endParaRPr/>
          </a:p>
          <a:p>
            <a:pPr indent="0" lvl="0" marL="0" rtl="0" algn="l">
              <a:spcBef>
                <a:spcPts val="1600"/>
              </a:spcBef>
              <a:spcAft>
                <a:spcPts val="1600"/>
              </a:spcAft>
              <a:buNone/>
            </a:pPr>
            <a:r>
              <a:rPr lang="vi"/>
              <a:t>Thuật toán có độ phức tạp trung bình là O(n</a:t>
            </a:r>
            <a:r>
              <a:rPr baseline="30000" lang="vi"/>
              <a:t>2</a:t>
            </a:r>
            <a:r>
              <a:rPr lang="vi"/>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Sắp xếp nổi bọt</a:t>
            </a:r>
            <a:endParaRPr/>
          </a:p>
          <a:p>
            <a:pPr indent="0" lvl="0" marL="0" rtl="0" algn="ctr">
              <a:spcBef>
                <a:spcPts val="0"/>
              </a:spcBef>
              <a:spcAft>
                <a:spcPts val="0"/>
              </a:spcAft>
              <a:buNone/>
            </a:pPr>
            <a:r>
              <a:rPr lang="vi"/>
              <a:t>(Bubble Sort)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tưởng</a:t>
            </a:r>
            <a:endParaRPr/>
          </a:p>
        </p:txBody>
      </p:sp>
      <p:sp>
        <p:nvSpPr>
          <p:cNvPr id="139" name="Google Shape;139;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Ý tưởng của việc thuật toán so sánh nổi bọt dựa trên việc so sánh 2 phần tử kế tiếp nhau, nếu chúng sai thứ tự (lớn trước, nhỏ sau) thì hoán đổi chúng với nhau.</a:t>
            </a:r>
            <a:endParaRPr/>
          </a:p>
          <a:p>
            <a:pPr indent="0" lvl="0" marL="0" rtl="0" algn="l">
              <a:spcBef>
                <a:spcPts val="1600"/>
              </a:spcBef>
              <a:spcAft>
                <a:spcPts val="1600"/>
              </a:spcAft>
              <a:buNone/>
            </a:pPr>
            <a:r>
              <a:rPr lang="vi"/>
              <a:t>Có thể thấy, sau mỗi lần thực hiện như thế, phần tử lớn nhất sẽ về đúng vị trí (bọt to nổi lên trước).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họa</a:t>
            </a:r>
            <a:endParaRPr/>
          </a:p>
        </p:txBody>
      </p:sp>
      <p:pic>
        <p:nvPicPr>
          <p:cNvPr id="145" name="Google Shape;145;p27"/>
          <p:cNvPicPr preferRelativeResize="0"/>
          <p:nvPr/>
        </p:nvPicPr>
        <p:blipFill>
          <a:blip r:embed="rId3">
            <a:alphaModFix/>
          </a:blip>
          <a:stretch>
            <a:fillRect/>
          </a:stretch>
        </p:blipFill>
        <p:spPr>
          <a:xfrm>
            <a:off x="3143250" y="1714500"/>
            <a:ext cx="2857500" cy="171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151" name="Google Shape;151;p28"/>
          <p:cNvSpPr txBox="1"/>
          <p:nvPr>
            <p:ph idx="1" type="body"/>
          </p:nvPr>
        </p:nvSpPr>
        <p:spPr>
          <a:xfrm>
            <a:off x="387900" y="1489824"/>
            <a:ext cx="8368200" cy="3078900"/>
          </a:xfrm>
          <a:prstGeom prst="rect">
            <a:avLst/>
          </a:prstGeom>
          <a:solidFill>
            <a:srgbClr val="EAEEF3"/>
          </a:solidFill>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00193A"/>
                </a:solidFill>
                <a:highlight>
                  <a:srgbClr val="EAEEF3"/>
                </a:highlight>
                <a:latin typeface="Consolas"/>
                <a:ea typeface="Consolas"/>
                <a:cs typeface="Consolas"/>
                <a:sym typeface="Consolas"/>
              </a:rPr>
              <a:t>def</a:t>
            </a:r>
            <a:r>
              <a:rPr lang="vi">
                <a:solidFill>
                  <a:srgbClr val="00193A"/>
                </a:solidFill>
                <a:highlight>
                  <a:srgbClr val="EAEEF3"/>
                </a:highlight>
                <a:latin typeface="Consolas"/>
                <a:ea typeface="Consolas"/>
                <a:cs typeface="Consolas"/>
                <a:sym typeface="Consolas"/>
              </a:rPr>
              <a:t> </a:t>
            </a:r>
            <a:r>
              <a:rPr b="1" lang="vi">
                <a:solidFill>
                  <a:srgbClr val="0048AB"/>
                </a:solidFill>
                <a:highlight>
                  <a:srgbClr val="EAEEF3"/>
                </a:highlight>
                <a:latin typeface="Consolas"/>
                <a:ea typeface="Consolas"/>
                <a:cs typeface="Consolas"/>
                <a:sym typeface="Consolas"/>
              </a:rPr>
              <a:t>sắp_xếp_nổi_bọt</a:t>
            </a:r>
            <a:r>
              <a:rPr lang="vi">
                <a:solidFill>
                  <a:srgbClr val="00193A"/>
                </a:solidFill>
                <a:highlight>
                  <a:srgbClr val="EAEEF3"/>
                </a:highlight>
                <a:latin typeface="Consolas"/>
                <a:ea typeface="Consolas"/>
                <a:cs typeface="Consolas"/>
                <a:sym typeface="Consolas"/>
              </a:rPr>
              <a:t>(danh sách: A):</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for</a:t>
            </a:r>
            <a:r>
              <a:rPr lang="vi">
                <a:solidFill>
                  <a:srgbClr val="00193A"/>
                </a:solidFill>
                <a:highlight>
                  <a:srgbClr val="EAEEF3"/>
                </a:highlight>
                <a:latin typeface="Consolas"/>
                <a:ea typeface="Consolas"/>
                <a:cs typeface="Consolas"/>
                <a:sym typeface="Consolas"/>
              </a:rPr>
              <a:t> i = len(A)-1 ... 0:</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lang="vi">
                <a:solidFill>
                  <a:srgbClr val="738191"/>
                </a:solidFill>
                <a:highlight>
                  <a:srgbClr val="EAEEF3"/>
                </a:highlight>
                <a:latin typeface="Consolas"/>
                <a:ea typeface="Consolas"/>
                <a:cs typeface="Consolas"/>
                <a:sym typeface="Consolas"/>
              </a:rPr>
              <a:t># nổi bọt</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for</a:t>
            </a:r>
            <a:r>
              <a:rPr lang="vi">
                <a:solidFill>
                  <a:srgbClr val="00193A"/>
                </a:solidFill>
                <a:highlight>
                  <a:srgbClr val="EAEEF3"/>
                </a:highlight>
                <a:latin typeface="Consolas"/>
                <a:ea typeface="Consolas"/>
                <a:cs typeface="Consolas"/>
                <a:sym typeface="Consolas"/>
              </a:rPr>
              <a:t> j = 0 ... i-1:</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if</a:t>
            </a:r>
            <a:r>
              <a:rPr lang="vi">
                <a:solidFill>
                  <a:srgbClr val="00193A"/>
                </a:solidFill>
                <a:highlight>
                  <a:srgbClr val="EAEEF3"/>
                </a:highlight>
                <a:latin typeface="Consolas"/>
                <a:ea typeface="Consolas"/>
                <a:cs typeface="Consolas"/>
                <a:sym typeface="Consolas"/>
              </a:rPr>
              <a:t> A[j] &gt; A[j+1]:</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A[j], A[j+1] = A[j+1], A[j]</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tích</a:t>
            </a:r>
            <a:endParaRPr/>
          </a:p>
        </p:txBody>
      </p:sp>
      <p:sp>
        <p:nvSpPr>
          <p:cNvPr id="157" name="Google Shape;157;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Thuật toán dễ hiểu, dễ cài đặt.</a:t>
            </a:r>
            <a:endParaRPr/>
          </a:p>
          <a:p>
            <a:pPr indent="0" lvl="0" marL="0" rtl="0" algn="l">
              <a:spcBef>
                <a:spcPts val="1600"/>
              </a:spcBef>
              <a:spcAft>
                <a:spcPts val="1600"/>
              </a:spcAft>
              <a:buNone/>
            </a:pPr>
            <a:r>
              <a:rPr lang="vi"/>
              <a:t>Thuật toán có độ phức tạp trung bình là O(n</a:t>
            </a:r>
            <a:r>
              <a:rPr baseline="30000" lang="vi"/>
              <a:t>2</a:t>
            </a:r>
            <a:r>
              <a:rPr lang="vi"/>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Sắp xếp chèn</a:t>
            </a:r>
            <a:endParaRPr/>
          </a:p>
          <a:p>
            <a:pPr indent="0" lvl="0" marL="0" rtl="0" algn="ctr">
              <a:spcBef>
                <a:spcPts val="0"/>
              </a:spcBef>
              <a:spcAft>
                <a:spcPts val="0"/>
              </a:spcAft>
              <a:buNone/>
            </a:pPr>
            <a:r>
              <a:rPr lang="vi"/>
              <a:t>(Insertion Sort)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tưởng:</a:t>
            </a:r>
            <a:endParaRPr/>
          </a:p>
        </p:txBody>
      </p:sp>
      <p:sp>
        <p:nvSpPr>
          <p:cNvPr id="168" name="Google Shape;168;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Ý tưởng của sắp xếp chèn dựa trên cách xếp bài của những người chơi bài.</a:t>
            </a:r>
            <a:endParaRPr/>
          </a:p>
          <a:p>
            <a:pPr indent="0" lvl="0" marL="0" rtl="0" algn="l">
              <a:spcBef>
                <a:spcPts val="1600"/>
              </a:spcBef>
              <a:spcAft>
                <a:spcPts val="0"/>
              </a:spcAft>
              <a:buNone/>
            </a:pPr>
            <a:r>
              <a:rPr lang="vi"/>
              <a:t>Đó là:</a:t>
            </a:r>
            <a:endParaRPr/>
          </a:p>
          <a:p>
            <a:pPr indent="-342900" lvl="0" marL="457200" rtl="0" algn="l">
              <a:spcBef>
                <a:spcPts val="1600"/>
              </a:spcBef>
              <a:spcAft>
                <a:spcPts val="0"/>
              </a:spcAft>
              <a:buSzPts val="1800"/>
              <a:buChar char="●"/>
            </a:pPr>
            <a:r>
              <a:rPr lang="vi"/>
              <a:t>Bốc từng lá một lên tay.</a:t>
            </a:r>
            <a:endParaRPr/>
          </a:p>
          <a:p>
            <a:pPr indent="-342900" lvl="0" marL="457200" rtl="0" algn="l">
              <a:spcBef>
                <a:spcPts val="0"/>
              </a:spcBef>
              <a:spcAft>
                <a:spcPts val="0"/>
              </a:spcAft>
              <a:buSzPts val="1800"/>
              <a:buChar char="●"/>
            </a:pPr>
            <a:r>
              <a:rPr lang="vi"/>
              <a:t>Chèn lá vừa bốc vào vị trí thích hợp vào bộ đang xếp.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Giới thiệu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họa</a:t>
            </a:r>
            <a:endParaRPr/>
          </a:p>
        </p:txBody>
      </p:sp>
      <p:pic>
        <p:nvPicPr>
          <p:cNvPr id="174" name="Google Shape;174;p32"/>
          <p:cNvPicPr preferRelativeResize="0"/>
          <p:nvPr/>
        </p:nvPicPr>
        <p:blipFill>
          <a:blip r:embed="rId3">
            <a:alphaModFix/>
          </a:blip>
          <a:stretch>
            <a:fillRect/>
          </a:stretch>
        </p:blipFill>
        <p:spPr>
          <a:xfrm>
            <a:off x="3143250" y="1714500"/>
            <a:ext cx="2857500" cy="1714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180" name="Google Shape;180;p33"/>
          <p:cNvSpPr txBox="1"/>
          <p:nvPr>
            <p:ph idx="1" type="body"/>
          </p:nvPr>
        </p:nvSpPr>
        <p:spPr>
          <a:xfrm>
            <a:off x="387900" y="1433225"/>
            <a:ext cx="8368200" cy="3618300"/>
          </a:xfrm>
          <a:prstGeom prst="rect">
            <a:avLst/>
          </a:prstGeom>
          <a:solidFill>
            <a:srgbClr val="EAEEF3"/>
          </a:solidFill>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00193A"/>
                </a:solidFill>
                <a:highlight>
                  <a:srgbClr val="EAEEF3"/>
                </a:highlight>
                <a:latin typeface="Consolas"/>
                <a:ea typeface="Consolas"/>
                <a:cs typeface="Consolas"/>
                <a:sym typeface="Consolas"/>
              </a:rPr>
              <a:t>def</a:t>
            </a:r>
            <a:r>
              <a:rPr lang="vi">
                <a:solidFill>
                  <a:srgbClr val="00193A"/>
                </a:solidFill>
                <a:highlight>
                  <a:srgbClr val="EAEEF3"/>
                </a:highlight>
                <a:latin typeface="Consolas"/>
                <a:ea typeface="Consolas"/>
                <a:cs typeface="Consolas"/>
                <a:sym typeface="Consolas"/>
              </a:rPr>
              <a:t> </a:t>
            </a:r>
            <a:r>
              <a:rPr b="1" lang="vi">
                <a:solidFill>
                  <a:srgbClr val="0048AB"/>
                </a:solidFill>
                <a:highlight>
                  <a:srgbClr val="EAEEF3"/>
                </a:highlight>
                <a:latin typeface="Consolas"/>
                <a:ea typeface="Consolas"/>
                <a:cs typeface="Consolas"/>
                <a:sym typeface="Consolas"/>
              </a:rPr>
              <a:t>sắp_xếp_chèn</a:t>
            </a:r>
            <a:r>
              <a:rPr lang="vi">
                <a:solidFill>
                  <a:srgbClr val="00193A"/>
                </a:solidFill>
                <a:highlight>
                  <a:srgbClr val="EAEEF3"/>
                </a:highlight>
                <a:latin typeface="Consolas"/>
                <a:ea typeface="Consolas"/>
                <a:cs typeface="Consolas"/>
                <a:sym typeface="Consolas"/>
              </a:rPr>
              <a:t>(danh sách: A):</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for</a:t>
            </a:r>
            <a:r>
              <a:rPr lang="vi">
                <a:solidFill>
                  <a:srgbClr val="00193A"/>
                </a:solidFill>
                <a:highlight>
                  <a:srgbClr val="EAEEF3"/>
                </a:highlight>
                <a:latin typeface="Consolas"/>
                <a:ea typeface="Consolas"/>
                <a:cs typeface="Consolas"/>
                <a:sym typeface="Consolas"/>
              </a:rPr>
              <a:t> i = 1 ... len(A)-1:</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key = A[i] </a:t>
            </a:r>
            <a:r>
              <a:rPr lang="vi">
                <a:solidFill>
                  <a:srgbClr val="738191"/>
                </a:solidFill>
                <a:highlight>
                  <a:srgbClr val="EAEEF3"/>
                </a:highlight>
                <a:latin typeface="Consolas"/>
                <a:ea typeface="Consolas"/>
                <a:cs typeface="Consolas"/>
                <a:sym typeface="Consolas"/>
              </a:rPr>
              <a:t># phần tử cần chèn</a:t>
            </a:r>
            <a:endParaRPr>
              <a:solidFill>
                <a:srgbClr val="738191"/>
              </a:solidFill>
              <a:highlight>
                <a:srgbClr val="EAEEF3"/>
              </a:highlight>
              <a:latin typeface="Consolas"/>
              <a:ea typeface="Consolas"/>
              <a:cs typeface="Consolas"/>
              <a:sym typeface="Consolas"/>
            </a:endParaRPr>
          </a:p>
          <a:p>
            <a:pPr indent="457200" lvl="0" marL="0" rtl="0" algn="l">
              <a:spcBef>
                <a:spcPts val="0"/>
              </a:spcBef>
              <a:spcAft>
                <a:spcPts val="0"/>
              </a:spcAft>
              <a:buNone/>
            </a:pPr>
            <a:r>
              <a:rPr lang="vi">
                <a:solidFill>
                  <a:srgbClr val="738191"/>
                </a:solidFill>
                <a:highlight>
                  <a:srgbClr val="EAEEF3"/>
                </a:highlight>
                <a:latin typeface="Consolas"/>
                <a:ea typeface="Consolas"/>
                <a:cs typeface="Consolas"/>
                <a:sym typeface="Consolas"/>
              </a:rPr>
              <a:t>    </a:t>
            </a:r>
            <a:r>
              <a:rPr lang="vi">
                <a:solidFill>
                  <a:srgbClr val="738191"/>
                </a:solidFill>
                <a:highlight>
                  <a:srgbClr val="EAEEF3"/>
                </a:highlight>
                <a:latin typeface="Consolas"/>
                <a:ea typeface="Consolas"/>
                <a:cs typeface="Consolas"/>
                <a:sym typeface="Consolas"/>
              </a:rPr>
              <a:t># đẩy các phần tử lớn hơn A[i] về bên phải</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j = i-1</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while</a:t>
            </a:r>
            <a:r>
              <a:rPr lang="vi">
                <a:solidFill>
                  <a:srgbClr val="00193A"/>
                </a:solidFill>
                <a:highlight>
                  <a:srgbClr val="EAEEF3"/>
                </a:highlight>
                <a:latin typeface="Consolas"/>
                <a:ea typeface="Consolas"/>
                <a:cs typeface="Consolas"/>
                <a:sym typeface="Consolas"/>
              </a:rPr>
              <a:t> j &gt;= 0 </a:t>
            </a:r>
            <a:r>
              <a:rPr b="1" lang="vi">
                <a:solidFill>
                  <a:srgbClr val="00193A"/>
                </a:solidFill>
                <a:highlight>
                  <a:srgbClr val="EAEEF3"/>
                </a:highlight>
                <a:latin typeface="Consolas"/>
                <a:ea typeface="Consolas"/>
                <a:cs typeface="Consolas"/>
                <a:sym typeface="Consolas"/>
              </a:rPr>
              <a:t>and</a:t>
            </a:r>
            <a:r>
              <a:rPr lang="vi">
                <a:solidFill>
                  <a:srgbClr val="00193A"/>
                </a:solidFill>
                <a:highlight>
                  <a:srgbClr val="EAEEF3"/>
                </a:highlight>
                <a:latin typeface="Consolas"/>
                <a:ea typeface="Consolas"/>
                <a:cs typeface="Consolas"/>
                <a:sym typeface="Consolas"/>
              </a:rPr>
              <a:t> A[j] &gt; key:</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A[j+1] = A[j]</a:t>
            </a:r>
            <a:endParaRPr>
              <a:solidFill>
                <a:srgbClr val="00193A"/>
              </a:solidFill>
              <a:highlight>
                <a:srgbClr val="EAEEF3"/>
              </a:highlight>
              <a:latin typeface="Consolas"/>
              <a:ea typeface="Consolas"/>
              <a:cs typeface="Consolas"/>
              <a:sym typeface="Consolas"/>
            </a:endParaRPr>
          </a:p>
          <a:p>
            <a:pPr indent="0" lvl="0" marL="0" rtl="0" algn="l">
              <a:spcBef>
                <a:spcPts val="0"/>
              </a:spcBef>
              <a:spcAft>
                <a:spcPts val="0"/>
              </a:spcAft>
              <a:buNone/>
            </a:pPr>
            <a:r>
              <a:rPr lang="vi">
                <a:solidFill>
                  <a:srgbClr val="00193A"/>
                </a:solidFill>
                <a:highlight>
                  <a:srgbClr val="EAEEF3"/>
                </a:highlight>
                <a:latin typeface="Consolas"/>
                <a:ea typeface="Consolas"/>
                <a:cs typeface="Consolas"/>
                <a:sym typeface="Consolas"/>
              </a:rPr>
              <a:t>           j = j - 1</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lang="vi">
                <a:solidFill>
                  <a:srgbClr val="738191"/>
                </a:solidFill>
                <a:highlight>
                  <a:srgbClr val="EAEEF3"/>
                </a:highlight>
                <a:latin typeface="Consolas"/>
                <a:ea typeface="Consolas"/>
                <a:cs typeface="Consolas"/>
                <a:sym typeface="Consolas"/>
              </a:rPr>
              <a:t># vòng lặp kết thúc khi hết phần tử để đẩy về bên phải</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lang="vi">
                <a:solidFill>
                  <a:srgbClr val="738191"/>
                </a:solidFill>
                <a:highlight>
                  <a:srgbClr val="EAEEF3"/>
                </a:highlight>
                <a:latin typeface="Consolas"/>
                <a:ea typeface="Consolas"/>
                <a:cs typeface="Consolas"/>
                <a:sym typeface="Consolas"/>
              </a:rPr>
              <a:t># chèn key vào chỗ trống</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A[j+1] = key</a:t>
            </a:r>
            <a:endParaRPr sz="2400">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tích</a:t>
            </a:r>
            <a:endParaRPr/>
          </a:p>
        </p:txBody>
      </p:sp>
      <p:sp>
        <p:nvSpPr>
          <p:cNvPr id="186" name="Google Shape;186;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Thuật toán có độ phức tạp trung bình O(n</a:t>
            </a:r>
            <a:r>
              <a:rPr baseline="30000" lang="vi"/>
              <a:t>2</a:t>
            </a:r>
            <a:r>
              <a:rPr lang="vi"/>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Sắp xếp trộn</a:t>
            </a:r>
            <a:endParaRPr/>
          </a:p>
          <a:p>
            <a:pPr indent="0" lvl="0" marL="0" rtl="0" algn="ctr">
              <a:spcBef>
                <a:spcPts val="0"/>
              </a:spcBef>
              <a:spcAft>
                <a:spcPts val="0"/>
              </a:spcAft>
              <a:buNone/>
            </a:pPr>
            <a:r>
              <a:rPr lang="vi"/>
              <a:t>(Mergesort)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tưởng</a:t>
            </a:r>
            <a:endParaRPr/>
          </a:p>
        </p:txBody>
      </p:sp>
      <p:sp>
        <p:nvSpPr>
          <p:cNvPr id="197" name="Google Shape;197;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Thuật toán sắp xếp trộn dựa trên ý tưởng chia để trị như sau:</a:t>
            </a:r>
            <a:endParaRPr/>
          </a:p>
          <a:p>
            <a:pPr indent="-342900" lvl="0" marL="457200" rtl="0" algn="l">
              <a:spcBef>
                <a:spcPts val="1600"/>
              </a:spcBef>
              <a:spcAft>
                <a:spcPts val="0"/>
              </a:spcAft>
              <a:buSzPts val="1800"/>
              <a:buChar char="-"/>
            </a:pPr>
            <a:r>
              <a:rPr lang="vi"/>
              <a:t>Chia mảng cần sắp xếp thành 2 phần</a:t>
            </a:r>
            <a:endParaRPr/>
          </a:p>
          <a:p>
            <a:pPr indent="-342900" lvl="0" marL="457200" rtl="0" algn="l">
              <a:spcBef>
                <a:spcPts val="0"/>
              </a:spcBef>
              <a:spcAft>
                <a:spcPts val="0"/>
              </a:spcAft>
              <a:buSzPts val="1800"/>
              <a:buChar char="-"/>
            </a:pPr>
            <a:r>
              <a:rPr lang="vi" u="sng"/>
              <a:t>Sắp xếp trộn</a:t>
            </a:r>
            <a:r>
              <a:rPr lang="vi"/>
              <a:t> mỗi phần nếu có nhiều hơn 1 phần tử.</a:t>
            </a:r>
            <a:endParaRPr/>
          </a:p>
          <a:p>
            <a:pPr indent="-342900" lvl="0" marL="457200" rtl="0" algn="l">
              <a:spcBef>
                <a:spcPts val="0"/>
              </a:spcBef>
              <a:spcAft>
                <a:spcPts val="0"/>
              </a:spcAft>
              <a:buSzPts val="1800"/>
              <a:buChar char="-"/>
            </a:pPr>
            <a:r>
              <a:rPr lang="vi"/>
              <a:t>Trộn hai mảng đã sắp xếp thành mảng duy nhất.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họa</a:t>
            </a:r>
            <a:endParaRPr/>
          </a:p>
        </p:txBody>
      </p:sp>
      <p:pic>
        <p:nvPicPr>
          <p:cNvPr id="203" name="Google Shape;203;p37"/>
          <p:cNvPicPr preferRelativeResize="0"/>
          <p:nvPr/>
        </p:nvPicPr>
        <p:blipFill>
          <a:blip r:embed="rId3">
            <a:alphaModFix/>
          </a:blip>
          <a:stretch>
            <a:fillRect/>
          </a:stretch>
        </p:blipFill>
        <p:spPr>
          <a:xfrm>
            <a:off x="3143250" y="1714500"/>
            <a:ext cx="2857500" cy="1714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Bài toán trộn</a:t>
            </a:r>
            <a:endParaRPr/>
          </a:p>
        </p:txBody>
      </p:sp>
      <p:sp>
        <p:nvSpPr>
          <p:cNvPr id="209" name="Google Shape;209;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thuật toán sắp xếp trộn, có một bài toán phụ:</a:t>
            </a:r>
            <a:endParaRPr/>
          </a:p>
          <a:p>
            <a:pPr indent="0" lvl="0" marL="0" rtl="0" algn="l">
              <a:spcBef>
                <a:spcPts val="1600"/>
              </a:spcBef>
              <a:spcAft>
                <a:spcPts val="1600"/>
              </a:spcAft>
              <a:buNone/>
            </a:pPr>
            <a:r>
              <a:rPr lang="vi"/>
              <a:t>	Cho hai mảng đã được sắp xếp, trộn hai mảng đó thành một mảng duy nhất cũng được sắp xếp?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Bài toán trộn</a:t>
            </a:r>
            <a:endParaRPr/>
          </a:p>
        </p:txBody>
      </p:sp>
      <p:sp>
        <p:nvSpPr>
          <p:cNvPr id="215" name="Google Shape;215;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Ý tưởng: so sánh 2 phần tử đầu mảng, chuyển phần tử nhỏ hơn vào mảng trộn, tiếp tục cho đến khi một mảng không còn phần tử. Cuối cùng, chuyển toàn bộ phần còn lại của mảng còn phần tử vào mảng trộn.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 bài toán trộn</a:t>
            </a:r>
            <a:endParaRPr/>
          </a:p>
        </p:txBody>
      </p:sp>
      <p:sp>
        <p:nvSpPr>
          <p:cNvPr id="221" name="Google Shape;221;p40"/>
          <p:cNvSpPr txBox="1"/>
          <p:nvPr>
            <p:ph idx="1" type="body"/>
          </p:nvPr>
        </p:nvSpPr>
        <p:spPr>
          <a:xfrm>
            <a:off x="387900" y="1489825"/>
            <a:ext cx="8368200" cy="35544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8EC07C"/>
                </a:solidFill>
                <a:highlight>
                  <a:srgbClr val="282828"/>
                </a:highlight>
                <a:latin typeface="Consolas"/>
                <a:ea typeface="Consolas"/>
                <a:cs typeface="Consolas"/>
                <a:sym typeface="Consolas"/>
              </a:rPr>
              <a:t>def </a:t>
            </a:r>
            <a:r>
              <a:rPr lang="vi">
                <a:solidFill>
                  <a:srgbClr val="83A598"/>
                </a:solidFill>
                <a:highlight>
                  <a:srgbClr val="282828"/>
                </a:highlight>
                <a:latin typeface="Consolas"/>
                <a:ea typeface="Consolas"/>
                <a:cs typeface="Consolas"/>
                <a:sym typeface="Consolas"/>
              </a:rPr>
              <a:t>trộn</a:t>
            </a:r>
            <a:r>
              <a:rPr lang="vi">
                <a:solidFill>
                  <a:srgbClr val="FABD2F"/>
                </a:solidFill>
                <a:highlight>
                  <a:srgbClr val="282828"/>
                </a:highlight>
                <a:latin typeface="Consolas"/>
                <a:ea typeface="Consolas"/>
                <a:cs typeface="Consolas"/>
                <a:sym typeface="Consolas"/>
              </a:rPr>
              <a:t>(array a, array b)</a:t>
            </a:r>
            <a:r>
              <a:rPr lang="vi">
                <a:solidFill>
                  <a:srgbClr val="8EC07C"/>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i = j = 0</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while</a:t>
            </a:r>
            <a:r>
              <a:rPr lang="vi">
                <a:solidFill>
                  <a:srgbClr val="EBDBB2"/>
                </a:solidFill>
                <a:highlight>
                  <a:srgbClr val="282828"/>
                </a:highlight>
                <a:latin typeface="Consolas"/>
                <a:ea typeface="Consolas"/>
                <a:cs typeface="Consolas"/>
                <a:sym typeface="Consolas"/>
              </a:rPr>
              <a:t> (i &lt; len(a) </a:t>
            </a:r>
            <a:r>
              <a:rPr lang="vi">
                <a:solidFill>
                  <a:srgbClr val="FB4934"/>
                </a:solidFill>
                <a:highlight>
                  <a:srgbClr val="282828"/>
                </a:highlight>
                <a:latin typeface="Consolas"/>
                <a:ea typeface="Consolas"/>
                <a:cs typeface="Consolas"/>
                <a:sym typeface="Consolas"/>
              </a:rPr>
              <a:t>and</a:t>
            </a:r>
            <a:r>
              <a:rPr lang="vi">
                <a:solidFill>
                  <a:srgbClr val="EBDBB2"/>
                </a:solidFill>
                <a:highlight>
                  <a:srgbClr val="282828"/>
                </a:highlight>
                <a:latin typeface="Consolas"/>
                <a:ea typeface="Consolas"/>
                <a:cs typeface="Consolas"/>
                <a:sym typeface="Consolas"/>
              </a:rPr>
              <a:t> j &lt; len(b)):</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if</a:t>
            </a:r>
            <a:r>
              <a:rPr lang="vi">
                <a:solidFill>
                  <a:srgbClr val="EBDBB2"/>
                </a:solidFill>
                <a:highlight>
                  <a:srgbClr val="282828"/>
                </a:highlight>
                <a:latin typeface="Consolas"/>
                <a:ea typeface="Consolas"/>
                <a:cs typeface="Consolas"/>
                <a:sym typeface="Consolas"/>
              </a:rPr>
              <a:t> a[i] &lt; b[j]: </a:t>
            </a:r>
            <a:endParaRPr>
              <a:solidFill>
                <a:srgbClr val="EBDBB2"/>
              </a:solidFill>
              <a:highlight>
                <a:srgbClr val="282828"/>
              </a:highlight>
              <a:latin typeface="Consolas"/>
              <a:ea typeface="Consolas"/>
              <a:cs typeface="Consolas"/>
              <a:sym typeface="Consolas"/>
            </a:endParaRPr>
          </a:p>
          <a:p>
            <a:pPr indent="457200" lvl="0" marL="914400" rtl="0" algn="l">
              <a:spcBef>
                <a:spcPts val="0"/>
              </a:spcBef>
              <a:spcAft>
                <a:spcPts val="0"/>
              </a:spcAft>
              <a:buNone/>
            </a:pPr>
            <a:r>
              <a:rPr lang="vi">
                <a:solidFill>
                  <a:srgbClr val="EBDBB2"/>
                </a:solidFill>
                <a:highlight>
                  <a:srgbClr val="282828"/>
                </a:highlight>
                <a:latin typeface="Consolas"/>
                <a:ea typeface="Consolas"/>
                <a:cs typeface="Consolas"/>
                <a:sym typeface="Consolas"/>
              </a:rPr>
              <a:t>c = c + [a[i]], i = i + </a:t>
            </a:r>
            <a:r>
              <a:rPr lang="vi">
                <a:solidFill>
                  <a:srgbClr val="D3869B"/>
                </a:solidFill>
                <a:highlight>
                  <a:srgbClr val="282828"/>
                </a:highlight>
                <a:latin typeface="Consolas"/>
                <a:ea typeface="Consolas"/>
                <a:cs typeface="Consolas"/>
                <a:sym typeface="Consolas"/>
              </a:rPr>
              <a:t>1</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else</a:t>
            </a:r>
            <a:r>
              <a:rPr lang="vi">
                <a:solidFill>
                  <a:srgbClr val="EBDBB2"/>
                </a:solidFill>
                <a:highlight>
                  <a:srgbClr val="282828"/>
                </a:highlight>
                <a:latin typeface="Consolas"/>
                <a:ea typeface="Consolas"/>
                <a:cs typeface="Consolas"/>
                <a:sym typeface="Consolas"/>
              </a:rPr>
              <a:t>: </a:t>
            </a:r>
            <a:endParaRPr>
              <a:solidFill>
                <a:srgbClr val="EBDBB2"/>
              </a:solidFill>
              <a:highlight>
                <a:srgbClr val="282828"/>
              </a:highlight>
              <a:latin typeface="Consolas"/>
              <a:ea typeface="Consolas"/>
              <a:cs typeface="Consolas"/>
              <a:sym typeface="Consolas"/>
            </a:endParaRPr>
          </a:p>
          <a:p>
            <a:pPr indent="457200" lvl="0" marL="914400" rtl="0" algn="l">
              <a:spcBef>
                <a:spcPts val="0"/>
              </a:spcBef>
              <a:spcAft>
                <a:spcPts val="0"/>
              </a:spcAft>
              <a:buNone/>
            </a:pPr>
            <a:r>
              <a:rPr lang="vi">
                <a:solidFill>
                  <a:srgbClr val="EBDBB2"/>
                </a:solidFill>
                <a:highlight>
                  <a:srgbClr val="282828"/>
                </a:highlight>
                <a:latin typeface="Consolas"/>
                <a:ea typeface="Consolas"/>
                <a:cs typeface="Consolas"/>
                <a:sym typeface="Consolas"/>
              </a:rPr>
              <a:t>c = c + [b[j]], </a:t>
            </a:r>
            <a:r>
              <a:rPr lang="vi">
                <a:solidFill>
                  <a:srgbClr val="EBDBB2"/>
                </a:solidFill>
                <a:highlight>
                  <a:srgbClr val="282828"/>
                </a:highlight>
                <a:latin typeface="Consolas"/>
                <a:ea typeface="Consolas"/>
                <a:cs typeface="Consolas"/>
                <a:sym typeface="Consolas"/>
              </a:rPr>
              <a:t>j = j + </a:t>
            </a:r>
            <a:r>
              <a:rPr lang="vi">
                <a:solidFill>
                  <a:srgbClr val="D3869B"/>
                </a:solidFill>
                <a:highlight>
                  <a:srgbClr val="282828"/>
                </a:highlight>
                <a:latin typeface="Consolas"/>
                <a:ea typeface="Consolas"/>
                <a:cs typeface="Consolas"/>
                <a:sym typeface="Consolas"/>
              </a:rPr>
              <a:t>1</a:t>
            </a:r>
            <a:endParaRPr>
              <a:solidFill>
                <a:srgbClr val="EBDBB2"/>
              </a:solidFill>
              <a:highlight>
                <a:srgbClr val="282828"/>
              </a:highlight>
              <a:latin typeface="Consolas"/>
              <a:ea typeface="Consolas"/>
              <a:cs typeface="Consolas"/>
              <a:sym typeface="Consolas"/>
            </a:endParaRPr>
          </a:p>
          <a:p>
            <a:pPr indent="457200" lvl="0" marL="0" rtl="0" algn="l">
              <a:spcBef>
                <a:spcPts val="0"/>
              </a:spcBef>
              <a:spcAft>
                <a:spcPts val="0"/>
              </a:spcAft>
              <a:buNone/>
            </a:pPr>
            <a:r>
              <a:rPr lang="vi">
                <a:solidFill>
                  <a:srgbClr val="FB4934"/>
                </a:solidFill>
                <a:highlight>
                  <a:srgbClr val="282828"/>
                </a:highlight>
                <a:latin typeface="Consolas"/>
                <a:ea typeface="Consolas"/>
                <a:cs typeface="Consolas"/>
                <a:sym typeface="Consolas"/>
              </a:rPr>
              <a:t>if</a:t>
            </a:r>
            <a:r>
              <a:rPr lang="vi">
                <a:solidFill>
                  <a:srgbClr val="EBDBB2"/>
                </a:solidFill>
                <a:highlight>
                  <a:srgbClr val="282828"/>
                </a:highlight>
                <a:latin typeface="Consolas"/>
                <a:ea typeface="Consolas"/>
                <a:cs typeface="Consolas"/>
                <a:sym typeface="Consolas"/>
              </a:rPr>
              <a:t> a </a:t>
            </a:r>
            <a:r>
              <a:rPr lang="vi">
                <a:solidFill>
                  <a:srgbClr val="FB4934"/>
                </a:solidFill>
                <a:highlight>
                  <a:srgbClr val="282828"/>
                </a:highlight>
                <a:latin typeface="Consolas"/>
                <a:ea typeface="Consolas"/>
                <a:cs typeface="Consolas"/>
                <a:sym typeface="Consolas"/>
              </a:rPr>
              <a:t>is</a:t>
            </a:r>
            <a:r>
              <a:rPr lang="vi">
                <a:solidFill>
                  <a:srgbClr val="EBDBB2"/>
                </a:solidFill>
                <a:highlight>
                  <a:srgbClr val="282828"/>
                </a:highlight>
                <a:latin typeface="Consolas"/>
                <a:ea typeface="Consolas"/>
                <a:cs typeface="Consolas"/>
                <a:sym typeface="Consolas"/>
              </a:rPr>
              <a:t> empty: </a:t>
            </a:r>
            <a:endParaRPr>
              <a:solidFill>
                <a:srgbClr val="EBDBB2"/>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lang="vi">
                <a:solidFill>
                  <a:srgbClr val="EBDBB2"/>
                </a:solidFill>
                <a:highlight>
                  <a:srgbClr val="282828"/>
                </a:highlight>
                <a:latin typeface="Consolas"/>
                <a:ea typeface="Consolas"/>
                <a:cs typeface="Consolas"/>
                <a:sym typeface="Consolas"/>
              </a:rPr>
              <a:t>append b to c</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else</a:t>
            </a:r>
            <a:r>
              <a:rPr lang="vi">
                <a:solidFill>
                  <a:srgbClr val="EBDBB2"/>
                </a:solidFill>
                <a:highlight>
                  <a:srgbClr val="282828"/>
                </a:highlight>
                <a:latin typeface="Consolas"/>
                <a:ea typeface="Consolas"/>
                <a:cs typeface="Consolas"/>
                <a:sym typeface="Consolas"/>
              </a:rPr>
              <a:t>: </a:t>
            </a:r>
            <a:endParaRPr>
              <a:solidFill>
                <a:srgbClr val="EBDBB2"/>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lang="vi">
                <a:solidFill>
                  <a:srgbClr val="EBDBB2"/>
                </a:solidFill>
                <a:highlight>
                  <a:srgbClr val="282828"/>
                </a:highlight>
                <a:latin typeface="Consolas"/>
                <a:ea typeface="Consolas"/>
                <a:cs typeface="Consolas"/>
                <a:sym typeface="Consolas"/>
              </a:rPr>
              <a:t>append a to c</a:t>
            </a:r>
            <a:endParaRPr>
              <a:latin typeface="Roboto Mono"/>
              <a:ea typeface="Roboto Mono"/>
              <a:cs typeface="Roboto Mono"/>
              <a:sym typeface="Roboto Mono"/>
            </a:endParaRPr>
          </a:p>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 sắp xếp trộn</a:t>
            </a:r>
            <a:endParaRPr/>
          </a:p>
        </p:txBody>
      </p:sp>
      <p:sp>
        <p:nvSpPr>
          <p:cNvPr id="227" name="Google Shape;227;p41"/>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8EC07C"/>
                </a:solidFill>
                <a:highlight>
                  <a:srgbClr val="282828"/>
                </a:highlight>
                <a:latin typeface="Consolas"/>
                <a:ea typeface="Consolas"/>
                <a:cs typeface="Consolas"/>
                <a:sym typeface="Consolas"/>
              </a:rPr>
              <a:t>def </a:t>
            </a:r>
            <a:r>
              <a:rPr lang="vi">
                <a:solidFill>
                  <a:srgbClr val="83A598"/>
                </a:solidFill>
                <a:highlight>
                  <a:srgbClr val="282828"/>
                </a:highlight>
                <a:latin typeface="Consolas"/>
                <a:ea typeface="Consolas"/>
                <a:cs typeface="Consolas"/>
                <a:sym typeface="Consolas"/>
              </a:rPr>
              <a:t>sắp_xếp_trộn</a:t>
            </a:r>
            <a:r>
              <a:rPr lang="vi">
                <a:solidFill>
                  <a:srgbClr val="FABD2F"/>
                </a:solidFill>
                <a:highlight>
                  <a:srgbClr val="282828"/>
                </a:highlight>
                <a:latin typeface="Consolas"/>
                <a:ea typeface="Consolas"/>
                <a:cs typeface="Consolas"/>
                <a:sym typeface="Consolas"/>
              </a:rPr>
              <a:t>(array a)</a:t>
            </a:r>
            <a:r>
              <a:rPr lang="vi">
                <a:solidFill>
                  <a:srgbClr val="8EC07C"/>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if</a:t>
            </a:r>
            <a:r>
              <a:rPr lang="vi">
                <a:solidFill>
                  <a:srgbClr val="EBDBB2"/>
                </a:solidFill>
                <a:highlight>
                  <a:srgbClr val="282828"/>
                </a:highlight>
                <a:latin typeface="Consolas"/>
                <a:ea typeface="Consolas"/>
                <a:cs typeface="Consolas"/>
                <a:sym typeface="Consolas"/>
              </a:rPr>
              <a:t> len(a) = </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 </a:t>
            </a:r>
            <a:endParaRPr>
              <a:solidFill>
                <a:srgbClr val="EBDBB2"/>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lang="vi">
                <a:solidFill>
                  <a:srgbClr val="FB4934"/>
                </a:solidFill>
                <a:highlight>
                  <a:srgbClr val="282828"/>
                </a:highlight>
                <a:latin typeface="Consolas"/>
                <a:ea typeface="Consolas"/>
                <a:cs typeface="Consolas"/>
                <a:sym typeface="Consolas"/>
              </a:rPr>
              <a:t>return</a:t>
            </a:r>
            <a:r>
              <a:rPr lang="vi">
                <a:solidFill>
                  <a:srgbClr val="EBDBB2"/>
                </a:solidFill>
                <a:highlight>
                  <a:srgbClr val="282828"/>
                </a:highlight>
                <a:latin typeface="Consolas"/>
                <a:ea typeface="Consolas"/>
                <a:cs typeface="Consolas"/>
                <a:sym typeface="Consolas"/>
              </a:rPr>
              <a:t> a</a:t>
            </a:r>
            <a:endParaRPr>
              <a:solidFill>
                <a:srgbClr val="EBDBB2"/>
              </a:solidFill>
              <a:highlight>
                <a:srgbClr val="282828"/>
              </a:highlight>
              <a:latin typeface="Consolas"/>
              <a:ea typeface="Consolas"/>
              <a:cs typeface="Consolas"/>
              <a:sym typeface="Consolas"/>
            </a:endParaRPr>
          </a:p>
          <a:p>
            <a:pPr indent="0" lvl="0" marL="457200" rtl="0" algn="l">
              <a:spcBef>
                <a:spcPts val="0"/>
              </a:spcBef>
              <a:spcAft>
                <a:spcPts val="0"/>
              </a:spcAft>
              <a:buNone/>
            </a:pPr>
            <a:r>
              <a:rPr i="1" lang="vi">
                <a:solidFill>
                  <a:srgbClr val="666666"/>
                </a:solidFill>
                <a:highlight>
                  <a:srgbClr val="282828"/>
                </a:highlight>
                <a:latin typeface="Consolas"/>
                <a:ea typeface="Consolas"/>
                <a:cs typeface="Consolas"/>
                <a:sym typeface="Consolas"/>
              </a:rPr>
              <a:t>#chia làm hai phần</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left = a[:len(a) // </a:t>
            </a:r>
            <a:r>
              <a:rPr lang="vi">
                <a:solidFill>
                  <a:srgbClr val="D3869B"/>
                </a:solidFill>
                <a:highlight>
                  <a:srgbClr val="282828"/>
                </a:highlight>
                <a:latin typeface="Consolas"/>
                <a:ea typeface="Consolas"/>
                <a:cs typeface="Consolas"/>
                <a:sym typeface="Consolas"/>
              </a:rPr>
              <a:t>2</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right = a[len(a) // </a:t>
            </a:r>
            <a:r>
              <a:rPr lang="vi">
                <a:solidFill>
                  <a:srgbClr val="D3869B"/>
                </a:solidFill>
                <a:highlight>
                  <a:srgbClr val="282828"/>
                </a:highlight>
                <a:latin typeface="Consolas"/>
                <a:ea typeface="Consolas"/>
                <a:cs typeface="Consolas"/>
                <a:sym typeface="Consolas"/>
              </a:rPr>
              <a:t>2</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left = sắp_xếp_trộn(left)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right = sắp_xếp_trộn(right)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return</a:t>
            </a:r>
            <a:r>
              <a:rPr lang="vi">
                <a:solidFill>
                  <a:srgbClr val="EBDBB2"/>
                </a:solidFill>
                <a:highlight>
                  <a:srgbClr val="282828"/>
                </a:highlight>
                <a:latin typeface="Consolas"/>
                <a:ea typeface="Consolas"/>
                <a:cs typeface="Consolas"/>
                <a:sym typeface="Consolas"/>
              </a:rPr>
              <a:t> trộn(left, right)</a:t>
            </a:r>
            <a:endParaRPr>
              <a:latin typeface="Roboto Mono"/>
              <a:ea typeface="Roboto Mono"/>
              <a:cs typeface="Roboto Mono"/>
              <a:sym typeface="Roboto Mono"/>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Bài toán sắp xếp</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Sắp xếp là quá trình biến đổi một danh sách các đối tượng theo một thứ tự xác định nào đó. Sắp xếp có vai trò quan trọng trong tìm kiếm dữ liệu. </a:t>
            </a:r>
            <a:endParaRPr/>
          </a:p>
          <a:p>
            <a:pPr indent="0" lvl="0" marL="0" rtl="0" algn="l">
              <a:spcBef>
                <a:spcPts val="1600"/>
              </a:spcBef>
              <a:spcAft>
                <a:spcPts val="0"/>
              </a:spcAft>
              <a:buNone/>
            </a:pPr>
            <a:r>
              <a:rPr lang="vi"/>
              <a:t>Ví dụ muốn tra cứu từ điển nếu các từ không được sắp xếp theo trật tự thì việc tra cứu sẽ rất khó khăn.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Độ phức tạp</a:t>
            </a:r>
            <a:endParaRPr/>
          </a:p>
        </p:txBody>
      </p:sp>
      <p:sp>
        <p:nvSpPr>
          <p:cNvPr id="233" name="Google Shape;233;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Thuật toán có độ phức tạp O(nlogn)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Sắp xếp nhanh</a:t>
            </a:r>
            <a:endParaRPr/>
          </a:p>
          <a:p>
            <a:pPr indent="0" lvl="0" marL="0" rtl="0" algn="ctr">
              <a:spcBef>
                <a:spcPts val="0"/>
              </a:spcBef>
              <a:spcAft>
                <a:spcPts val="0"/>
              </a:spcAft>
              <a:buNone/>
            </a:pPr>
            <a:r>
              <a:rPr lang="vi"/>
              <a:t>(Quicksort)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a:t>
            </a:r>
            <a:r>
              <a:rPr lang="vi"/>
              <a:t>ưởng</a:t>
            </a:r>
            <a:endParaRPr/>
          </a:p>
        </p:txBody>
      </p:sp>
      <p:sp>
        <p:nvSpPr>
          <p:cNvPr id="244" name="Google Shape;244;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Giải thuật sắp xếp nhanh chia mảng thành hai phần bằng cách so sánh từng phần tử của mảng với một phần tử được chọn gọi là phần tử chốt (Pivot): một mảng bao gồm các phần tử nhỏ hơn hoặc bằng phần tử chốt và mảng còn lại bao gồm các phần tử lớn hơn hoặc bằng phần tử chốt.</a:t>
            </a:r>
            <a:endParaRPr/>
          </a:p>
          <a:p>
            <a:pPr indent="0" lvl="0" marL="0" rtl="0" algn="l">
              <a:spcBef>
                <a:spcPts val="1600"/>
              </a:spcBef>
              <a:spcAft>
                <a:spcPts val="1600"/>
              </a:spcAft>
              <a:buNone/>
            </a:pPr>
            <a:r>
              <a:rPr lang="vi"/>
              <a:t>Tiến trình chia này diễn ra tiếp tục cho tới khi độ dài của các mảng con đều bằng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a:t>
            </a:r>
            <a:r>
              <a:rPr lang="vi"/>
              <a:t>ọa</a:t>
            </a:r>
            <a:endParaRPr/>
          </a:p>
        </p:txBody>
      </p:sp>
      <p:pic>
        <p:nvPicPr>
          <p:cNvPr id="250" name="Google Shape;250;p45"/>
          <p:cNvPicPr preferRelativeResize="0"/>
          <p:nvPr/>
        </p:nvPicPr>
        <p:blipFill>
          <a:blip r:embed="rId3">
            <a:alphaModFix/>
          </a:blip>
          <a:stretch>
            <a:fillRect/>
          </a:stretch>
        </p:blipFill>
        <p:spPr>
          <a:xfrm>
            <a:off x="2569225" y="1519625"/>
            <a:ext cx="4135925" cy="3161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a:t>
            </a:r>
            <a:r>
              <a:rPr lang="vi"/>
              <a:t>ài toán chia mảng</a:t>
            </a:r>
            <a:endParaRPr/>
          </a:p>
        </p:txBody>
      </p:sp>
      <p:sp>
        <p:nvSpPr>
          <p:cNvPr id="256" name="Google Shape;256;p4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thu</a:t>
            </a:r>
            <a:r>
              <a:rPr lang="vi"/>
              <a:t>ật toán sắp xếp nhanh, có một bước quan trọng, đó là chia một mảng thành 2 phần với một phần tử chốt:</a:t>
            </a:r>
            <a:endParaRPr/>
          </a:p>
          <a:p>
            <a:pPr indent="-342900" lvl="0" marL="457200" rtl="0" algn="l">
              <a:spcBef>
                <a:spcPts val="1600"/>
              </a:spcBef>
              <a:spcAft>
                <a:spcPts val="0"/>
              </a:spcAft>
              <a:buSzPts val="1800"/>
              <a:buChar char="-"/>
            </a:pPr>
            <a:r>
              <a:rPr lang="vi"/>
              <a:t>Một phần lớn hơn chốt.</a:t>
            </a:r>
            <a:endParaRPr/>
          </a:p>
          <a:p>
            <a:pPr indent="-342900" lvl="0" marL="457200" rtl="0" algn="l">
              <a:spcBef>
                <a:spcPts val="0"/>
              </a:spcBef>
              <a:spcAft>
                <a:spcPts val="0"/>
              </a:spcAft>
              <a:buSzPts val="1800"/>
              <a:buChar char="-"/>
            </a:pPr>
            <a:r>
              <a:rPr lang="vi"/>
              <a:t>Một phần nhỏ hơn chốt.</a:t>
            </a:r>
            <a:endParaRPr/>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Ch</a:t>
            </a:r>
            <a:r>
              <a:rPr lang="vi"/>
              <a:t>ọn phần tử chốt</a:t>
            </a:r>
            <a:endParaRPr/>
          </a:p>
        </p:txBody>
      </p:sp>
      <p:sp>
        <p:nvSpPr>
          <p:cNvPr id="262" name="Google Shape;262;p4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b</a:t>
            </a:r>
            <a:r>
              <a:rPr lang="vi"/>
              <a:t>ài toán sắp xếp nhanh, có một vấn đề là cách chọn phần tử chốt. Trong một số trường hợp, việc chọn sai phần tử chốt có thể dẫn đến vòng lặp vô hạn.</a:t>
            </a:r>
            <a:endParaRPr/>
          </a:p>
          <a:p>
            <a:pPr indent="0" lvl="0" marL="0" rtl="0" algn="l">
              <a:spcBef>
                <a:spcPts val="1600"/>
              </a:spcBef>
              <a:spcAft>
                <a:spcPts val="0"/>
              </a:spcAft>
              <a:buNone/>
            </a:pPr>
            <a:r>
              <a:rPr lang="vi"/>
              <a:t>Thông thường, có vài cách chọn phần tử chốt:</a:t>
            </a:r>
            <a:endParaRPr/>
          </a:p>
          <a:p>
            <a:pPr indent="-342900" lvl="0" marL="457200" rtl="0" algn="l">
              <a:spcBef>
                <a:spcPts val="1600"/>
              </a:spcBef>
              <a:spcAft>
                <a:spcPts val="0"/>
              </a:spcAft>
              <a:buSzPts val="1800"/>
              <a:buChar char="-"/>
            </a:pPr>
            <a:r>
              <a:rPr lang="vi"/>
              <a:t>Chọn phần tử đứng đầu hoặc cuối.</a:t>
            </a:r>
            <a:endParaRPr/>
          </a:p>
          <a:p>
            <a:pPr indent="-342900" lvl="0" marL="457200" rtl="0" algn="l">
              <a:spcBef>
                <a:spcPts val="0"/>
              </a:spcBef>
              <a:spcAft>
                <a:spcPts val="0"/>
              </a:spcAft>
              <a:buSzPts val="1800"/>
              <a:buChar char="-"/>
            </a:pPr>
            <a:r>
              <a:rPr lang="vi"/>
              <a:t>Chọn phần tử trung vị.</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a:t>
            </a:r>
            <a:r>
              <a:rPr lang="vi"/>
              <a:t>ọa</a:t>
            </a:r>
            <a:endParaRPr/>
          </a:p>
        </p:txBody>
      </p:sp>
      <p:sp>
        <p:nvSpPr>
          <p:cNvPr id="268" name="Google Shape;268;p4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Sau </a:t>
            </a:r>
            <a:r>
              <a:rPr lang="vi"/>
              <a:t>đây là minh họa cho trường hợp chọn phần tử chốt là phần tử đứng cuối</a:t>
            </a:r>
            <a:endParaRPr/>
          </a:p>
        </p:txBody>
      </p:sp>
      <p:pic>
        <p:nvPicPr>
          <p:cNvPr id="269" name="Google Shape;269;p48"/>
          <p:cNvPicPr preferRelativeResize="0"/>
          <p:nvPr/>
        </p:nvPicPr>
        <p:blipFill>
          <a:blip r:embed="rId3">
            <a:alphaModFix/>
          </a:blip>
          <a:stretch>
            <a:fillRect/>
          </a:stretch>
        </p:blipFill>
        <p:spPr>
          <a:xfrm>
            <a:off x="1349450" y="2288525"/>
            <a:ext cx="6445100" cy="2578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 chia m</a:t>
            </a:r>
            <a:r>
              <a:rPr lang="vi"/>
              <a:t>ảng</a:t>
            </a:r>
            <a:endParaRPr/>
          </a:p>
        </p:txBody>
      </p:sp>
      <p:sp>
        <p:nvSpPr>
          <p:cNvPr id="275" name="Google Shape;275;p49"/>
          <p:cNvSpPr txBox="1"/>
          <p:nvPr>
            <p:ph idx="1" type="body"/>
          </p:nvPr>
        </p:nvSpPr>
        <p:spPr>
          <a:xfrm>
            <a:off x="387900" y="1489825"/>
            <a:ext cx="8368200" cy="3405900"/>
          </a:xfrm>
          <a:prstGeom prst="rect">
            <a:avLst/>
          </a:prstGeom>
          <a:solidFill>
            <a:srgbClr val="EAEEF3"/>
          </a:solidFill>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00193A"/>
                </a:solidFill>
                <a:highlight>
                  <a:srgbClr val="EAEEF3"/>
                </a:highlight>
                <a:latin typeface="Consolas"/>
                <a:ea typeface="Consolas"/>
                <a:cs typeface="Consolas"/>
                <a:sym typeface="Consolas"/>
              </a:rPr>
              <a:t>def</a:t>
            </a:r>
            <a:r>
              <a:rPr lang="vi">
                <a:solidFill>
                  <a:srgbClr val="00193A"/>
                </a:solidFill>
                <a:highlight>
                  <a:srgbClr val="EAEEF3"/>
                </a:highlight>
                <a:latin typeface="Consolas"/>
                <a:ea typeface="Consolas"/>
                <a:cs typeface="Consolas"/>
                <a:sym typeface="Consolas"/>
              </a:rPr>
              <a:t> </a:t>
            </a:r>
            <a:r>
              <a:rPr b="1" lang="vi">
                <a:solidFill>
                  <a:srgbClr val="0048AB"/>
                </a:solidFill>
                <a:highlight>
                  <a:srgbClr val="EAEEF3"/>
                </a:highlight>
                <a:latin typeface="Consolas"/>
                <a:ea typeface="Consolas"/>
                <a:cs typeface="Consolas"/>
                <a:sym typeface="Consolas"/>
              </a:rPr>
              <a:t>partition</a:t>
            </a:r>
            <a:r>
              <a:rPr lang="vi">
                <a:solidFill>
                  <a:srgbClr val="00193A"/>
                </a:solidFill>
                <a:highlight>
                  <a:srgbClr val="EAEEF3"/>
                </a:highlight>
                <a:latin typeface="Consolas"/>
                <a:ea typeface="Consolas"/>
                <a:cs typeface="Consolas"/>
                <a:sym typeface="Consolas"/>
              </a:rPr>
              <a:t>(A, lo, hi):</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lang="vi">
                <a:solidFill>
                  <a:srgbClr val="738191"/>
                </a:solidFill>
                <a:highlight>
                  <a:srgbClr val="EAEEF3"/>
                </a:highlight>
                <a:latin typeface="Consolas"/>
                <a:ea typeface="Consolas"/>
                <a:cs typeface="Consolas"/>
                <a:sym typeface="Consolas"/>
              </a:rPr>
              <a:t>#chọn chốt là phần tử cuối</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pivot = a[hi]</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i = lo - 1</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for</a:t>
            </a:r>
            <a:r>
              <a:rPr lang="vi">
                <a:solidFill>
                  <a:srgbClr val="00193A"/>
                </a:solidFill>
                <a:highlight>
                  <a:srgbClr val="EAEEF3"/>
                </a:highlight>
                <a:latin typeface="Consolas"/>
                <a:ea typeface="Consolas"/>
                <a:cs typeface="Consolas"/>
                <a:sym typeface="Consolas"/>
              </a:rPr>
              <a:t> j </a:t>
            </a:r>
            <a:r>
              <a:rPr b="1" lang="vi">
                <a:solidFill>
                  <a:srgbClr val="00193A"/>
                </a:solidFill>
                <a:highlight>
                  <a:srgbClr val="EAEEF3"/>
                </a:highlight>
                <a:latin typeface="Consolas"/>
                <a:ea typeface="Consolas"/>
                <a:cs typeface="Consolas"/>
                <a:sym typeface="Consolas"/>
              </a:rPr>
              <a:t>in</a:t>
            </a:r>
            <a:r>
              <a:rPr lang="vi">
                <a:solidFill>
                  <a:srgbClr val="00193A"/>
                </a:solidFill>
                <a:highlight>
                  <a:srgbClr val="EAEEF3"/>
                </a:highlight>
                <a:latin typeface="Consolas"/>
                <a:ea typeface="Consolas"/>
                <a:cs typeface="Consolas"/>
                <a:sym typeface="Consolas"/>
              </a:rPr>
              <a:t> range(lo, hi):</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if</a:t>
            </a:r>
            <a:r>
              <a:rPr lang="vi">
                <a:solidFill>
                  <a:srgbClr val="00193A"/>
                </a:solidFill>
                <a:highlight>
                  <a:srgbClr val="EAEEF3"/>
                </a:highlight>
                <a:latin typeface="Consolas"/>
                <a:ea typeface="Consolas"/>
                <a:cs typeface="Consolas"/>
                <a:sym typeface="Consolas"/>
              </a:rPr>
              <a:t> A[j] &lt; pivot</a:t>
            </a:r>
            <a:endParaRPr>
              <a:solidFill>
                <a:srgbClr val="00193A"/>
              </a:solidFill>
              <a:highlight>
                <a:srgbClr val="EAEEF3"/>
              </a:highlight>
              <a:latin typeface="Consolas"/>
              <a:ea typeface="Consolas"/>
              <a:cs typeface="Consolas"/>
              <a:sym typeface="Consolas"/>
            </a:endParaRPr>
          </a:p>
          <a:p>
            <a:pPr indent="457200" lvl="0" marL="914400" rtl="0" algn="l">
              <a:spcBef>
                <a:spcPts val="0"/>
              </a:spcBef>
              <a:spcAft>
                <a:spcPts val="0"/>
              </a:spcAft>
              <a:buNone/>
            </a:pPr>
            <a:r>
              <a:rPr lang="vi">
                <a:solidFill>
                  <a:srgbClr val="00193A"/>
                </a:solidFill>
                <a:highlight>
                  <a:srgbClr val="EAEEF3"/>
                </a:highlight>
                <a:latin typeface="Consolas"/>
                <a:ea typeface="Consolas"/>
                <a:cs typeface="Consolas"/>
                <a:sym typeface="Consolas"/>
              </a:rPr>
              <a:t>i = i + 1</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A[i], A[j] = A[j], A[i]</a:t>
            </a:r>
            <a:endParaRPr>
              <a:solidFill>
                <a:srgbClr val="00193A"/>
              </a:solidFill>
              <a:highlight>
                <a:srgbClr val="EAEEF3"/>
              </a:highlight>
              <a:latin typeface="Consolas"/>
              <a:ea typeface="Consolas"/>
              <a:cs typeface="Consolas"/>
              <a:sym typeface="Consolas"/>
            </a:endParaRPr>
          </a:p>
          <a:p>
            <a:pPr indent="457200" lvl="0" marL="0" rtl="0" algn="l">
              <a:spcBef>
                <a:spcPts val="0"/>
              </a:spcBef>
              <a:spcAft>
                <a:spcPts val="0"/>
              </a:spcAft>
              <a:buNone/>
            </a:pPr>
            <a:r>
              <a:rPr lang="vi">
                <a:solidFill>
                  <a:srgbClr val="00193A"/>
                </a:solidFill>
                <a:highlight>
                  <a:srgbClr val="EAEEF3"/>
                </a:highlight>
                <a:latin typeface="Consolas"/>
                <a:ea typeface="Consolas"/>
                <a:cs typeface="Consolas"/>
                <a:sym typeface="Consolas"/>
              </a:rPr>
              <a:t>A[i+1], A[hi] = A[hi], A[i+1]</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return</a:t>
            </a:r>
            <a:r>
              <a:rPr lang="vi">
                <a:solidFill>
                  <a:srgbClr val="00193A"/>
                </a:solidFill>
                <a:highlight>
                  <a:srgbClr val="EAEEF3"/>
                </a:highlight>
                <a:latin typeface="Consolas"/>
                <a:ea typeface="Consolas"/>
                <a:cs typeface="Consolas"/>
                <a:sym typeface="Consolas"/>
              </a:rPr>
              <a:t> i+1</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281" name="Google Shape;281;p50"/>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8EC07C"/>
                </a:solidFill>
                <a:highlight>
                  <a:srgbClr val="282828"/>
                </a:highlight>
                <a:latin typeface="Consolas"/>
                <a:ea typeface="Consolas"/>
                <a:cs typeface="Consolas"/>
                <a:sym typeface="Consolas"/>
              </a:rPr>
              <a:t>def </a:t>
            </a:r>
            <a:r>
              <a:rPr lang="vi">
                <a:solidFill>
                  <a:srgbClr val="83A598"/>
                </a:solidFill>
                <a:highlight>
                  <a:srgbClr val="282828"/>
                </a:highlight>
                <a:latin typeface="Consolas"/>
                <a:ea typeface="Consolas"/>
                <a:cs typeface="Consolas"/>
                <a:sym typeface="Consolas"/>
              </a:rPr>
              <a:t>quicksort</a:t>
            </a:r>
            <a:r>
              <a:rPr lang="vi">
                <a:solidFill>
                  <a:srgbClr val="FABD2F"/>
                </a:solidFill>
                <a:highlight>
                  <a:srgbClr val="282828"/>
                </a:highlight>
                <a:latin typeface="Consolas"/>
                <a:ea typeface="Consolas"/>
                <a:cs typeface="Consolas"/>
                <a:sym typeface="Consolas"/>
              </a:rPr>
              <a:t>(A, lo, hi)</a:t>
            </a:r>
            <a:r>
              <a:rPr lang="vi">
                <a:solidFill>
                  <a:srgbClr val="8EC07C"/>
                </a:solidFill>
                <a:highlight>
                  <a:srgbClr val="282828"/>
                </a:highlight>
                <a:latin typeface="Consolas"/>
                <a:ea typeface="Consolas"/>
                <a:cs typeface="Consolas"/>
                <a:sym typeface="Consolas"/>
              </a:rPr>
              <a:t>:</a:t>
            </a:r>
            <a:br>
              <a:rPr lang="vi">
                <a:solidFill>
                  <a:srgbClr val="8EC07C"/>
                </a:solidFill>
                <a:highlight>
                  <a:srgbClr val="282828"/>
                </a:highlight>
                <a:latin typeface="Consolas"/>
                <a:ea typeface="Consolas"/>
                <a:cs typeface="Consolas"/>
                <a:sym typeface="Consolas"/>
              </a:rPr>
            </a:br>
            <a:r>
              <a:rPr lang="vi">
                <a:solidFill>
                  <a:srgbClr val="8EC07C"/>
                </a:solidFill>
                <a:highlight>
                  <a:srgbClr val="282828"/>
                </a:highlight>
                <a:latin typeface="Consolas"/>
                <a:ea typeface="Consolas"/>
                <a:cs typeface="Consolas"/>
                <a:sym typeface="Consolas"/>
              </a:rPr>
              <a:t>	</a:t>
            </a:r>
            <a:r>
              <a:rPr lang="vi">
                <a:solidFill>
                  <a:srgbClr val="83A598"/>
                </a:solidFill>
                <a:highlight>
                  <a:srgbClr val="282828"/>
                </a:highlight>
                <a:latin typeface="Consolas"/>
                <a:ea typeface="Consolas"/>
                <a:cs typeface="Consolas"/>
                <a:sym typeface="Consolas"/>
              </a:rPr>
              <a:t>if</a:t>
            </a:r>
            <a:r>
              <a:rPr lang="vi">
                <a:solidFill>
                  <a:srgbClr val="8EC07C"/>
                </a:solidFill>
                <a:highlight>
                  <a:srgbClr val="282828"/>
                </a:highlight>
                <a:latin typeface="Consolas"/>
                <a:ea typeface="Consolas"/>
                <a:cs typeface="Consolas"/>
                <a:sym typeface="Consolas"/>
              </a:rPr>
              <a:t> </a:t>
            </a:r>
            <a:r>
              <a:rPr lang="vi">
                <a:solidFill>
                  <a:srgbClr val="83A598"/>
                </a:solidFill>
                <a:highlight>
                  <a:srgbClr val="282828"/>
                </a:highlight>
                <a:latin typeface="Consolas"/>
                <a:ea typeface="Consolas"/>
                <a:cs typeface="Consolas"/>
                <a:sym typeface="Consolas"/>
              </a:rPr>
              <a:t>lo</a:t>
            </a:r>
            <a:r>
              <a:rPr lang="vi">
                <a:solidFill>
                  <a:srgbClr val="8EC07C"/>
                </a:solidFill>
                <a:highlight>
                  <a:srgbClr val="282828"/>
                </a:highlight>
                <a:latin typeface="Consolas"/>
                <a:ea typeface="Consolas"/>
                <a:cs typeface="Consolas"/>
                <a:sym typeface="Consolas"/>
              </a:rPr>
              <a:t> &lt; </a:t>
            </a:r>
            <a:r>
              <a:rPr lang="vi">
                <a:solidFill>
                  <a:srgbClr val="83A598"/>
                </a:solidFill>
                <a:highlight>
                  <a:srgbClr val="282828"/>
                </a:highlight>
                <a:latin typeface="Consolas"/>
                <a:ea typeface="Consolas"/>
                <a:cs typeface="Consolas"/>
                <a:sym typeface="Consolas"/>
              </a:rPr>
              <a:t>hi</a:t>
            </a:r>
            <a:r>
              <a:rPr lang="vi">
                <a:solidFill>
                  <a:srgbClr val="8EC07C"/>
                </a:solidFill>
                <a:highlight>
                  <a:srgbClr val="282828"/>
                </a:highlight>
                <a:latin typeface="Consolas"/>
                <a:ea typeface="Consolas"/>
                <a:cs typeface="Consolas"/>
                <a:sym typeface="Consolas"/>
              </a:rPr>
              <a:t> </a:t>
            </a:r>
            <a:r>
              <a:rPr lang="vi">
                <a:solidFill>
                  <a:srgbClr val="83A598"/>
                </a:solidFill>
                <a:highlight>
                  <a:srgbClr val="282828"/>
                </a:highlight>
                <a:latin typeface="Consolas"/>
                <a:ea typeface="Consolas"/>
                <a:cs typeface="Consolas"/>
                <a:sym typeface="Consolas"/>
              </a:rPr>
              <a:t>then</a:t>
            </a:r>
            <a:endParaRPr>
              <a:solidFill>
                <a:srgbClr val="83A598"/>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i="1" lang="vi">
                <a:solidFill>
                  <a:srgbClr val="666666"/>
                </a:solidFill>
                <a:highlight>
                  <a:srgbClr val="282828"/>
                </a:highlight>
                <a:latin typeface="Consolas"/>
                <a:ea typeface="Consolas"/>
                <a:cs typeface="Consolas"/>
                <a:sym typeface="Consolas"/>
              </a:rPr>
              <a:t>#partition là bài toán chia mảng</a:t>
            </a:r>
            <a:endParaRPr i="1">
              <a:solidFill>
                <a:srgbClr val="666666"/>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lang="vi">
                <a:solidFill>
                  <a:srgbClr val="83A598"/>
                </a:solidFill>
                <a:highlight>
                  <a:srgbClr val="282828"/>
                </a:highlight>
                <a:latin typeface="Consolas"/>
                <a:ea typeface="Consolas"/>
                <a:cs typeface="Consolas"/>
                <a:sym typeface="Consolas"/>
              </a:rPr>
              <a:t>p</a:t>
            </a:r>
            <a:r>
              <a:rPr lang="vi">
                <a:solidFill>
                  <a:srgbClr val="8EC07C"/>
                </a:solidFill>
                <a:highlight>
                  <a:srgbClr val="282828"/>
                </a:highlight>
                <a:latin typeface="Consolas"/>
                <a:ea typeface="Consolas"/>
                <a:cs typeface="Consolas"/>
                <a:sym typeface="Consolas"/>
              </a:rPr>
              <a:t> :</a:t>
            </a:r>
            <a:r>
              <a:rPr lang="vi">
                <a:solidFill>
                  <a:srgbClr val="EBDBB2"/>
                </a:solidFill>
                <a:highlight>
                  <a:srgbClr val="282828"/>
                </a:highlight>
                <a:latin typeface="Consolas"/>
                <a:ea typeface="Consolas"/>
                <a:cs typeface="Consolas"/>
                <a:sym typeface="Consolas"/>
              </a:rPr>
              <a:t>= partition(A, lo, hi)</a:t>
            </a:r>
            <a:endParaRPr>
              <a:solidFill>
                <a:srgbClr val="EBDBB2"/>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lang="vi">
                <a:solidFill>
                  <a:srgbClr val="EBDBB2"/>
                </a:solidFill>
                <a:highlight>
                  <a:srgbClr val="282828"/>
                </a:highlight>
                <a:latin typeface="Consolas"/>
                <a:ea typeface="Consolas"/>
                <a:cs typeface="Consolas"/>
                <a:sym typeface="Consolas"/>
              </a:rPr>
              <a:t>quicksort(A, lo, p - </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a:t>
            </a:r>
            <a:endParaRPr>
              <a:solidFill>
                <a:srgbClr val="EBDBB2"/>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lang="vi">
                <a:solidFill>
                  <a:srgbClr val="EBDBB2"/>
                </a:solidFill>
                <a:highlight>
                  <a:srgbClr val="282828"/>
                </a:highlight>
                <a:latin typeface="Consolas"/>
                <a:ea typeface="Consolas"/>
                <a:cs typeface="Consolas"/>
                <a:sym typeface="Consolas"/>
              </a:rPr>
              <a:t>quicksort(A, p + </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 hi)</a:t>
            </a:r>
            <a:endParaRPr>
              <a:latin typeface="Roboto Mono"/>
              <a:ea typeface="Roboto Mono"/>
              <a:cs typeface="Roboto Mono"/>
              <a:sym typeface="Roboto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Sắp xếp vun đống</a:t>
            </a:r>
            <a:endParaRPr/>
          </a:p>
          <a:p>
            <a:pPr indent="0" lvl="0" marL="0" rtl="0" algn="ctr">
              <a:spcBef>
                <a:spcPts val="0"/>
              </a:spcBef>
              <a:spcAft>
                <a:spcPts val="0"/>
              </a:spcAft>
              <a:buNone/>
            </a:pPr>
            <a:r>
              <a:rPr lang="vi"/>
              <a:t>(Heap Sort)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Bài toán</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phần này, chúng ta sẽ làm việc với bài toán như sau: Cho một danh sách A gồm n số nguyên, hãy sắp xếp A theo thứ tự tăng dần.</a:t>
            </a:r>
            <a:endParaRPr/>
          </a:p>
          <a:p>
            <a:pPr indent="0" lvl="0" marL="0" rtl="0" algn="l">
              <a:spcBef>
                <a:spcPts val="1600"/>
              </a:spcBef>
              <a:spcAft>
                <a:spcPts val="0"/>
              </a:spcAft>
              <a:buNone/>
            </a:pPr>
            <a:r>
              <a:rPr lang="vi">
                <a:latin typeface="Consolas"/>
                <a:ea typeface="Consolas"/>
                <a:cs typeface="Consolas"/>
                <a:sym typeface="Consolas"/>
              </a:rPr>
              <a:t>Input: Danh sách A = [a</a:t>
            </a:r>
            <a:r>
              <a:rPr baseline="-25000" lang="vi">
                <a:latin typeface="Consolas"/>
                <a:ea typeface="Consolas"/>
                <a:cs typeface="Consolas"/>
                <a:sym typeface="Consolas"/>
              </a:rPr>
              <a:t>0</a:t>
            </a:r>
            <a:r>
              <a:rPr lang="vi">
                <a:latin typeface="Consolas"/>
                <a:ea typeface="Consolas"/>
                <a:cs typeface="Consolas"/>
                <a:sym typeface="Consolas"/>
              </a:rPr>
              <a:t>, a</a:t>
            </a:r>
            <a:r>
              <a:rPr baseline="-25000" lang="vi">
                <a:latin typeface="Consolas"/>
                <a:ea typeface="Consolas"/>
                <a:cs typeface="Consolas"/>
                <a:sym typeface="Consolas"/>
              </a:rPr>
              <a:t>1</a:t>
            </a:r>
            <a:r>
              <a:rPr lang="vi">
                <a:latin typeface="Consolas"/>
                <a:ea typeface="Consolas"/>
                <a:cs typeface="Consolas"/>
                <a:sym typeface="Consolas"/>
              </a:rPr>
              <a:t>, …, a</a:t>
            </a:r>
            <a:r>
              <a:rPr baseline="-25000" lang="vi">
                <a:latin typeface="Consolas"/>
                <a:ea typeface="Consolas"/>
                <a:cs typeface="Consolas"/>
                <a:sym typeface="Consolas"/>
              </a:rPr>
              <a:t>n-1</a:t>
            </a:r>
            <a:r>
              <a:rPr lang="vi">
                <a:latin typeface="Consolas"/>
                <a:ea typeface="Consolas"/>
                <a:cs typeface="Consolas"/>
                <a:sym typeface="Consolas"/>
              </a:rPr>
              <a:t>]</a:t>
            </a:r>
            <a:endParaRPr>
              <a:latin typeface="Consolas"/>
              <a:ea typeface="Consolas"/>
              <a:cs typeface="Consolas"/>
              <a:sym typeface="Consolas"/>
            </a:endParaRPr>
          </a:p>
          <a:p>
            <a:pPr indent="0" lvl="0" marL="0" rtl="0" algn="l">
              <a:spcBef>
                <a:spcPts val="1600"/>
              </a:spcBef>
              <a:spcAft>
                <a:spcPts val="1600"/>
              </a:spcAft>
              <a:buNone/>
            </a:pPr>
            <a:r>
              <a:rPr lang="vi">
                <a:latin typeface="Consolas"/>
                <a:ea typeface="Consolas"/>
                <a:cs typeface="Consolas"/>
                <a:sym typeface="Consolas"/>
              </a:rPr>
              <a:t>Output: Các phần tử trong A được sắp xếp lại theo thứ tự tăng dần.</a:t>
            </a:r>
            <a:endParaRPr>
              <a:latin typeface="Consolas"/>
              <a:ea typeface="Consolas"/>
              <a:cs typeface="Consolas"/>
              <a:sym typeface="Consola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292" name="Google Shape;292;p5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Thuật toán sắp xếp vun đống tương tự như sắp xếp chọn, tức là chúng ta sẽ lấy ra phần tử lớn nhất rồi đặt nó ở cuối.</a:t>
            </a:r>
            <a:endParaRPr/>
          </a:p>
          <a:p>
            <a:pPr indent="0" lvl="0" marL="0" rtl="0" algn="l">
              <a:spcBef>
                <a:spcPts val="1600"/>
              </a:spcBef>
              <a:spcAft>
                <a:spcPts val="1600"/>
              </a:spcAft>
              <a:buNone/>
            </a:pPr>
            <a:r>
              <a:rPr lang="vi"/>
              <a:t>Tuy nhiên, khác với sắp xếp chọn, chúng ta sẽ dùng một cấu trúc gọi là heap cực đại để chọn ra phần tử lớn nhất.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Heap cực đại (Max Heap)</a:t>
            </a:r>
            <a:endParaRPr/>
          </a:p>
        </p:txBody>
      </p:sp>
      <p:sp>
        <p:nvSpPr>
          <p:cNvPr id="298" name="Google Shape;298;p5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Cho một danh sách A, ta nói danh sách đó là một heap cực đại nếu như với mọi i ≥ 0, ta có:</a:t>
            </a:r>
            <a:endParaRPr/>
          </a:p>
          <a:p>
            <a:pPr indent="-342900" lvl="0" marL="457200" rtl="0" algn="l">
              <a:spcBef>
                <a:spcPts val="1600"/>
              </a:spcBef>
              <a:spcAft>
                <a:spcPts val="0"/>
              </a:spcAft>
              <a:buSzPts val="1800"/>
              <a:buFont typeface="Consolas"/>
              <a:buChar char="●"/>
            </a:pPr>
            <a:r>
              <a:rPr lang="vi">
                <a:latin typeface="Consolas"/>
                <a:ea typeface="Consolas"/>
                <a:cs typeface="Consolas"/>
                <a:sym typeface="Consolas"/>
              </a:rPr>
              <a:t>A[i] ≥ A[2i+1]</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vi">
                <a:latin typeface="Consolas"/>
                <a:ea typeface="Consolas"/>
                <a:cs typeface="Consolas"/>
                <a:sym typeface="Consolas"/>
              </a:rPr>
              <a:t>A[i] ≥ A[2i+2]</a:t>
            </a:r>
            <a:endParaRPr>
              <a:latin typeface="Consolas"/>
              <a:ea typeface="Consolas"/>
              <a:cs typeface="Consolas"/>
              <a:sym typeface="Consolas"/>
            </a:endParaRPr>
          </a:p>
          <a:p>
            <a:pPr indent="0" lvl="0" marL="0" rtl="0" algn="l">
              <a:spcBef>
                <a:spcPts val="1600"/>
              </a:spcBef>
              <a:spcAft>
                <a:spcPts val="1600"/>
              </a:spcAft>
              <a:buNone/>
            </a:pPr>
            <a:r>
              <a:rPr lang="vi"/>
              <a:t>Ta gọi A[2i+1] và A[2i+2] lần lượt là con bên trái và con bên phải của A[i].</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304" name="Google Shape;304;p5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Ta có A = [190, 178, 145, 154, 54, 110, 137] là một heap cực đại</a:t>
            </a:r>
            <a:endParaRPr/>
          </a:p>
        </p:txBody>
      </p:sp>
      <p:pic>
        <p:nvPicPr>
          <p:cNvPr id="305" name="Google Shape;305;p54"/>
          <p:cNvPicPr preferRelativeResize="0"/>
          <p:nvPr/>
        </p:nvPicPr>
        <p:blipFill>
          <a:blip r:embed="rId3">
            <a:alphaModFix/>
          </a:blip>
          <a:stretch>
            <a:fillRect/>
          </a:stretch>
        </p:blipFill>
        <p:spPr>
          <a:xfrm>
            <a:off x="1709738" y="2067250"/>
            <a:ext cx="5724525" cy="1924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Heap cực đại</a:t>
            </a:r>
            <a:endParaRPr/>
          </a:p>
        </p:txBody>
      </p:sp>
      <p:sp>
        <p:nvSpPr>
          <p:cNvPr id="311" name="Google Shape;311;p5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Với định nghĩa như trên, ta có thể thấy rằng trong một heap cực đại thì phần tử đầu tiên chính là phần tử lớn nhất.</a:t>
            </a:r>
            <a:endParaRPr/>
          </a:p>
          <a:p>
            <a:pPr indent="0" lvl="0" marL="0" rtl="0" algn="l">
              <a:spcBef>
                <a:spcPts val="1600"/>
              </a:spcBef>
              <a:spcAft>
                <a:spcPts val="1600"/>
              </a:spcAft>
              <a:buNone/>
            </a:pPr>
            <a:r>
              <a:rPr lang="vi"/>
              <a:t>Từ đó, ta có thể xây dựng thuật toán sắp xếp vun đống như sau</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Sắp xếp vun đống</a:t>
            </a:r>
            <a:endParaRPr/>
          </a:p>
        </p:txBody>
      </p:sp>
      <p:sp>
        <p:nvSpPr>
          <p:cNvPr id="317" name="Google Shape;317;p56"/>
          <p:cNvSpPr txBox="1"/>
          <p:nvPr>
            <p:ph idx="1" type="body"/>
          </p:nvPr>
        </p:nvSpPr>
        <p:spPr>
          <a:xfrm>
            <a:off x="387900" y="1489825"/>
            <a:ext cx="8368200" cy="3278700"/>
          </a:xfrm>
          <a:prstGeom prst="rect">
            <a:avLst/>
          </a:prstGeom>
          <a:solidFill>
            <a:srgbClr val="EAEEF3"/>
          </a:solidFill>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00193A"/>
                </a:solidFill>
                <a:highlight>
                  <a:srgbClr val="EAEEF3"/>
                </a:highlight>
                <a:latin typeface="Consolas"/>
                <a:ea typeface="Consolas"/>
                <a:cs typeface="Consolas"/>
                <a:sym typeface="Consolas"/>
              </a:rPr>
              <a:t>def</a:t>
            </a:r>
            <a:r>
              <a:rPr lang="vi">
                <a:solidFill>
                  <a:srgbClr val="00193A"/>
                </a:solidFill>
                <a:highlight>
                  <a:srgbClr val="EAEEF3"/>
                </a:highlight>
                <a:latin typeface="Consolas"/>
                <a:ea typeface="Consolas"/>
                <a:cs typeface="Consolas"/>
                <a:sym typeface="Consolas"/>
              </a:rPr>
              <a:t> </a:t>
            </a:r>
            <a:r>
              <a:rPr b="1" lang="vi">
                <a:solidFill>
                  <a:srgbClr val="0048AB"/>
                </a:solidFill>
                <a:highlight>
                  <a:srgbClr val="EAEEF3"/>
                </a:highlight>
                <a:latin typeface="Consolas"/>
                <a:ea typeface="Consolas"/>
                <a:cs typeface="Consolas"/>
                <a:sym typeface="Consolas"/>
              </a:rPr>
              <a:t>sắp_xếp_vun_đống</a:t>
            </a:r>
            <a:r>
              <a:rPr lang="vi">
                <a:solidFill>
                  <a:srgbClr val="00193A"/>
                </a:solidFill>
                <a:highlight>
                  <a:srgbClr val="EAEEF3"/>
                </a:highlight>
                <a:latin typeface="Consolas"/>
                <a:ea typeface="Consolas"/>
                <a:cs typeface="Consolas"/>
                <a:sym typeface="Consolas"/>
              </a:rPr>
              <a:t>(A):</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lang="vi">
                <a:solidFill>
                  <a:srgbClr val="738191"/>
                </a:solidFill>
                <a:highlight>
                  <a:srgbClr val="EAEEF3"/>
                </a:highlight>
                <a:latin typeface="Consolas"/>
                <a:ea typeface="Consolas"/>
                <a:cs typeface="Consolas"/>
                <a:sym typeface="Consolas"/>
              </a:rPr>
              <a:t># tạo heap cực đại từ danh sách A</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lang="vi">
                <a:solidFill>
                  <a:srgbClr val="738191"/>
                </a:solidFill>
                <a:highlight>
                  <a:srgbClr val="EAEEF3"/>
                </a:highlight>
                <a:latin typeface="Consolas"/>
                <a:ea typeface="Consolas"/>
                <a:cs typeface="Consolas"/>
                <a:sym typeface="Consolas"/>
              </a:rPr>
              <a:t># vun_đống(A, i, len(A)-1) là một hàm để đảm bảo </a:t>
            </a:r>
            <a:endParaRPr>
              <a:solidFill>
                <a:srgbClr val="738191"/>
              </a:solidFill>
              <a:highlight>
                <a:srgbClr val="EAEEF3"/>
              </a:highlight>
              <a:latin typeface="Consolas"/>
              <a:ea typeface="Consolas"/>
              <a:cs typeface="Consolas"/>
              <a:sym typeface="Consolas"/>
            </a:endParaRPr>
          </a:p>
          <a:p>
            <a:pPr indent="457200" lvl="0" marL="0" rtl="0" algn="l">
              <a:spcBef>
                <a:spcPts val="0"/>
              </a:spcBef>
              <a:spcAft>
                <a:spcPts val="0"/>
              </a:spcAft>
              <a:buNone/>
            </a:pPr>
            <a:r>
              <a:rPr lang="vi">
                <a:solidFill>
                  <a:srgbClr val="738191"/>
                </a:solidFill>
                <a:highlight>
                  <a:srgbClr val="EAEEF3"/>
                </a:highlight>
                <a:latin typeface="Consolas"/>
                <a:ea typeface="Consolas"/>
                <a:cs typeface="Consolas"/>
                <a:sym typeface="Consolas"/>
              </a:rPr>
              <a:t># tính chất đống cực đại tại A[i]</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for</a:t>
            </a:r>
            <a:r>
              <a:rPr lang="vi">
                <a:solidFill>
                  <a:srgbClr val="00193A"/>
                </a:solidFill>
                <a:highlight>
                  <a:srgbClr val="EAEEF3"/>
                </a:highlight>
                <a:latin typeface="Consolas"/>
                <a:ea typeface="Consolas"/>
                <a:cs typeface="Consolas"/>
                <a:sym typeface="Consolas"/>
              </a:rPr>
              <a:t> i </a:t>
            </a:r>
            <a:r>
              <a:rPr b="1" lang="vi">
                <a:solidFill>
                  <a:srgbClr val="00193A"/>
                </a:solidFill>
                <a:highlight>
                  <a:srgbClr val="EAEEF3"/>
                </a:highlight>
                <a:latin typeface="Consolas"/>
                <a:ea typeface="Consolas"/>
                <a:cs typeface="Consolas"/>
                <a:sym typeface="Consolas"/>
              </a:rPr>
              <a:t>in</a:t>
            </a:r>
            <a:r>
              <a:rPr lang="vi">
                <a:solidFill>
                  <a:srgbClr val="00193A"/>
                </a:solidFill>
                <a:highlight>
                  <a:srgbClr val="EAEEF3"/>
                </a:highlight>
                <a:latin typeface="Consolas"/>
                <a:ea typeface="Consolas"/>
                <a:cs typeface="Consolas"/>
                <a:sym typeface="Consolas"/>
              </a:rPr>
              <a:t> range(len(A)//2 - 1, -1, -1):</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48AB"/>
                </a:solidFill>
                <a:highlight>
                  <a:srgbClr val="EAEEF3"/>
                </a:highlight>
                <a:latin typeface="Consolas"/>
                <a:ea typeface="Consolas"/>
                <a:cs typeface="Consolas"/>
                <a:sym typeface="Consolas"/>
              </a:rPr>
              <a:t>vun_đống</a:t>
            </a:r>
            <a:r>
              <a:rPr lang="vi">
                <a:solidFill>
                  <a:srgbClr val="00193A"/>
                </a:solidFill>
                <a:highlight>
                  <a:srgbClr val="EAEEF3"/>
                </a:highlight>
                <a:latin typeface="Consolas"/>
                <a:ea typeface="Consolas"/>
                <a:cs typeface="Consolas"/>
                <a:sym typeface="Consolas"/>
              </a:rPr>
              <a:t>(A, i, len(A)-1)</a:t>
            </a:r>
            <a:br>
              <a:rPr lang="vi">
                <a:solidFill>
                  <a:srgbClr val="00193A"/>
                </a:solidFill>
                <a:highlight>
                  <a:srgbClr val="EAEEF3"/>
                </a:highlight>
                <a:latin typeface="Consolas"/>
                <a:ea typeface="Consolas"/>
                <a:cs typeface="Consolas"/>
                <a:sym typeface="Consolas"/>
              </a:rPr>
            </a:b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for</a:t>
            </a:r>
            <a:r>
              <a:rPr lang="vi">
                <a:solidFill>
                  <a:srgbClr val="00193A"/>
                </a:solidFill>
                <a:highlight>
                  <a:srgbClr val="EAEEF3"/>
                </a:highlight>
                <a:latin typeface="Consolas"/>
                <a:ea typeface="Consolas"/>
                <a:cs typeface="Consolas"/>
                <a:sym typeface="Consolas"/>
              </a:rPr>
              <a:t> i </a:t>
            </a:r>
            <a:r>
              <a:rPr b="1" lang="vi">
                <a:solidFill>
                  <a:srgbClr val="00193A"/>
                </a:solidFill>
                <a:highlight>
                  <a:srgbClr val="EAEEF3"/>
                </a:highlight>
                <a:latin typeface="Consolas"/>
                <a:ea typeface="Consolas"/>
                <a:cs typeface="Consolas"/>
                <a:sym typeface="Consolas"/>
              </a:rPr>
              <a:t>in</a:t>
            </a:r>
            <a:r>
              <a:rPr lang="vi">
                <a:solidFill>
                  <a:srgbClr val="00193A"/>
                </a:solidFill>
                <a:highlight>
                  <a:srgbClr val="EAEEF3"/>
                </a:highlight>
                <a:latin typeface="Consolas"/>
                <a:ea typeface="Consolas"/>
                <a:cs typeface="Consolas"/>
                <a:sym typeface="Consolas"/>
              </a:rPr>
              <a:t> range(len(A)-1, 0, -1):</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A[i], A[0] = A[0], A[i]</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48AB"/>
                </a:solidFill>
                <a:highlight>
                  <a:srgbClr val="EAEEF3"/>
                </a:highlight>
                <a:latin typeface="Consolas"/>
                <a:ea typeface="Consolas"/>
                <a:cs typeface="Consolas"/>
                <a:sym typeface="Consolas"/>
              </a:rPr>
              <a:t>vun_đống</a:t>
            </a:r>
            <a:r>
              <a:rPr lang="vi">
                <a:solidFill>
                  <a:srgbClr val="00193A"/>
                </a:solidFill>
                <a:highlight>
                  <a:srgbClr val="EAEEF3"/>
                </a:highlight>
                <a:latin typeface="Consolas"/>
                <a:ea typeface="Consolas"/>
                <a:cs typeface="Consolas"/>
                <a:sym typeface="Consolas"/>
              </a:rPr>
              <a:t>(A, 0, i-1)</a:t>
            </a:r>
            <a:endParaRPr sz="3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họa</a:t>
            </a:r>
            <a:endParaRPr/>
          </a:p>
        </p:txBody>
      </p:sp>
      <p:pic>
        <p:nvPicPr>
          <p:cNvPr id="323" name="Google Shape;323;p57"/>
          <p:cNvPicPr preferRelativeResize="0"/>
          <p:nvPr/>
        </p:nvPicPr>
        <p:blipFill>
          <a:blip r:embed="rId3">
            <a:alphaModFix/>
          </a:blip>
          <a:stretch>
            <a:fillRect/>
          </a:stretch>
        </p:blipFill>
        <p:spPr>
          <a:xfrm>
            <a:off x="2562363" y="1218700"/>
            <a:ext cx="4019276" cy="36945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tích</a:t>
            </a:r>
            <a:endParaRPr/>
          </a:p>
        </p:txBody>
      </p:sp>
      <p:sp>
        <p:nvSpPr>
          <p:cNvPr id="329" name="Google Shape;329;p5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Thuật toán sắp xếp vun đống có thời gian O(nlogn)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a:t>
            </a:r>
            <a:r>
              <a:rPr lang="vi"/>
              <a:t>ắp xếp theo cơ số</a:t>
            </a:r>
            <a:endParaRPr/>
          </a:p>
          <a:p>
            <a:pPr indent="0" lvl="0" marL="0" rtl="0" algn="ctr">
              <a:spcBef>
                <a:spcPts val="0"/>
              </a:spcBef>
              <a:spcAft>
                <a:spcPts val="0"/>
              </a:spcAft>
              <a:buNone/>
            </a:pPr>
            <a:r>
              <a:rPr lang="vi"/>
              <a:t>(Radix sort)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a:t>
            </a:r>
            <a:r>
              <a:rPr lang="vi"/>
              <a:t>ưởng</a:t>
            </a:r>
            <a:endParaRPr/>
          </a:p>
        </p:txBody>
      </p:sp>
      <p:sp>
        <p:nvSpPr>
          <p:cNvPr id="340" name="Google Shape;340;p6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a:t>
            </a:r>
            <a:r>
              <a:rPr lang="vi"/>
              <a:t>ắp xếp theo cơ số, còn gọi là sắp xếp người đưa thư dựa trên cách sắp xếp thư từ của người đưa thư để phân phát một cách hiệu quả.</a:t>
            </a:r>
            <a:endParaRPr/>
          </a:p>
          <a:p>
            <a:pPr indent="0" lvl="0" marL="0" rtl="0" algn="l">
              <a:spcBef>
                <a:spcPts val="1600"/>
              </a:spcBef>
              <a:spcAft>
                <a:spcPts val="0"/>
              </a:spcAft>
              <a:buNone/>
            </a:pPr>
            <a:r>
              <a:rPr lang="vi"/>
              <a:t>Để sắp xếp thư từ, người đưa thư sẽ thực hiện các công đoạn:</a:t>
            </a:r>
            <a:endParaRPr/>
          </a:p>
          <a:p>
            <a:pPr indent="-342900" lvl="0" marL="457200" rtl="0" algn="l">
              <a:spcBef>
                <a:spcPts val="1600"/>
              </a:spcBef>
              <a:spcAft>
                <a:spcPts val="0"/>
              </a:spcAft>
              <a:buSzPts val="1800"/>
              <a:buChar char="-"/>
            </a:pPr>
            <a:r>
              <a:rPr lang="vi"/>
              <a:t>Sắp thư theo tỉnh.</a:t>
            </a:r>
            <a:endParaRPr/>
          </a:p>
          <a:p>
            <a:pPr indent="-342900" lvl="0" marL="457200" rtl="0" algn="l">
              <a:spcBef>
                <a:spcPts val="0"/>
              </a:spcBef>
              <a:spcAft>
                <a:spcPts val="0"/>
              </a:spcAft>
              <a:buSzPts val="1800"/>
              <a:buChar char="-"/>
            </a:pPr>
            <a:r>
              <a:rPr lang="vi"/>
              <a:t>Với mỗi tỉnh sắp được, sắp xếp theo huyện.</a:t>
            </a:r>
            <a:endParaRPr/>
          </a:p>
          <a:p>
            <a:pPr indent="-342900" lvl="0" marL="457200" rtl="0" algn="l">
              <a:spcBef>
                <a:spcPts val="0"/>
              </a:spcBef>
              <a:spcAft>
                <a:spcPts val="0"/>
              </a:spcAft>
              <a:buSzPts val="1800"/>
              <a:buChar char="-"/>
            </a:pPr>
            <a:r>
              <a:rPr lang="vi"/>
              <a:t>Với mỗi huyện sắp được, sắp xếp theo phường.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S</a:t>
            </a:r>
            <a:r>
              <a:rPr lang="vi"/>
              <a:t>ắp xếp theo cơ số</a:t>
            </a:r>
            <a:endParaRPr/>
          </a:p>
        </p:txBody>
      </p:sp>
      <p:sp>
        <p:nvSpPr>
          <p:cNvPr id="346" name="Google Shape;346;p6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a:t>
            </a:r>
            <a:r>
              <a:rPr lang="vi"/>
              <a:t>ương tự cách phân loại thư, ta có thuật toán sắp xếp theo cơ số như sau:</a:t>
            </a:r>
            <a:endParaRPr/>
          </a:p>
          <a:p>
            <a:pPr indent="-342900" lvl="0" marL="457200" rtl="0" algn="l">
              <a:spcBef>
                <a:spcPts val="1600"/>
              </a:spcBef>
              <a:spcAft>
                <a:spcPts val="0"/>
              </a:spcAft>
              <a:buSzPts val="1800"/>
              <a:buChar char="●"/>
            </a:pPr>
            <a:r>
              <a:rPr lang="vi"/>
              <a:t>Bắt đầu từ chữ số hàng đơn vị.</a:t>
            </a:r>
            <a:endParaRPr/>
          </a:p>
          <a:p>
            <a:pPr indent="-342900" lvl="0" marL="457200" rtl="0" algn="l">
              <a:spcBef>
                <a:spcPts val="0"/>
              </a:spcBef>
              <a:spcAft>
                <a:spcPts val="0"/>
              </a:spcAft>
              <a:buSzPts val="1800"/>
              <a:buChar char="●"/>
            </a:pPr>
            <a:r>
              <a:rPr lang="vi"/>
              <a:t>Phân chia các số trong mảng vào các lô 0-9 tương ứng với chữ số hàng được chọn.</a:t>
            </a:r>
            <a:endParaRPr/>
          </a:p>
          <a:p>
            <a:pPr indent="-342900" lvl="0" marL="457200" rtl="0" algn="l">
              <a:spcBef>
                <a:spcPts val="0"/>
              </a:spcBef>
              <a:spcAft>
                <a:spcPts val="0"/>
              </a:spcAft>
              <a:buSzPts val="1800"/>
              <a:buChar char="●"/>
            </a:pPr>
            <a:r>
              <a:rPr lang="vi"/>
              <a:t>Ghép các lô 0-9 lại với nhau.</a:t>
            </a:r>
            <a:endParaRPr/>
          </a:p>
          <a:p>
            <a:pPr indent="-342900" lvl="0" marL="457200" rtl="0" algn="l">
              <a:spcBef>
                <a:spcPts val="0"/>
              </a:spcBef>
              <a:spcAft>
                <a:spcPts val="0"/>
              </a:spcAft>
              <a:buSzPts val="1800"/>
              <a:buChar char="●"/>
            </a:pPr>
            <a:r>
              <a:rPr lang="vi"/>
              <a:t>Tiếp tục với chữ số hàng kế tiếp cho đến hàng cao nhất.</a:t>
            </a:r>
            <a:endParaRPr/>
          </a:p>
          <a:p>
            <a:pPr indent="0" lvl="0" marL="0" rtl="0" algn="l">
              <a:spcBef>
                <a:spcPts val="1600"/>
              </a:spcBef>
              <a:spcAft>
                <a:spcPts val="1600"/>
              </a:spcAft>
              <a:buNone/>
            </a:pPr>
            <a:r>
              <a:rPr lang="vi"/>
              <a:t>Khi kết thúc chữ số hàng cao nhất thì mảng được sắp xếp xong.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Thao tác cơ bản trong sắp xếp</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thuật toán sắp xếp đều có 2 thao tác cơ bản:</a:t>
            </a:r>
            <a:endParaRPr/>
          </a:p>
          <a:p>
            <a:pPr indent="-342900" lvl="0" marL="457200" rtl="0" algn="l">
              <a:spcBef>
                <a:spcPts val="1600"/>
              </a:spcBef>
              <a:spcAft>
                <a:spcPts val="0"/>
              </a:spcAft>
              <a:buSzPts val="1800"/>
              <a:buChar char="●"/>
            </a:pPr>
            <a:r>
              <a:rPr lang="vi"/>
              <a:t>Thao tác so sánh.</a:t>
            </a:r>
            <a:endParaRPr/>
          </a:p>
          <a:p>
            <a:pPr indent="-342900" lvl="0" marL="457200" rtl="0" algn="l">
              <a:spcBef>
                <a:spcPts val="0"/>
              </a:spcBef>
              <a:spcAft>
                <a:spcPts val="0"/>
              </a:spcAft>
              <a:buSzPts val="1800"/>
              <a:buChar char="●"/>
            </a:pPr>
            <a:r>
              <a:rPr lang="vi"/>
              <a:t>Thao tác hoán đổi, trong python, thao tác này có thể thực hiện bằng phép gán </a:t>
            </a:r>
            <a:endParaRPr/>
          </a:p>
          <a:p>
            <a:pPr indent="0" lvl="0" marL="457200" rtl="0" algn="ctr">
              <a:spcBef>
                <a:spcPts val="1600"/>
              </a:spcBef>
              <a:spcAft>
                <a:spcPts val="1600"/>
              </a:spcAft>
              <a:buNone/>
            </a:pPr>
            <a:r>
              <a:rPr lang="vi">
                <a:latin typeface="Consolas"/>
                <a:ea typeface="Consolas"/>
                <a:cs typeface="Consolas"/>
                <a:sym typeface="Consolas"/>
              </a:rPr>
              <a:t>x, y = y, x</a:t>
            </a:r>
            <a:endParaRPr>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352" name="Google Shape;352;p62"/>
          <p:cNvSpPr txBox="1"/>
          <p:nvPr>
            <p:ph idx="1" type="body"/>
          </p:nvPr>
        </p:nvSpPr>
        <p:spPr>
          <a:xfrm>
            <a:off x="387900" y="1489825"/>
            <a:ext cx="8368200" cy="3579300"/>
          </a:xfrm>
          <a:prstGeom prst="rect">
            <a:avLst/>
          </a:prstGeom>
          <a:solidFill>
            <a:srgbClr val="EAEEF3"/>
          </a:solidFill>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00193A"/>
                </a:solidFill>
                <a:highlight>
                  <a:srgbClr val="EAEEF3"/>
                </a:highlight>
                <a:latin typeface="Consolas"/>
                <a:ea typeface="Consolas"/>
                <a:cs typeface="Consolas"/>
                <a:sym typeface="Consolas"/>
              </a:rPr>
              <a:t>def</a:t>
            </a:r>
            <a:r>
              <a:rPr lang="vi">
                <a:solidFill>
                  <a:srgbClr val="00193A"/>
                </a:solidFill>
                <a:highlight>
                  <a:srgbClr val="EAEEF3"/>
                </a:highlight>
                <a:latin typeface="Consolas"/>
                <a:ea typeface="Consolas"/>
                <a:cs typeface="Consolas"/>
                <a:sym typeface="Consolas"/>
              </a:rPr>
              <a:t> </a:t>
            </a:r>
            <a:r>
              <a:rPr b="1" lang="vi">
                <a:solidFill>
                  <a:srgbClr val="0048AB"/>
                </a:solidFill>
                <a:highlight>
                  <a:srgbClr val="EAEEF3"/>
                </a:highlight>
                <a:latin typeface="Consolas"/>
                <a:ea typeface="Consolas"/>
                <a:cs typeface="Consolas"/>
                <a:sym typeface="Consolas"/>
              </a:rPr>
              <a:t>sắp_xếp_cơ_số</a:t>
            </a:r>
            <a:r>
              <a:rPr lang="vi">
                <a:solidFill>
                  <a:srgbClr val="00193A"/>
                </a:solidFill>
                <a:highlight>
                  <a:srgbClr val="EAEEF3"/>
                </a:highlight>
                <a:latin typeface="Consolas"/>
                <a:ea typeface="Consolas"/>
                <a:cs typeface="Consolas"/>
                <a:sym typeface="Consolas"/>
              </a:rPr>
              <a:t>(A):</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k = số chữ số của số lớn nhất</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for</a:t>
            </a:r>
            <a:r>
              <a:rPr lang="vi">
                <a:solidFill>
                  <a:srgbClr val="00193A"/>
                </a:solidFill>
                <a:highlight>
                  <a:srgbClr val="EAEEF3"/>
                </a:highlight>
                <a:latin typeface="Consolas"/>
                <a:ea typeface="Consolas"/>
                <a:cs typeface="Consolas"/>
                <a:sym typeface="Consolas"/>
              </a:rPr>
              <a:t> i </a:t>
            </a:r>
            <a:r>
              <a:rPr b="1" lang="vi">
                <a:solidFill>
                  <a:srgbClr val="00193A"/>
                </a:solidFill>
                <a:highlight>
                  <a:srgbClr val="EAEEF3"/>
                </a:highlight>
                <a:latin typeface="Consolas"/>
                <a:ea typeface="Consolas"/>
                <a:cs typeface="Consolas"/>
                <a:sym typeface="Consolas"/>
              </a:rPr>
              <a:t>in </a:t>
            </a:r>
            <a:r>
              <a:rPr lang="vi">
                <a:solidFill>
                  <a:srgbClr val="00193A"/>
                </a:solidFill>
                <a:highlight>
                  <a:srgbClr val="EAEEF3"/>
                </a:highlight>
                <a:latin typeface="Consolas"/>
                <a:ea typeface="Consolas"/>
                <a:cs typeface="Consolas"/>
                <a:sym typeface="Consolas"/>
              </a:rPr>
              <a:t>range(k):</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tạo 10 danh sách trống B</a:t>
            </a:r>
            <a:r>
              <a:rPr baseline="-25000" lang="vi">
                <a:solidFill>
                  <a:srgbClr val="00193A"/>
                </a:solidFill>
                <a:highlight>
                  <a:srgbClr val="EAEEF3"/>
                </a:highlight>
                <a:latin typeface="Consolas"/>
                <a:ea typeface="Consolas"/>
                <a:cs typeface="Consolas"/>
                <a:sym typeface="Consolas"/>
              </a:rPr>
              <a:t>0</a:t>
            </a:r>
            <a:r>
              <a:rPr lang="vi">
                <a:solidFill>
                  <a:srgbClr val="00193A"/>
                </a:solidFill>
                <a:highlight>
                  <a:srgbClr val="EAEEF3"/>
                </a:highlight>
                <a:latin typeface="Consolas"/>
                <a:ea typeface="Consolas"/>
                <a:cs typeface="Consolas"/>
                <a:sym typeface="Consolas"/>
              </a:rPr>
              <a:t>, B</a:t>
            </a:r>
            <a:r>
              <a:rPr baseline="-25000" lang="vi">
                <a:solidFill>
                  <a:srgbClr val="00193A"/>
                </a:solidFill>
                <a:highlight>
                  <a:srgbClr val="EAEEF3"/>
                </a:highlight>
                <a:latin typeface="Consolas"/>
                <a:ea typeface="Consolas"/>
                <a:cs typeface="Consolas"/>
                <a:sym typeface="Consolas"/>
              </a:rPr>
              <a:t>1</a:t>
            </a:r>
            <a:r>
              <a:rPr lang="vi">
                <a:solidFill>
                  <a:srgbClr val="00193A"/>
                </a:solidFill>
                <a:highlight>
                  <a:srgbClr val="EAEEF3"/>
                </a:highlight>
                <a:latin typeface="Consolas"/>
                <a:ea typeface="Consolas"/>
                <a:cs typeface="Consolas"/>
                <a:sym typeface="Consolas"/>
              </a:rPr>
              <a:t>, ..., B</a:t>
            </a:r>
            <a:r>
              <a:rPr baseline="-25000" lang="vi">
                <a:solidFill>
                  <a:srgbClr val="00193A"/>
                </a:solidFill>
                <a:highlight>
                  <a:srgbClr val="EAEEF3"/>
                </a:highlight>
                <a:latin typeface="Consolas"/>
                <a:ea typeface="Consolas"/>
                <a:cs typeface="Consolas"/>
                <a:sym typeface="Consolas"/>
              </a:rPr>
              <a:t>9</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lang="vi">
                <a:solidFill>
                  <a:srgbClr val="738191"/>
                </a:solidFill>
                <a:highlight>
                  <a:srgbClr val="EAEEF3"/>
                </a:highlight>
                <a:latin typeface="Consolas"/>
                <a:ea typeface="Consolas"/>
                <a:cs typeface="Consolas"/>
                <a:sym typeface="Consolas"/>
              </a:rPr>
              <a:t># chia từng phần tử vào mảng</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for</a:t>
            </a:r>
            <a:r>
              <a:rPr lang="vi">
                <a:solidFill>
                  <a:srgbClr val="00193A"/>
                </a:solidFill>
                <a:highlight>
                  <a:srgbClr val="EAEEF3"/>
                </a:highlight>
                <a:latin typeface="Consolas"/>
                <a:ea typeface="Consolas"/>
                <a:cs typeface="Consolas"/>
                <a:sym typeface="Consolas"/>
              </a:rPr>
              <a:t> a </a:t>
            </a:r>
            <a:r>
              <a:rPr b="1" lang="vi">
                <a:solidFill>
                  <a:srgbClr val="00193A"/>
                </a:solidFill>
                <a:highlight>
                  <a:srgbClr val="EAEEF3"/>
                </a:highlight>
                <a:latin typeface="Consolas"/>
                <a:ea typeface="Consolas"/>
                <a:cs typeface="Consolas"/>
                <a:sym typeface="Consolas"/>
              </a:rPr>
              <a:t>in</a:t>
            </a:r>
            <a:r>
              <a:rPr lang="vi">
                <a:solidFill>
                  <a:srgbClr val="00193A"/>
                </a:solidFill>
                <a:highlight>
                  <a:srgbClr val="EAEEF3"/>
                </a:highlight>
                <a:latin typeface="Consolas"/>
                <a:ea typeface="Consolas"/>
                <a:cs typeface="Consolas"/>
                <a:sym typeface="Consolas"/>
              </a:rPr>
              <a:t> A:</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thêm a vào B</a:t>
            </a:r>
            <a:r>
              <a:rPr baseline="-25000" lang="vi">
                <a:solidFill>
                  <a:srgbClr val="00193A"/>
                </a:solidFill>
                <a:highlight>
                  <a:srgbClr val="EAEEF3"/>
                </a:highlight>
                <a:latin typeface="Consolas"/>
                <a:ea typeface="Consolas"/>
                <a:cs typeface="Consolas"/>
                <a:sym typeface="Consolas"/>
              </a:rPr>
              <a:t>t</a:t>
            </a:r>
            <a:r>
              <a:rPr lang="vi">
                <a:solidFill>
                  <a:srgbClr val="00193A"/>
                </a:solidFill>
                <a:highlight>
                  <a:srgbClr val="EAEEF3"/>
                </a:highlight>
                <a:latin typeface="Consolas"/>
                <a:ea typeface="Consolas"/>
                <a:cs typeface="Consolas"/>
                <a:sym typeface="Consolas"/>
              </a:rPr>
              <a:t> nếu chữ số thứ i của a là t</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 = B</a:t>
            </a:r>
            <a:r>
              <a:rPr baseline="-25000" lang="vi">
                <a:solidFill>
                  <a:srgbClr val="00193A"/>
                </a:solidFill>
                <a:highlight>
                  <a:srgbClr val="EAEEF3"/>
                </a:highlight>
                <a:latin typeface="Consolas"/>
                <a:ea typeface="Consolas"/>
                <a:cs typeface="Consolas"/>
                <a:sym typeface="Consolas"/>
              </a:rPr>
              <a:t>0</a:t>
            </a:r>
            <a:r>
              <a:rPr lang="vi">
                <a:solidFill>
                  <a:srgbClr val="00193A"/>
                </a:solidFill>
                <a:highlight>
                  <a:srgbClr val="EAEEF3"/>
                </a:highlight>
                <a:latin typeface="Consolas"/>
                <a:ea typeface="Consolas"/>
                <a:cs typeface="Consolas"/>
                <a:sym typeface="Consolas"/>
              </a:rPr>
              <a:t> + B</a:t>
            </a:r>
            <a:r>
              <a:rPr baseline="-25000" lang="vi">
                <a:solidFill>
                  <a:srgbClr val="00193A"/>
                </a:solidFill>
                <a:highlight>
                  <a:srgbClr val="EAEEF3"/>
                </a:highlight>
                <a:latin typeface="Consolas"/>
                <a:ea typeface="Consolas"/>
                <a:cs typeface="Consolas"/>
                <a:sym typeface="Consolas"/>
              </a:rPr>
              <a:t>1</a:t>
            </a:r>
            <a:r>
              <a:rPr lang="vi">
                <a:solidFill>
                  <a:srgbClr val="00193A"/>
                </a:solidFill>
                <a:highlight>
                  <a:srgbClr val="EAEEF3"/>
                </a:highlight>
                <a:latin typeface="Consolas"/>
                <a:ea typeface="Consolas"/>
                <a:cs typeface="Consolas"/>
                <a:sym typeface="Consolas"/>
              </a:rPr>
              <a:t> + … + B</a:t>
            </a:r>
            <a:r>
              <a:rPr baseline="-25000" lang="vi">
                <a:solidFill>
                  <a:srgbClr val="00193A"/>
                </a:solidFill>
                <a:highlight>
                  <a:srgbClr val="EAEEF3"/>
                </a:highlight>
                <a:latin typeface="Consolas"/>
                <a:ea typeface="Consolas"/>
                <a:cs typeface="Consolas"/>
                <a:sym typeface="Consolas"/>
              </a:rPr>
              <a:t>9</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return</a:t>
            </a:r>
            <a:r>
              <a:rPr lang="vi">
                <a:solidFill>
                  <a:srgbClr val="00193A"/>
                </a:solidFill>
                <a:highlight>
                  <a:srgbClr val="EAEEF3"/>
                </a:highlight>
                <a:latin typeface="Consolas"/>
                <a:ea typeface="Consolas"/>
                <a:cs typeface="Consolas"/>
                <a:sym typeface="Consolas"/>
              </a:rPr>
              <a:t> A</a:t>
            </a:r>
            <a:endParaRPr sz="2400">
              <a:highlight>
                <a:srgbClr val="F3F3F3"/>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tích</a:t>
            </a:r>
            <a:endParaRPr/>
          </a:p>
        </p:txBody>
      </p:sp>
      <p:sp>
        <p:nvSpPr>
          <p:cNvPr id="358" name="Google Shape;358;p6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Thu</a:t>
            </a:r>
            <a:r>
              <a:rPr lang="vi"/>
              <a:t>ật toán sắp xếp theo cơ số có tính chất:</a:t>
            </a:r>
            <a:endParaRPr/>
          </a:p>
          <a:p>
            <a:pPr indent="-342900" lvl="0" marL="457200" rtl="0" algn="l">
              <a:spcBef>
                <a:spcPts val="1600"/>
              </a:spcBef>
              <a:spcAft>
                <a:spcPts val="0"/>
              </a:spcAft>
              <a:buSzPts val="1800"/>
              <a:buChar char="●"/>
            </a:pPr>
            <a:r>
              <a:rPr lang="vi"/>
              <a:t>Sắp xếp không dựa vào việc so sánh trực tiếp giá trị của hai phần tử.</a:t>
            </a:r>
            <a:endParaRPr/>
          </a:p>
          <a:p>
            <a:pPr indent="-342900" lvl="0" marL="457200" rtl="0" algn="l">
              <a:spcBef>
                <a:spcPts val="0"/>
              </a:spcBef>
              <a:spcAft>
                <a:spcPts val="0"/>
              </a:spcAft>
              <a:buSzPts val="1800"/>
              <a:buChar char="●"/>
            </a:pPr>
            <a:r>
              <a:rPr lang="vi"/>
              <a:t>Chỉ áp dụng cho các dữ liệu có thể định nghĩa thứ tự từ điển.</a:t>
            </a:r>
            <a:endParaRPr/>
          </a:p>
          <a:p>
            <a:pPr indent="-342900" lvl="0" marL="457200" rtl="0" algn="l">
              <a:spcBef>
                <a:spcPts val="0"/>
              </a:spcBef>
              <a:spcAft>
                <a:spcPts val="0"/>
              </a:spcAft>
              <a:buSzPts val="1800"/>
              <a:buChar char="●"/>
            </a:pPr>
            <a:r>
              <a:rPr lang="vi"/>
              <a:t>Đ</a:t>
            </a:r>
            <a:r>
              <a:rPr lang="vi"/>
              <a:t>ộ phức tạp là O(kn) với k là số chữ số của số lớn nhất.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loại thuật toán sắp xếp</a:t>
            </a:r>
            <a:endParaRPr/>
          </a:p>
        </p:txBody>
      </p:sp>
      <p:pic>
        <p:nvPicPr>
          <p:cNvPr id="93" name="Google Shape;93;p18"/>
          <p:cNvPicPr preferRelativeResize="0"/>
          <p:nvPr/>
        </p:nvPicPr>
        <p:blipFill>
          <a:blip r:embed="rId3">
            <a:alphaModFix/>
          </a:blip>
          <a:stretch>
            <a:fillRect/>
          </a:stretch>
        </p:blipFill>
        <p:spPr>
          <a:xfrm>
            <a:off x="1813588" y="1286425"/>
            <a:ext cx="5516815" cy="3694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loại thuật toán sắp xếp (tiếp)</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Ngoài phân loại trên, chúng ta có thể phân loại:</a:t>
            </a:r>
            <a:endParaRPr/>
          </a:p>
          <a:p>
            <a:pPr indent="-342900" lvl="0" marL="457200" rtl="0" algn="l">
              <a:spcBef>
                <a:spcPts val="1600"/>
              </a:spcBef>
              <a:spcAft>
                <a:spcPts val="0"/>
              </a:spcAft>
              <a:buSzPts val="1800"/>
              <a:buChar char="●"/>
            </a:pPr>
            <a:r>
              <a:rPr lang="vi"/>
              <a:t>Thuật toán sắp xếp tại chỗ (in-place): tức là chỉ thay đổi thứ tự các phần tử trong mảng ban đầu.</a:t>
            </a:r>
            <a:endParaRPr/>
          </a:p>
          <a:p>
            <a:pPr indent="-342900" lvl="0" marL="457200" rtl="0" algn="l">
              <a:spcBef>
                <a:spcPts val="0"/>
              </a:spcBef>
              <a:spcAft>
                <a:spcPts val="0"/>
              </a:spcAft>
              <a:buSzPts val="1800"/>
              <a:buChar char="●"/>
            </a:pPr>
            <a:r>
              <a:rPr lang="vi"/>
              <a:t>Thuật toán sắp xếp trả về mảng mới.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Sắp xếp chọn</a:t>
            </a:r>
            <a:endParaRPr/>
          </a:p>
          <a:p>
            <a:pPr indent="0" lvl="0" marL="0" rtl="0" algn="ctr">
              <a:spcBef>
                <a:spcPts val="0"/>
              </a:spcBef>
              <a:spcAft>
                <a:spcPts val="0"/>
              </a:spcAft>
              <a:buNone/>
            </a:pPr>
            <a:r>
              <a:rPr lang="vi"/>
              <a:t>(Selection Sort)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tưởng</a:t>
            </a:r>
            <a:endParaRPr/>
          </a:p>
        </p:txBody>
      </p:sp>
      <p:sp>
        <p:nvSpPr>
          <p:cNvPr id="110" name="Google Shape;110;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Thuật toán này dựa trên ý tưởng đơn giản:</a:t>
            </a:r>
            <a:endParaRPr/>
          </a:p>
          <a:p>
            <a:pPr indent="-342900" lvl="0" marL="457200" rtl="0" algn="l">
              <a:spcBef>
                <a:spcPts val="1600"/>
              </a:spcBef>
              <a:spcAft>
                <a:spcPts val="0"/>
              </a:spcAft>
              <a:buSzPts val="1800"/>
              <a:buChar char="●"/>
            </a:pPr>
            <a:r>
              <a:rPr lang="vi"/>
              <a:t>Lấy ra phần tử nhỏ nhất.</a:t>
            </a:r>
            <a:endParaRPr/>
          </a:p>
          <a:p>
            <a:pPr indent="-342900" lvl="0" marL="457200" rtl="0" algn="l">
              <a:spcBef>
                <a:spcPts val="0"/>
              </a:spcBef>
              <a:spcAft>
                <a:spcPts val="0"/>
              </a:spcAft>
              <a:buSzPts val="1800"/>
              <a:buChar char="●"/>
            </a:pPr>
            <a:r>
              <a:rPr lang="vi"/>
              <a:t>Đưa lên đầu danh sách.</a:t>
            </a:r>
            <a:endParaRPr/>
          </a:p>
          <a:p>
            <a:pPr indent="-342900" lvl="0" marL="457200" rtl="0" algn="l">
              <a:spcBef>
                <a:spcPts val="0"/>
              </a:spcBef>
              <a:spcAft>
                <a:spcPts val="0"/>
              </a:spcAft>
              <a:buSzPts val="1800"/>
              <a:buChar char="●"/>
            </a:pPr>
            <a:r>
              <a:rPr lang="vi"/>
              <a:t>Lặp lại.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