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
      <p:font typeface="Lora"/>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ora-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ora-italic.fntdata"/><Relationship Id="rId14" Type="http://schemas.openxmlformats.org/officeDocument/2006/relationships/slide" Target="slides/slide9.xml"/><Relationship Id="rId36" Type="http://schemas.openxmlformats.org/officeDocument/2006/relationships/font" Target="fonts/Lora-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Lo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ff7f2ce6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ff7f2ce6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ff7f2ce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ff7f2ce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dab051ca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dab051ca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ff7f2ce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ff7f2ce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dab051c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dab051c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dab051ca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dab051c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ab051ca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ab051ca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ab051ca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ab051ca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ff7f2ce6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ff7f2ce6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ff7f2ce6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ff7f2ce6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f3ae3af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f3ae3af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ff7f2ce6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ff7f2ce6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dab051ca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dab051ca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dab051ca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dab051ca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dab051ca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ddab051c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f3ae3af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ff3ae3af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ff3ae3af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ff3ae3af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dab051c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dab051c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ab051c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dab051c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ff7f2c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ff7f2c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ff7f2ce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ff7f2ce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ff7f2ce6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ff7f2ce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Bài toán tìm kiếm</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có độ phức tạp O(n).</a:t>
            </a:r>
            <a:endParaRPr/>
          </a:p>
          <a:p>
            <a:pPr indent="0" lvl="0" marL="0" rtl="0" algn="l">
              <a:spcBef>
                <a:spcPts val="1600"/>
              </a:spcBef>
              <a:spcAft>
                <a:spcPts val="1600"/>
              </a:spcAft>
              <a:buNone/>
            </a:pPr>
            <a:r>
              <a:rPr lang="vi"/>
              <a:t>Thuật toán này có thể áp dụng trong rất nhiều trường hợp vì không có yêu cầu đặc biệt nào về danh sách lưu trữ dữ liệu.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Tìm ki</a:t>
            </a:r>
            <a:r>
              <a:rPr lang="vi"/>
              <a:t>ếm nhị phân</a:t>
            </a:r>
            <a:endParaRPr/>
          </a:p>
          <a:p>
            <a:pPr indent="0" lvl="0" marL="0" rtl="0" algn="ctr">
              <a:spcBef>
                <a:spcPts val="0"/>
              </a:spcBef>
              <a:spcAft>
                <a:spcPts val="0"/>
              </a:spcAft>
              <a:buNone/>
            </a:pPr>
            <a:r>
              <a:rPr lang="vi"/>
              <a:t>(Binary Search)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thực tế, khi lưu trữ dữ liệu, người ta thường sắp xếp dữ liệu theo một phương pháp nào đó.</a:t>
            </a:r>
            <a:endParaRPr/>
          </a:p>
          <a:p>
            <a:pPr indent="0" lvl="0" marL="0" rtl="0" algn="l">
              <a:spcBef>
                <a:spcPts val="1600"/>
              </a:spcBef>
              <a:spcAft>
                <a:spcPts val="1600"/>
              </a:spcAft>
              <a:buNone/>
            </a:pPr>
            <a:r>
              <a:rPr lang="vi"/>
              <a:t>Ta sẽ lợi dụng việc được sắp xếp này để đẩy nhanh quá trình tìm kiếm.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 (tiếp)</a:t>
            </a:r>
            <a:endParaRPr/>
          </a:p>
        </p:txBody>
      </p:sp>
      <p:sp>
        <p:nvSpPr>
          <p:cNvPr id="134" name="Google Shape;134;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Bài toán ban đầu của chúng ta sẽ được thêm một điều kiện, đó là, các phần tử trong danh sách A được sắp xếp tăng dần, tức là</a:t>
            </a:r>
            <a:endParaRPr/>
          </a:p>
          <a:p>
            <a:pPr indent="0" lvl="0" marL="0" rtl="0" algn="ctr">
              <a:spcBef>
                <a:spcPts val="1600"/>
              </a:spcBef>
              <a:spcAft>
                <a:spcPts val="1600"/>
              </a:spcAft>
              <a:buNone/>
            </a:pPr>
            <a:r>
              <a:rPr lang="vi">
                <a:latin typeface="Consolas"/>
                <a:ea typeface="Consolas"/>
                <a:cs typeface="Consolas"/>
                <a:sym typeface="Consolas"/>
              </a:rPr>
              <a:t>A[0] ≤ A[1] ≤ … ≤ A[n-1]</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a:t>
            </a:r>
            <a:endParaRPr/>
          </a:p>
        </p:txBody>
      </p:sp>
      <p:sp>
        <p:nvSpPr>
          <p:cNvPr id="140" name="Google Shape;14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Vậy, việc danh sách được sắp xếp tăng dần có ý nghĩa như thế nào?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 (tiếp)</a:t>
            </a:r>
            <a:endParaRPr/>
          </a:p>
        </p:txBody>
      </p:sp>
      <p:sp>
        <p:nvSpPr>
          <p:cNvPr id="146" name="Google Shape;146;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Q</a:t>
            </a:r>
            <a:r>
              <a:rPr lang="vi"/>
              <a:t>uan sát phần tử đứng giữa trong danh sách, có thể thấy:</a:t>
            </a:r>
            <a:endParaRPr/>
          </a:p>
          <a:p>
            <a:pPr indent="-342900" lvl="0" marL="457200" rtl="0" algn="l">
              <a:spcBef>
                <a:spcPts val="1600"/>
              </a:spcBef>
              <a:spcAft>
                <a:spcPts val="0"/>
              </a:spcAft>
              <a:buSzPts val="1800"/>
              <a:buChar char="●"/>
            </a:pPr>
            <a:r>
              <a:rPr lang="vi"/>
              <a:t>Những phần tử nằm </a:t>
            </a:r>
            <a:r>
              <a:rPr lang="vi" u="sng"/>
              <a:t>bên phải</a:t>
            </a:r>
            <a:r>
              <a:rPr lang="vi"/>
              <a:t> phần tử đứng giữa đều </a:t>
            </a:r>
            <a:r>
              <a:rPr lang="vi" u="sng"/>
              <a:t>lớn hơn</a:t>
            </a:r>
            <a:r>
              <a:rPr lang="vi"/>
              <a:t> phần tử đó.</a:t>
            </a:r>
            <a:endParaRPr/>
          </a:p>
          <a:p>
            <a:pPr indent="-342900" lvl="0" marL="457200" rtl="0" algn="l">
              <a:spcBef>
                <a:spcPts val="0"/>
              </a:spcBef>
              <a:spcAft>
                <a:spcPts val="0"/>
              </a:spcAft>
              <a:buSzPts val="1800"/>
              <a:buChar char="●"/>
            </a:pPr>
            <a:r>
              <a:rPr lang="vi"/>
              <a:t>Những phần tử nằm </a:t>
            </a:r>
            <a:r>
              <a:rPr lang="vi" u="sng"/>
              <a:t>bên trái</a:t>
            </a:r>
            <a:r>
              <a:rPr lang="vi"/>
              <a:t> phần tử đứng giữa đều </a:t>
            </a:r>
            <a:r>
              <a:rPr lang="vi" u="sng"/>
              <a:t>nhỏ hơn</a:t>
            </a:r>
            <a:r>
              <a:rPr lang="vi"/>
              <a:t> phần tử đó.</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 (tiếp)</a:t>
            </a:r>
            <a:endParaRPr/>
          </a:p>
        </p:txBody>
      </p:sp>
      <p:sp>
        <p:nvSpPr>
          <p:cNvPr id="152" name="Google Shape;152;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Lúc này, nếu ta so sánh phần tử cần tìm với phần tử đứng giữa thì dựa vào kết quả so sánh mà ta có thể biết được phần tử cần tìm nằm bên trái hay bên phải phần tử đứng giữa.</a:t>
            </a:r>
            <a:endParaRPr/>
          </a:p>
          <a:p>
            <a:pPr indent="0" lvl="0" marL="0" rtl="0" algn="l">
              <a:spcBef>
                <a:spcPts val="1600"/>
              </a:spcBef>
              <a:spcAft>
                <a:spcPts val="1600"/>
              </a:spcAft>
              <a:buNone/>
            </a:pPr>
            <a:r>
              <a:rPr lang="vi"/>
              <a:t>Có thể thấy, trong </a:t>
            </a:r>
            <a:r>
              <a:rPr lang="vi"/>
              <a:t>danh sách</a:t>
            </a:r>
            <a:r>
              <a:rPr lang="vi"/>
              <a:t> được sắp xếp, bằng một phép so sánh, chúng ta đã giảm danh sách cần tìm kiếm đi một nửa.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tưởng (tiếp)</a:t>
            </a:r>
            <a:endParaRPr/>
          </a:p>
        </p:txBody>
      </p:sp>
      <p:sp>
        <p:nvSpPr>
          <p:cNvPr id="158" name="Google Shape;158;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Phần trên chính là ý tưởng của tìm kiếm nhị phân (chia làm 2): chia mảng thành hai nửa rồi tiếp tục tìm kiếm trên một trong hai nửa đó.</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64" name="Google Shape;164;p30"/>
          <p:cNvSpPr txBox="1"/>
          <p:nvPr>
            <p:ph idx="1" type="body"/>
          </p:nvPr>
        </p:nvSpPr>
        <p:spPr>
          <a:xfrm>
            <a:off x="387900" y="1489825"/>
            <a:ext cx="8368200" cy="34554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tìm_nhị_phân</a:t>
            </a:r>
            <a:r>
              <a:rPr lang="vi">
                <a:solidFill>
                  <a:srgbClr val="00193A"/>
                </a:solidFill>
                <a:highlight>
                  <a:srgbClr val="EAEEF3"/>
                </a:highlight>
                <a:latin typeface="Consolas"/>
                <a:ea typeface="Consolas"/>
                <a:cs typeface="Consolas"/>
                <a:sym typeface="Consolas"/>
              </a:rPr>
              <a:t>(danh sách: A, số: k, l, r):</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mid = (l + r) // 2</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if</a:t>
            </a:r>
            <a:r>
              <a:rPr lang="vi">
                <a:solidFill>
                  <a:srgbClr val="00193A"/>
                </a:solidFill>
                <a:highlight>
                  <a:srgbClr val="EAEEF3"/>
                </a:highlight>
                <a:latin typeface="Consolas"/>
                <a:ea typeface="Consolas"/>
                <a:cs typeface="Consolas"/>
                <a:sym typeface="Consolas"/>
              </a:rPr>
              <a:t> l &gt; r:</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if</a:t>
            </a:r>
            <a:r>
              <a:rPr lang="vi">
                <a:solidFill>
                  <a:srgbClr val="00193A"/>
                </a:solidFill>
                <a:highlight>
                  <a:srgbClr val="EAEEF3"/>
                </a:highlight>
                <a:latin typeface="Consolas"/>
                <a:ea typeface="Consolas"/>
                <a:cs typeface="Consolas"/>
                <a:sym typeface="Consolas"/>
              </a:rPr>
              <a:t> A[mid] == k:</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mid</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if</a:t>
            </a:r>
            <a:r>
              <a:rPr lang="vi">
                <a:solidFill>
                  <a:srgbClr val="00193A"/>
                </a:solidFill>
                <a:highlight>
                  <a:srgbClr val="EAEEF3"/>
                </a:highlight>
                <a:latin typeface="Consolas"/>
                <a:ea typeface="Consolas"/>
                <a:cs typeface="Consolas"/>
                <a:sym typeface="Consolas"/>
              </a:rPr>
              <a:t> A[mid] &gt; k:</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tìm_nhị_phân(A, k, l, mid-1)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else</a:t>
            </a:r>
            <a:r>
              <a:rPr lang="vi">
                <a:solidFill>
                  <a:srgbClr val="00193A"/>
                </a:solidFill>
                <a:highlight>
                  <a:srgbClr val="EAEEF3"/>
                </a:highlight>
                <a:latin typeface="Consolas"/>
                <a:ea typeface="Consolas"/>
                <a:cs typeface="Consolas"/>
                <a:sym typeface="Consolas"/>
              </a:rPr>
              <a:t>:</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tìm_nhị_phân(A, k, mid+1, r)</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So s</a:t>
            </a:r>
            <a:r>
              <a:rPr lang="vi"/>
              <a:t>ánh 2 thuật toán tìm kiếm</a:t>
            </a:r>
            <a:endParaRPr/>
          </a:p>
        </p:txBody>
      </p:sp>
      <p:pic>
        <p:nvPicPr>
          <p:cNvPr id="170" name="Google Shape;170;p31"/>
          <p:cNvPicPr preferRelativeResize="0"/>
          <p:nvPr/>
        </p:nvPicPr>
        <p:blipFill>
          <a:blip r:embed="rId3">
            <a:alphaModFix/>
          </a:blip>
          <a:stretch>
            <a:fillRect/>
          </a:stretch>
        </p:blipFill>
        <p:spPr>
          <a:xfrm>
            <a:off x="1801063" y="1346100"/>
            <a:ext cx="5541863"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a:t>
            </a:r>
            <a:r>
              <a:rPr lang="vi"/>
              <a:t>ới thiệu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a:t>
            </a:r>
            <a:endParaRPr/>
          </a:p>
        </p:txBody>
      </p:sp>
      <p:sp>
        <p:nvSpPr>
          <p:cNvPr id="176" name="Google Shape;176;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a:t>
            </a:r>
            <a:r>
              <a:rPr lang="vi"/>
              <a:t>ật toán có độ phức tạp O(logn).</a:t>
            </a:r>
            <a:endParaRPr/>
          </a:p>
          <a:p>
            <a:pPr indent="0" lvl="0" marL="0" rtl="0" algn="l">
              <a:spcBef>
                <a:spcPts val="1600"/>
              </a:spcBef>
              <a:spcAft>
                <a:spcPts val="1600"/>
              </a:spcAft>
              <a:buNone/>
            </a:pPr>
            <a:r>
              <a:rPr lang="vi"/>
              <a:t>Thuật toán yêu cầu dữ liệu phải có thứ tự nào đó.</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Một số thuật toán khác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Tìm kiếm tam phân</a:t>
            </a:r>
            <a:endParaRPr/>
          </a:p>
        </p:txBody>
      </p:sp>
      <p:sp>
        <p:nvSpPr>
          <p:cNvPr id="187" name="Google Shape;187;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Tìm kiếm tam phân là một dạng cải tiến của tìm kiếm nhị phân, trong đó thay vì chia danh sách ban đầu làm hai phần, ta chia thành ba phần.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Tìm kiếm nội suy</a:t>
            </a:r>
            <a:endParaRPr/>
          </a:p>
        </p:txBody>
      </p:sp>
      <p:sp>
        <p:nvSpPr>
          <p:cNvPr id="193" name="Google Shape;193;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Tìm kiếm nội suy là một dạng cải tiến khác của tìm kiếm nhị phân, ở đây người ta vẫn chia mảng làm hai phần. </a:t>
            </a:r>
            <a:endParaRPr/>
          </a:p>
          <a:p>
            <a:pPr indent="0" lvl="0" marL="0" rtl="0" algn="l">
              <a:spcBef>
                <a:spcPts val="1600"/>
              </a:spcBef>
              <a:spcAft>
                <a:spcPts val="0"/>
              </a:spcAft>
              <a:buNone/>
            </a:pPr>
            <a:r>
              <a:rPr lang="vi"/>
              <a:t>Tuy nhiên, điểm chia được xác định dựa trên giá trị của số cần tìm k:</a:t>
            </a:r>
            <a:endParaRPr/>
          </a:p>
          <a:p>
            <a:pPr indent="-342900" lvl="0" marL="457200" rtl="0" algn="l">
              <a:spcBef>
                <a:spcPts val="1600"/>
              </a:spcBef>
              <a:spcAft>
                <a:spcPts val="0"/>
              </a:spcAft>
              <a:buSzPts val="1800"/>
              <a:buChar char="●"/>
            </a:pPr>
            <a:r>
              <a:rPr lang="vi"/>
              <a:t>k càng lớn, điểm chia nằm càng gần về cuối danh sách.</a:t>
            </a:r>
            <a:endParaRPr/>
          </a:p>
          <a:p>
            <a:pPr indent="-342900" lvl="0" marL="457200" rtl="0" algn="l">
              <a:spcBef>
                <a:spcPts val="0"/>
              </a:spcBef>
              <a:spcAft>
                <a:spcPts val="0"/>
              </a:spcAft>
              <a:buSzPts val="1800"/>
              <a:buChar char="●"/>
            </a:pPr>
            <a:r>
              <a:rPr lang="vi"/>
              <a:t>k càng nhỏ, </a:t>
            </a:r>
            <a:r>
              <a:rPr lang="vi"/>
              <a:t>điểm chia nằm càng gần về đầu danh sách.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a:t>
            </a:r>
            <a:r>
              <a:rPr lang="vi"/>
              <a:t>ới thiệu</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Tìm kiếm là một phần không thể thiếu của mọi ứng dụng, website hay phần mềm. Tính năng tìm kiếm cho phép người sử dụng nhanh chóng truy vấn và tìm kiếm các bản ghi theo mong muốn. Và một công cụ tìm kiếm nổi tiếng nhất hàng ngày chúng ta vẫn thường sử dụng đó là Google.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 (tiếp)</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Tìm kiếm là quá trình tìm một phần tử nằm trong một tập hợp rất nhiều phần tử dựa vào một yêu cầu nào đó. </a:t>
            </a:r>
            <a:endParaRPr/>
          </a:p>
          <a:p>
            <a:pPr indent="0" lvl="0" marL="0" rtl="0" algn="l">
              <a:spcBef>
                <a:spcPts val="1600"/>
              </a:spcBef>
              <a:spcAft>
                <a:spcPts val="1600"/>
              </a:spcAft>
              <a:buNone/>
            </a:pPr>
            <a:r>
              <a:rPr lang="vi"/>
              <a:t>Ví dụ bạn cần tìm học sinh giỏi có tổng điểm cao nhất trong một danh sách học sinh của trường có 1000 học sinh thì quá trình đó ta gọi là tìm kiếm.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 (tiếp)</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Tùy theo cấu trúc dữ liệu mà chúng ta sẽ có những thuật toán tìm kiếm khác nhau phù hợp cho mỗi cấu trúc đó.</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toán</a:t>
            </a:r>
            <a:endParaRPr/>
          </a:p>
        </p:txBody>
      </p:sp>
      <p:sp>
        <p:nvSpPr>
          <p:cNvPr id="93" name="Google Shape;93;p18"/>
          <p:cNvSpPr txBox="1"/>
          <p:nvPr>
            <p:ph idx="1" type="body"/>
          </p:nvPr>
        </p:nvSpPr>
        <p:spPr>
          <a:xfrm>
            <a:off x="387900" y="1489824"/>
            <a:ext cx="83682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bài học này, chúng ta sẽ làm việc với bài toán tìm kiếm sau:</a:t>
            </a:r>
            <a:endParaRPr/>
          </a:p>
          <a:p>
            <a:pPr indent="0" lvl="0" marL="0" rtl="0" algn="l">
              <a:spcBef>
                <a:spcPts val="1600"/>
              </a:spcBef>
              <a:spcAft>
                <a:spcPts val="1600"/>
              </a:spcAft>
              <a:buNone/>
            </a:pPr>
            <a:r>
              <a:rPr b="1" i="1" lang="vi"/>
              <a:t>Bài toán</a:t>
            </a:r>
            <a:r>
              <a:rPr lang="vi"/>
              <a:t>: Cho trước </a:t>
            </a:r>
            <a:r>
              <a:rPr b="1" lang="vi"/>
              <a:t>danh sách A</a:t>
            </a:r>
            <a:r>
              <a:rPr lang="vi"/>
              <a:t> gồm </a:t>
            </a:r>
            <a:r>
              <a:rPr b="1" lang="vi"/>
              <a:t>n số</a:t>
            </a:r>
            <a:r>
              <a:rPr lang="vi"/>
              <a:t> và </a:t>
            </a:r>
            <a:r>
              <a:rPr b="1" lang="vi"/>
              <a:t>một số k,</a:t>
            </a:r>
            <a:r>
              <a:rPr lang="vi"/>
              <a:t> số k đó </a:t>
            </a:r>
            <a:r>
              <a:rPr i="1" lang="vi"/>
              <a:t>có nằm trong</a:t>
            </a:r>
            <a:r>
              <a:rPr lang="vi"/>
              <a:t> mảng A hay không, nếu có, nằm </a:t>
            </a:r>
            <a:r>
              <a:rPr i="1" lang="vi"/>
              <a:t>ở vị trí</a:t>
            </a:r>
            <a:r>
              <a:rPr lang="vi"/>
              <a:t> nào?</a:t>
            </a:r>
            <a:endParaRPr>
              <a:latin typeface="Consolas"/>
              <a:ea typeface="Consolas"/>
              <a:cs typeface="Consolas"/>
              <a:sym typeface="Consolas"/>
            </a:endParaRPr>
          </a:p>
        </p:txBody>
      </p:sp>
      <p:sp>
        <p:nvSpPr>
          <p:cNvPr id="94" name="Google Shape;94;p18"/>
          <p:cNvSpPr txBox="1"/>
          <p:nvPr/>
        </p:nvSpPr>
        <p:spPr>
          <a:xfrm>
            <a:off x="387900" y="3035150"/>
            <a:ext cx="8194200" cy="182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vi" sz="1800">
                <a:solidFill>
                  <a:schemeClr val="dk1"/>
                </a:solidFill>
                <a:latin typeface="Consolas"/>
                <a:ea typeface="Consolas"/>
                <a:cs typeface="Consolas"/>
                <a:sym typeface="Consolas"/>
              </a:rPr>
              <a:t>Input: Danh sách A và số k.</a:t>
            </a:r>
            <a:endParaRPr sz="1800">
              <a:solidFill>
                <a:schemeClr val="dk1"/>
              </a:solidFill>
              <a:latin typeface="Consolas"/>
              <a:ea typeface="Consolas"/>
              <a:cs typeface="Consolas"/>
              <a:sym typeface="Consolas"/>
            </a:endParaRPr>
          </a:p>
          <a:p>
            <a:pPr indent="0" lvl="0" marL="0" rtl="0" algn="l">
              <a:lnSpc>
                <a:spcPct val="115000"/>
              </a:lnSpc>
              <a:spcBef>
                <a:spcPts val="1600"/>
              </a:spcBef>
              <a:spcAft>
                <a:spcPts val="0"/>
              </a:spcAft>
              <a:buNone/>
            </a:pPr>
            <a:r>
              <a:rPr lang="vi" sz="1800">
                <a:solidFill>
                  <a:schemeClr val="dk1"/>
                </a:solidFill>
                <a:latin typeface="Consolas"/>
                <a:ea typeface="Consolas"/>
                <a:cs typeface="Consolas"/>
                <a:sym typeface="Consolas"/>
              </a:rPr>
              <a:t>Output: Vị trí i của số k trong mảng A. Quy ước:</a:t>
            </a:r>
            <a:endParaRPr sz="1800">
              <a:solidFill>
                <a:schemeClr val="dk1"/>
              </a:solidFill>
              <a:latin typeface="Consolas"/>
              <a:ea typeface="Consolas"/>
              <a:cs typeface="Consolas"/>
              <a:sym typeface="Consolas"/>
            </a:endParaRPr>
          </a:p>
          <a:p>
            <a:pPr indent="-342900" lvl="0" marL="457200" rtl="0" algn="l">
              <a:lnSpc>
                <a:spcPct val="115000"/>
              </a:lnSpc>
              <a:spcBef>
                <a:spcPts val="1600"/>
              </a:spcBef>
              <a:spcAft>
                <a:spcPts val="0"/>
              </a:spcAft>
              <a:buClr>
                <a:schemeClr val="dk1"/>
              </a:buClr>
              <a:buSzPts val="1800"/>
              <a:buFont typeface="Consolas"/>
              <a:buChar char="●"/>
            </a:pPr>
            <a:r>
              <a:rPr lang="vi" sz="1800">
                <a:solidFill>
                  <a:schemeClr val="dk1"/>
                </a:solidFill>
                <a:latin typeface="Consolas"/>
                <a:ea typeface="Consolas"/>
                <a:cs typeface="Consolas"/>
                <a:sym typeface="Consolas"/>
              </a:rPr>
              <a:t>Nếu k nằm trong mảng A thì i ≥ 0.</a:t>
            </a:r>
            <a:endParaRPr sz="1800">
              <a:solidFill>
                <a:schemeClr val="dk1"/>
              </a:solidFill>
              <a:latin typeface="Consolas"/>
              <a:ea typeface="Consolas"/>
              <a:cs typeface="Consolas"/>
              <a:sym typeface="Consolas"/>
            </a:endParaRPr>
          </a:p>
          <a:p>
            <a:pPr indent="-342900" lvl="0" marL="457200" rtl="0" algn="l">
              <a:lnSpc>
                <a:spcPct val="115000"/>
              </a:lnSpc>
              <a:spcBef>
                <a:spcPts val="0"/>
              </a:spcBef>
              <a:spcAft>
                <a:spcPts val="0"/>
              </a:spcAft>
              <a:buClr>
                <a:schemeClr val="dk1"/>
              </a:buClr>
              <a:buSzPts val="1800"/>
              <a:buFont typeface="Consolas"/>
              <a:buChar char="●"/>
            </a:pPr>
            <a:r>
              <a:rPr lang="vi" sz="1800">
                <a:solidFill>
                  <a:schemeClr val="dk1"/>
                </a:solidFill>
                <a:latin typeface="Consolas"/>
                <a:ea typeface="Consolas"/>
                <a:cs typeface="Consolas"/>
                <a:sym typeface="Consolas"/>
              </a:rPr>
              <a:t>Nếu k không nằm trong mảng A thì i = -1.</a:t>
            </a:r>
            <a:endParaRPr sz="18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a:t>
            </a:r>
            <a:r>
              <a:rPr lang="vi"/>
              <a:t>ìm kiếm tuần tự</a:t>
            </a:r>
            <a:endParaRPr/>
          </a:p>
          <a:p>
            <a:pPr indent="0" lvl="0" marL="0" rtl="0" algn="ctr">
              <a:spcBef>
                <a:spcPts val="0"/>
              </a:spcBef>
              <a:spcAft>
                <a:spcPts val="0"/>
              </a:spcAft>
              <a:buNone/>
            </a:pPr>
            <a:r>
              <a:rPr lang="vi"/>
              <a:t>(Sequential Search)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105" name="Google Shape;105;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So s</a:t>
            </a:r>
            <a:r>
              <a:rPr lang="vi"/>
              <a:t>ánh số cần tìm với từng phần tử ở trong danh sách cho đến khi tìm thấy.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11" name="Google Shape;111;p21"/>
          <p:cNvSpPr txBox="1"/>
          <p:nvPr>
            <p:ph idx="1" type="body"/>
          </p:nvPr>
        </p:nvSpPr>
        <p:spPr>
          <a:xfrm>
            <a:off x="387900" y="1489824"/>
            <a:ext cx="8368200" cy="3078900"/>
          </a:xfrm>
          <a:prstGeom prst="rect">
            <a:avLst/>
          </a:prstGeom>
          <a:solidFill>
            <a:srgbClr val="EAEEF3"/>
          </a:solidFill>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00193A"/>
                </a:solidFill>
                <a:highlight>
                  <a:srgbClr val="EAEEF3"/>
                </a:highlight>
                <a:latin typeface="Consolas"/>
                <a:ea typeface="Consolas"/>
                <a:cs typeface="Consolas"/>
                <a:sym typeface="Consolas"/>
              </a:rPr>
              <a:t>def</a:t>
            </a:r>
            <a:r>
              <a:rPr lang="vi">
                <a:solidFill>
                  <a:srgbClr val="00193A"/>
                </a:solidFill>
                <a:highlight>
                  <a:srgbClr val="EAEEF3"/>
                </a:highlight>
                <a:latin typeface="Consolas"/>
                <a:ea typeface="Consolas"/>
                <a:cs typeface="Consolas"/>
                <a:sym typeface="Consolas"/>
              </a:rPr>
              <a:t> </a:t>
            </a:r>
            <a:r>
              <a:rPr b="1" lang="vi">
                <a:solidFill>
                  <a:srgbClr val="0048AB"/>
                </a:solidFill>
                <a:highlight>
                  <a:srgbClr val="EAEEF3"/>
                </a:highlight>
                <a:latin typeface="Consolas"/>
                <a:ea typeface="Consolas"/>
                <a:cs typeface="Consolas"/>
                <a:sym typeface="Consolas"/>
              </a:rPr>
              <a:t>tìm_tuần_tự</a:t>
            </a:r>
            <a:r>
              <a:rPr lang="vi">
                <a:solidFill>
                  <a:srgbClr val="00193A"/>
                </a:solidFill>
                <a:highlight>
                  <a:srgbClr val="EAEEF3"/>
                </a:highlight>
                <a:latin typeface="Consolas"/>
                <a:ea typeface="Consolas"/>
                <a:cs typeface="Consolas"/>
                <a:sym typeface="Consolas"/>
              </a:rPr>
              <a:t>(danh sách: A, số: k):</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for</a:t>
            </a:r>
            <a:r>
              <a:rPr lang="vi">
                <a:solidFill>
                  <a:srgbClr val="00193A"/>
                </a:solidFill>
                <a:highlight>
                  <a:srgbClr val="EAEEF3"/>
                </a:highlight>
                <a:latin typeface="Consolas"/>
                <a:ea typeface="Consolas"/>
                <a:cs typeface="Consolas"/>
                <a:sym typeface="Consolas"/>
              </a:rPr>
              <a:t> i = 0 .. n - 1:</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if</a:t>
            </a:r>
            <a:r>
              <a:rPr lang="vi">
                <a:solidFill>
                  <a:srgbClr val="00193A"/>
                </a:solidFill>
                <a:highlight>
                  <a:srgbClr val="EAEEF3"/>
                </a:highlight>
                <a:latin typeface="Consolas"/>
                <a:ea typeface="Consolas"/>
                <a:cs typeface="Consolas"/>
                <a:sym typeface="Consolas"/>
              </a:rPr>
              <a:t> A[i] == k:</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i</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lang="vi">
                <a:solidFill>
                  <a:srgbClr val="738191"/>
                </a:solidFill>
                <a:highlight>
                  <a:srgbClr val="EAEEF3"/>
                </a:highlight>
                <a:latin typeface="Consolas"/>
                <a:ea typeface="Consolas"/>
                <a:cs typeface="Consolas"/>
                <a:sym typeface="Consolas"/>
              </a:rPr>
              <a:t># không tìm thấy</a:t>
            </a:r>
            <a:br>
              <a:rPr lang="vi">
                <a:solidFill>
                  <a:srgbClr val="00193A"/>
                </a:solidFill>
                <a:highlight>
                  <a:srgbClr val="EAEEF3"/>
                </a:highlight>
                <a:latin typeface="Consolas"/>
                <a:ea typeface="Consolas"/>
                <a:cs typeface="Consolas"/>
                <a:sym typeface="Consolas"/>
              </a:rPr>
            </a:br>
            <a:r>
              <a:rPr lang="vi">
                <a:solidFill>
                  <a:srgbClr val="00193A"/>
                </a:solidFill>
                <a:highlight>
                  <a:srgbClr val="EAEEF3"/>
                </a:highlight>
                <a:latin typeface="Consolas"/>
                <a:ea typeface="Consolas"/>
                <a:cs typeface="Consolas"/>
                <a:sym typeface="Consolas"/>
              </a:rPr>
              <a:t>	</a:t>
            </a:r>
            <a:r>
              <a:rPr b="1" lang="vi">
                <a:solidFill>
                  <a:srgbClr val="00193A"/>
                </a:solidFill>
                <a:highlight>
                  <a:srgbClr val="EAEEF3"/>
                </a:highlight>
                <a:latin typeface="Consolas"/>
                <a:ea typeface="Consolas"/>
                <a:cs typeface="Consolas"/>
                <a:sym typeface="Consolas"/>
              </a:rPr>
              <a:t>return</a:t>
            </a:r>
            <a:r>
              <a:rPr lang="vi">
                <a:solidFill>
                  <a:srgbClr val="00193A"/>
                </a:solidFill>
                <a:highlight>
                  <a:srgbClr val="EAEEF3"/>
                </a:highlight>
                <a:latin typeface="Consolas"/>
                <a:ea typeface="Consolas"/>
                <a:cs typeface="Consolas"/>
                <a:sym typeface="Consolas"/>
              </a:rPr>
              <a:t> -1</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