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91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Funding Rounds &amp; Amount Raised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Funding Amount ($)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Sheet1!$A$3:$B$5</c:f>
              <c:multiLvlStrCache>
                <c:ptCount val="3"/>
                <c:lvl>
                  <c:pt idx="0">
                    <c:v>30-Sep-20</c:v>
                  </c:pt>
                  <c:pt idx="1">
                    <c:v>31-Jan-21</c:v>
                  </c:pt>
                  <c:pt idx="2">
                    <c:v>10-May-21</c:v>
                  </c:pt>
                </c:lvl>
                <c:lvl>
                  <c:pt idx="0">
                    <c:v>Series A</c:v>
                  </c:pt>
                  <c:pt idx="1">
                    <c:v>Series B</c:v>
                  </c:pt>
                  <c:pt idx="2">
                    <c:v>Series C</c:v>
                  </c:pt>
                </c:lvl>
              </c:multiLvlStrCache>
            </c:multiLvlStrRef>
          </c:cat>
          <c:val>
            <c:numRef>
              <c:f>Sheet1!$C$3:$C$5</c:f>
              <c:numCache>
                <c:formatCode>"$"#,##0_);[Red]\("$"#,##0\)</c:formatCode>
                <c:ptCount val="3"/>
                <c:pt idx="0">
                  <c:v>50000</c:v>
                </c:pt>
                <c:pt idx="1">
                  <c:v>120000</c:v>
                </c:pt>
                <c:pt idx="2">
                  <c:v>400000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62-4DC8-A288-42DCE9297D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4225136"/>
        <c:axId val="364230128"/>
      </c:barChart>
      <c:catAx>
        <c:axId val="364225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230128"/>
        <c:crosses val="autoZero"/>
        <c:auto val="1"/>
        <c:lblAlgn val="ctr"/>
        <c:lblOffset val="100"/>
        <c:noMultiLvlLbl val="0"/>
      </c:catAx>
      <c:valAx>
        <c:axId val="364230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225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098F0-A409-4333-94C8-A21D49D03B7D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10072-0C22-4C15-8179-86677F9C2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64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296C-0F6F-4B7B-933D-3AD8AD18F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2AF98-E8D9-4760-BE71-05EF7B85C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FB56B-C230-4391-88B0-CBEF7D76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6D62-D050-4C0C-B208-E10AF4D0E3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00F953-A1EF-43E7-8A6E-5CA01E645DF8}"/>
              </a:ext>
            </a:extLst>
          </p:cNvPr>
          <p:cNvSpPr/>
          <p:nvPr userDrawn="1"/>
        </p:nvSpPr>
        <p:spPr>
          <a:xfrm>
            <a:off x="10871860" y="267194"/>
            <a:ext cx="932214" cy="9322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050" b="1" dirty="0"/>
              <a:t>Bank Logo 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6DBF2A-2ED8-4481-BC10-FB68142135E7}"/>
              </a:ext>
            </a:extLst>
          </p:cNvPr>
          <p:cNvSpPr/>
          <p:nvPr userDrawn="1"/>
        </p:nvSpPr>
        <p:spPr>
          <a:xfrm>
            <a:off x="0" y="6740524"/>
            <a:ext cx="12192000" cy="13652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2881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E621B-68A5-4DEC-8A11-591214F41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D7960-DC2B-4C30-AA25-220FDE25E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C6BEE-FC4A-4234-9949-8BE290CCF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C4A0-7A93-4EF0-ACEA-0BEAC4D6C9A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61D32-61BC-49CD-A3BB-DDB74CD7B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E683D-FE35-401A-83A8-F78FFDB8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6D62-D050-4C0C-B208-E10AF4D0E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920C0B-34F2-4F95-9179-788D12613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D7223-018E-4360-93A0-0E0613B1D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5A9A1-A805-487B-BE8C-2CBA8E0B7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C4A0-7A93-4EF0-ACEA-0BEAC4D6C9A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060D9-D2C0-4C97-BD30-1AAD0CE0C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AAE2A-13A0-40FF-8CA1-80D6C589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6D62-D050-4C0C-B208-E10AF4D0E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9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B412-9C8F-4DD2-BD82-72EEB9F4D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29643-12D8-497D-B583-2D4199810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86485-327B-4458-AFC3-1D8938CB9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C4A0-7A93-4EF0-ACEA-0BEAC4D6C9A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854F0-FD94-496D-B213-CDCC0C1B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746BD-283A-430C-BC5F-73C42D07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6D62-D050-4C0C-B208-E10AF4D0E3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97A4C3-A20B-441B-AE48-DE5F5B71933C}"/>
              </a:ext>
            </a:extLst>
          </p:cNvPr>
          <p:cNvSpPr/>
          <p:nvPr userDrawn="1"/>
        </p:nvSpPr>
        <p:spPr>
          <a:xfrm>
            <a:off x="10871860" y="267194"/>
            <a:ext cx="932214" cy="9322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050" b="1" dirty="0"/>
              <a:t>Bank Logo 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6F62B7-1D55-4C50-A5A8-C3DAA3A368DD}"/>
              </a:ext>
            </a:extLst>
          </p:cNvPr>
          <p:cNvSpPr/>
          <p:nvPr userDrawn="1"/>
        </p:nvSpPr>
        <p:spPr>
          <a:xfrm>
            <a:off x="0" y="6740524"/>
            <a:ext cx="12192000" cy="13652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27713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FC03B-A14B-42A6-B1F1-7C2B1B5BA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284A1-380C-416E-AC8A-070AC6EA7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5D824-8310-492C-8306-A5CEEF9A1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C4A0-7A93-4EF0-ACEA-0BEAC4D6C9A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D6455-7E27-47AE-9391-86B9C5B11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554C4-8777-4AC4-9213-9DEDCFC5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6D62-D050-4C0C-B208-E10AF4D0E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1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EC4C2-3DF9-4770-B50D-729DFFF9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A293D-6BCD-4A40-AD60-30B5C4E37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9D484-123F-43C1-AE8B-9954888CD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69BBC-7F7F-48DE-AEDB-045FEB44C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C4A0-7A93-4EF0-ACEA-0BEAC4D6C9A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E37B0-8E76-4EC9-BF76-3F17CF6E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413D7-2D0C-4D6E-A196-C2FE522E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6D62-D050-4C0C-B208-E10AF4D0E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55A11-1E17-466F-956C-683BC3CB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F6716-7526-4187-85CB-F4D7A5E04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4CB49-9F1E-4096-8437-DE3B10946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84124-FB4B-4A6F-A3A1-A50B7C45C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06E02-AECD-4F64-B637-723011719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453C70-B501-4E7D-BECA-2A30BA4A3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C4A0-7A93-4EF0-ACEA-0BEAC4D6C9A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36CF8D-4DEE-4AB2-9FB4-40377570A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ED9B4C-2B78-4155-B340-0461D920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6D62-D050-4C0C-B208-E10AF4D0E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1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76374-386A-454E-8BD2-400E52327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93B20-12B9-4C90-A2E7-F1EB9802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C4A0-7A93-4EF0-ACEA-0BEAC4D6C9A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B5BB66-750A-43B4-9DF4-60EDEB10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FB0BF-E9F7-406C-92E8-97BE0973B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6D62-D050-4C0C-B208-E10AF4D0E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6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893B96-D179-45FB-B3AA-78D8C430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C4A0-7A93-4EF0-ACEA-0BEAC4D6C9A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92B3E-1947-4B14-B632-4E599B6B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A615B-318E-4296-B7A2-5A24AC4D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6D62-D050-4C0C-B208-E10AF4D0E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2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F4E87-40C3-4996-B023-3C2C555C3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EC65F-DDC9-433E-A60E-89F6FD109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0F15B-AD3F-491F-A8ED-B26B11046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4B020-BCC3-486D-93E2-FFEFFE86E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C4A0-7A93-4EF0-ACEA-0BEAC4D6C9A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EAB68-714B-4C1C-B5C2-4A32F031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F85B5-5E76-4729-AF01-F68AAF0E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6D62-D050-4C0C-B208-E10AF4D0E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89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F33E-569F-4A7F-B355-6173F9F5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8A21AC-21E4-4C7D-B672-2810003F6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CD57C-35F3-4D81-9F1D-92097CAF0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757C0-ED2B-49AA-B02C-9BAFC959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C4A0-7A93-4EF0-ACEA-0BEAC4D6C9A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EB1CB-BD32-4DCD-900D-F38003B9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F49F4-2F7C-495D-9EC1-B0591CA8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6D62-D050-4C0C-B208-E10AF4D0E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4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A12A98-EA38-4513-8BA9-0BE4F6BE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B7B5E-CCA8-4EAC-90BD-721AA7105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29EE-85F2-4ADB-B95E-526E970A8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7C4A0-7A93-4EF0-ACEA-0BEAC4D6C9A5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5BE1A-8C1C-4231-82F3-41FCFDAC6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78F83-F5F7-463A-BC47-D90B09571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D62-D050-4C0C-B208-E10AF4D0E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8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62ACA-C6FD-4257-9D6E-92611FC6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917" y="365126"/>
            <a:ext cx="9262754" cy="810532"/>
          </a:xfrm>
        </p:spPr>
        <p:txBody>
          <a:bodyPr>
            <a:normAutofit/>
          </a:bodyPr>
          <a:lstStyle/>
          <a:p>
            <a:r>
              <a:rPr lang="en-US" sz="3400" b="1" dirty="0">
                <a:latin typeface="Tw Cen MT" panose="020B0602020104020603" pitchFamily="34" charset="0"/>
              </a:rPr>
              <a:t>&lt;Company Name&gt;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DF50B-86AA-4E05-88ED-70643E86F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702" y="1736561"/>
            <a:ext cx="6020789" cy="1541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Company Background: </a:t>
            </a:r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Ut </a:t>
            </a:r>
            <a:r>
              <a:rPr lang="en-US" sz="1400" dirty="0" err="1"/>
              <a:t>rhoncus</a:t>
            </a:r>
            <a:r>
              <a:rPr lang="en-US" sz="1400" dirty="0"/>
              <a:t> porta </a:t>
            </a:r>
            <a:r>
              <a:rPr lang="en-US" sz="1400" dirty="0" err="1"/>
              <a:t>arcu</a:t>
            </a:r>
            <a:r>
              <a:rPr lang="en-US" sz="1400" dirty="0"/>
              <a:t> </a:t>
            </a:r>
            <a:r>
              <a:rPr lang="en-US" sz="1400" dirty="0" err="1"/>
              <a:t>eu</a:t>
            </a:r>
            <a:r>
              <a:rPr lang="en-US" sz="1400" dirty="0"/>
              <a:t> </a:t>
            </a:r>
            <a:r>
              <a:rPr lang="en-US" sz="1400" dirty="0" err="1"/>
              <a:t>placerat</a:t>
            </a:r>
            <a:r>
              <a:rPr lang="en-US" sz="1400" dirty="0"/>
              <a:t>. Aenean </a:t>
            </a:r>
            <a:r>
              <a:rPr lang="en-US" sz="1400" dirty="0" err="1"/>
              <a:t>metus</a:t>
            </a:r>
            <a:r>
              <a:rPr lang="en-US" sz="1400" dirty="0"/>
              <a:t> </a:t>
            </a:r>
            <a:r>
              <a:rPr lang="en-US" sz="1400" dirty="0" err="1"/>
              <a:t>risus</a:t>
            </a:r>
            <a:r>
              <a:rPr lang="en-US" sz="1400" dirty="0"/>
              <a:t>, </a:t>
            </a:r>
            <a:r>
              <a:rPr lang="en-US" sz="1400" dirty="0" err="1"/>
              <a:t>pellentesque</a:t>
            </a:r>
            <a:r>
              <a:rPr lang="en-US" sz="1400" dirty="0"/>
              <a:t> sit </a:t>
            </a:r>
            <a:r>
              <a:rPr lang="en-US" sz="1400" dirty="0" err="1"/>
              <a:t>amet</a:t>
            </a:r>
            <a:r>
              <a:rPr lang="en-US" sz="1400" dirty="0"/>
              <a:t> </a:t>
            </a:r>
            <a:r>
              <a:rPr lang="en-US" sz="1400" dirty="0" err="1"/>
              <a:t>felis</a:t>
            </a:r>
            <a:r>
              <a:rPr lang="en-US" sz="1400" dirty="0"/>
              <a:t> </a:t>
            </a:r>
            <a:r>
              <a:rPr lang="en-US" sz="1400" dirty="0" err="1"/>
              <a:t>eget</a:t>
            </a:r>
            <a:r>
              <a:rPr lang="en-US" sz="1400" dirty="0"/>
              <a:t>, </a:t>
            </a:r>
            <a:r>
              <a:rPr lang="en-US" sz="1400" dirty="0" err="1"/>
              <a:t>sodales</a:t>
            </a:r>
            <a:r>
              <a:rPr lang="en-US" sz="1400" dirty="0"/>
              <a:t> </a:t>
            </a:r>
            <a:r>
              <a:rPr lang="en-US" sz="1400" dirty="0" err="1"/>
              <a:t>viverra</a:t>
            </a:r>
            <a:r>
              <a:rPr lang="en-US" sz="1400" dirty="0"/>
              <a:t> </a:t>
            </a:r>
            <a:r>
              <a:rPr lang="en-US" sz="1400" dirty="0" err="1"/>
              <a:t>nibh</a:t>
            </a:r>
            <a:r>
              <a:rPr lang="en-US" sz="1400" dirty="0"/>
              <a:t>. Vestibulum </a:t>
            </a:r>
            <a:r>
              <a:rPr lang="en-US" sz="1400" dirty="0" err="1"/>
              <a:t>ultricies</a:t>
            </a:r>
            <a:r>
              <a:rPr lang="en-US" sz="1400" dirty="0"/>
              <a:t>, </a:t>
            </a:r>
            <a:r>
              <a:rPr lang="en-US" sz="1400" dirty="0" err="1"/>
              <a:t>tortor</a:t>
            </a:r>
            <a:r>
              <a:rPr lang="en-US" sz="1400" dirty="0"/>
              <a:t> id gravida </a:t>
            </a:r>
            <a:r>
              <a:rPr lang="en-US" sz="1400" dirty="0" err="1"/>
              <a:t>vehicula</a:t>
            </a:r>
            <a:r>
              <a:rPr lang="en-US" sz="1400" dirty="0"/>
              <a:t>, </a:t>
            </a:r>
            <a:r>
              <a:rPr lang="en-US" sz="1400" dirty="0" err="1"/>
              <a:t>quam</a:t>
            </a:r>
            <a:r>
              <a:rPr lang="en-US" sz="1400" dirty="0"/>
              <a:t> </a:t>
            </a:r>
            <a:r>
              <a:rPr lang="en-US" sz="1400" dirty="0" err="1"/>
              <a:t>massa</a:t>
            </a:r>
            <a:r>
              <a:rPr lang="en-US" sz="1400" dirty="0"/>
              <a:t> fermentum </a:t>
            </a:r>
            <a:r>
              <a:rPr lang="en-US" sz="1400" dirty="0" err="1"/>
              <a:t>metus</a:t>
            </a:r>
            <a:r>
              <a:rPr lang="en-US" sz="1400" dirty="0"/>
              <a:t>, sit </a:t>
            </a:r>
            <a:r>
              <a:rPr lang="en-US" sz="1400" dirty="0" err="1"/>
              <a:t>amet</a:t>
            </a:r>
            <a:r>
              <a:rPr lang="en-US" sz="1400" dirty="0"/>
              <a:t> </a:t>
            </a:r>
            <a:r>
              <a:rPr lang="en-US" sz="1400" dirty="0" err="1"/>
              <a:t>finibus</a:t>
            </a:r>
            <a:r>
              <a:rPr lang="en-US" sz="1400" dirty="0"/>
              <a:t> </a:t>
            </a:r>
            <a:r>
              <a:rPr lang="en-US" sz="1400" dirty="0" err="1"/>
              <a:t>metus</a:t>
            </a:r>
            <a:r>
              <a:rPr lang="en-US" sz="1400" dirty="0"/>
              <a:t> </a:t>
            </a:r>
            <a:r>
              <a:rPr lang="en-US" sz="1400" dirty="0" err="1"/>
              <a:t>nulla</a:t>
            </a:r>
            <a:r>
              <a:rPr lang="en-US" sz="1400" dirty="0"/>
              <a:t> </a:t>
            </a:r>
            <a:r>
              <a:rPr lang="en-US" sz="1400" dirty="0" err="1"/>
              <a:t>molestie</a:t>
            </a:r>
            <a:r>
              <a:rPr lang="en-US" sz="1400" dirty="0"/>
              <a:t> </a:t>
            </a:r>
            <a:r>
              <a:rPr lang="en-US" sz="1400" dirty="0" err="1"/>
              <a:t>tortor</a:t>
            </a:r>
            <a:r>
              <a:rPr lang="en-US" sz="1400" dirty="0"/>
              <a:t>. Donec </a:t>
            </a:r>
            <a:r>
              <a:rPr lang="en-US" sz="1400" dirty="0" err="1"/>
              <a:t>sagittis</a:t>
            </a:r>
            <a:r>
              <a:rPr lang="en-US" sz="1400" dirty="0"/>
              <a:t> </a:t>
            </a:r>
            <a:r>
              <a:rPr lang="en-US" sz="1400" dirty="0" err="1"/>
              <a:t>neque</a:t>
            </a:r>
            <a:r>
              <a:rPr lang="en-US" sz="1400" dirty="0"/>
              <a:t> </a:t>
            </a:r>
            <a:r>
              <a:rPr lang="en-US" sz="1400" dirty="0" err="1"/>
              <a:t>nec</a:t>
            </a:r>
            <a:r>
              <a:rPr lang="en-US" sz="1400" dirty="0"/>
              <a:t> maximus </a:t>
            </a:r>
            <a:r>
              <a:rPr lang="en-US" sz="1400" dirty="0" err="1"/>
              <a:t>accumsan</a:t>
            </a:r>
            <a:r>
              <a:rPr lang="en-US" sz="1400" dirty="0"/>
              <a:t>. </a:t>
            </a:r>
            <a:r>
              <a:rPr lang="en-US" sz="1400" dirty="0" err="1"/>
              <a:t>Aliquam</a:t>
            </a:r>
            <a:r>
              <a:rPr lang="en-US" sz="1400" dirty="0"/>
              <a:t> </a:t>
            </a:r>
            <a:r>
              <a:rPr lang="en-US" sz="1400" dirty="0" err="1"/>
              <a:t>placerat</a:t>
            </a:r>
            <a:r>
              <a:rPr lang="en-US" sz="1400" dirty="0"/>
              <a:t> fermentum </a:t>
            </a:r>
            <a:r>
              <a:rPr lang="en-US" sz="1400" dirty="0" err="1"/>
              <a:t>luctus</a:t>
            </a:r>
            <a:r>
              <a:rPr lang="en-US" sz="1400" dirty="0"/>
              <a:t>. </a:t>
            </a:r>
            <a:r>
              <a:rPr lang="en-US" sz="1400" dirty="0" err="1"/>
              <a:t>Fusce</a:t>
            </a:r>
            <a:r>
              <a:rPr lang="en-US" sz="1400" dirty="0"/>
              <a:t> et </a:t>
            </a:r>
            <a:r>
              <a:rPr lang="en-US" sz="1400" dirty="0" err="1"/>
              <a:t>erat</a:t>
            </a:r>
            <a:r>
              <a:rPr lang="en-US" sz="1400" dirty="0"/>
              <a:t> est. </a:t>
            </a:r>
            <a:r>
              <a:rPr lang="en-US" sz="1400" dirty="0" err="1"/>
              <a:t>Nulla</a:t>
            </a:r>
            <a:r>
              <a:rPr lang="en-US" sz="1400" dirty="0"/>
              <a:t> </a:t>
            </a:r>
            <a:r>
              <a:rPr lang="en-US" sz="1400" dirty="0" err="1"/>
              <a:t>turpis</a:t>
            </a:r>
            <a:r>
              <a:rPr lang="en-US" sz="1400" dirty="0"/>
              <a:t> dolor, </a:t>
            </a:r>
            <a:r>
              <a:rPr lang="en-US" sz="1400" dirty="0" err="1"/>
              <a:t>posuere</a:t>
            </a:r>
            <a:r>
              <a:rPr lang="en-US" sz="1400" dirty="0"/>
              <a:t> vitae libero </a:t>
            </a:r>
            <a:r>
              <a:rPr lang="en-US" sz="1400" dirty="0" err="1"/>
              <a:t>eu</a:t>
            </a:r>
            <a:r>
              <a:rPr lang="en-US" sz="1400" dirty="0"/>
              <a:t>, </a:t>
            </a:r>
            <a:r>
              <a:rPr lang="en-US" sz="1400" dirty="0" err="1"/>
              <a:t>tempor</a:t>
            </a:r>
            <a:r>
              <a:rPr lang="en-US" sz="1400" dirty="0"/>
              <a:t> </a:t>
            </a:r>
            <a:r>
              <a:rPr lang="en-US" sz="1400" dirty="0" err="1"/>
              <a:t>sagittis</a:t>
            </a:r>
            <a:r>
              <a:rPr lang="en-US" sz="1400" dirty="0"/>
              <a:t> libero. Aenean </a:t>
            </a:r>
            <a:r>
              <a:rPr lang="en-US" sz="1400" dirty="0" err="1"/>
              <a:t>sollicitudin</a:t>
            </a:r>
            <a:r>
              <a:rPr lang="en-US" sz="1400" dirty="0"/>
              <a:t> </a:t>
            </a:r>
            <a:r>
              <a:rPr lang="en-US" sz="1400" dirty="0" err="1"/>
              <a:t>bibendum</a:t>
            </a:r>
            <a:r>
              <a:rPr lang="en-US" sz="1400" dirty="0"/>
              <a:t> </a:t>
            </a:r>
            <a:r>
              <a:rPr lang="en-US" sz="1400" dirty="0" err="1"/>
              <a:t>rutrum</a:t>
            </a:r>
            <a:r>
              <a:rPr lang="en-US" sz="1400" dirty="0"/>
              <a:t>.</a:t>
            </a:r>
          </a:p>
        </p:txBody>
      </p:sp>
      <p:sp>
        <p:nvSpPr>
          <p:cNvPr id="4" name="companyLogo">
            <a:extLst>
              <a:ext uri="{FF2B5EF4-FFF2-40B4-BE49-F238E27FC236}">
                <a16:creationId xmlns:a16="http://schemas.microsoft.com/office/drawing/2014/main" id="{1DEF039A-FBAE-425B-BC37-CC65785BB3F3}"/>
              </a:ext>
            </a:extLst>
          </p:cNvPr>
          <p:cNvSpPr/>
          <p:nvPr/>
        </p:nvSpPr>
        <p:spPr>
          <a:xfrm>
            <a:off x="504702" y="256784"/>
            <a:ext cx="1027215" cy="102721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Company Logo</a:t>
            </a:r>
          </a:p>
        </p:txBody>
      </p:sp>
      <p:graphicFrame>
        <p:nvGraphicFramePr>
          <p:cNvPr id="5" name="stockChart">
            <a:extLst>
              <a:ext uri="{FF2B5EF4-FFF2-40B4-BE49-F238E27FC236}">
                <a16:creationId xmlns:a16="http://schemas.microsoft.com/office/drawing/2014/main" id="{36395124-2516-4C2B-AAB5-48ECD19D61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4686274"/>
              </p:ext>
            </p:extLst>
          </p:nvPr>
        </p:nvGraphicFramePr>
        <p:xfrm>
          <a:off x="6477991" y="3491345"/>
          <a:ext cx="4944094" cy="3001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1827A6-DECF-4CEF-BFB5-7AB8B5B9B33A}"/>
              </a:ext>
            </a:extLst>
          </p:cNvPr>
          <p:cNvSpPr txBox="1">
            <a:spLocks/>
          </p:cNvSpPr>
          <p:nvPr/>
        </p:nvSpPr>
        <p:spPr>
          <a:xfrm>
            <a:off x="6662058" y="1736561"/>
            <a:ext cx="5415148" cy="1541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/>
              <a:t>Latest Company News:</a:t>
            </a:r>
            <a:endParaRPr lang="en-US" sz="1400" dirty="0"/>
          </a:p>
          <a:p>
            <a:r>
              <a:rPr lang="en-US" sz="1400" dirty="0"/>
              <a:t>Article 1 w/Link</a:t>
            </a:r>
          </a:p>
          <a:p>
            <a:r>
              <a:rPr lang="en-US" sz="1400" dirty="0"/>
              <a:t>Article 2 w/Link</a:t>
            </a:r>
          </a:p>
          <a:p>
            <a:r>
              <a:rPr lang="en-US" sz="1400" dirty="0"/>
              <a:t>Article 3 w/Link</a:t>
            </a:r>
          </a:p>
        </p:txBody>
      </p: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50878C85-D3A3-434F-AE65-8EEC69D0A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165687"/>
              </p:ext>
            </p:extLst>
          </p:nvPr>
        </p:nvGraphicFramePr>
        <p:xfrm>
          <a:off x="504702" y="3652871"/>
          <a:ext cx="5104376" cy="3001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449">
                  <a:extLst>
                    <a:ext uri="{9D8B030D-6E8A-4147-A177-3AD203B41FA5}">
                      <a16:colId xmlns:a16="http://schemas.microsoft.com/office/drawing/2014/main" val="1830620532"/>
                    </a:ext>
                  </a:extLst>
                </a:gridCol>
                <a:gridCol w="3801927">
                  <a:extLst>
                    <a:ext uri="{9D8B030D-6E8A-4147-A177-3AD203B41FA5}">
                      <a16:colId xmlns:a16="http://schemas.microsoft.com/office/drawing/2014/main" val="2015320050"/>
                    </a:ext>
                  </a:extLst>
                </a:gridCol>
              </a:tblGrid>
              <a:tr h="64068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Industries: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&lt;List of Industries Company is in&gt;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3265072"/>
                  </a:ext>
                </a:extLst>
              </a:tr>
              <a:tr h="59021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Date Founded: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&lt;Date Founded&gt;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889415"/>
                  </a:ext>
                </a:extLst>
              </a:tr>
              <a:tr h="59021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Founders: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&lt;List of Founders Names&gt;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079550"/>
                  </a:ext>
                </a:extLst>
              </a:tr>
              <a:tr h="59021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Headquarters: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&lt;HQ Location&gt;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89276"/>
                  </a:ext>
                </a:extLst>
              </a:tr>
              <a:tr h="590212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Investors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&lt;Investors&gt;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132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341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157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&lt;Company Name&gt;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 Patel</dc:creator>
  <cp:lastModifiedBy>Lewis Bell</cp:lastModifiedBy>
  <cp:revision>27</cp:revision>
  <dcterms:created xsi:type="dcterms:W3CDTF">2021-05-19T13:14:01Z</dcterms:created>
  <dcterms:modified xsi:type="dcterms:W3CDTF">2021-05-20T21:15:56Z</dcterms:modified>
</cp:coreProperties>
</file>