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1"/>
  </p:notesMasterIdLst>
  <p:sldIdLst>
    <p:sldId id="256" r:id="rId5"/>
    <p:sldId id="259" r:id="rId6"/>
    <p:sldId id="261" r:id="rId7"/>
    <p:sldId id="257" r:id="rId8"/>
    <p:sldId id="276" r:id="rId9"/>
    <p:sldId id="260" r:id="rId10"/>
    <p:sldId id="267" r:id="rId11"/>
    <p:sldId id="268" r:id="rId12"/>
    <p:sldId id="265" r:id="rId13"/>
    <p:sldId id="270" r:id="rId14"/>
    <p:sldId id="271" r:id="rId15"/>
    <p:sldId id="273" r:id="rId16"/>
    <p:sldId id="274" r:id="rId17"/>
    <p:sldId id="263" r:id="rId18"/>
    <p:sldId id="275"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178534-32AF-4094-B9BC-8EE6DDB525F9}" v="55" dt="2024-11-28T20:33:24.858"/>
    <p1510:client id="{6CEC3330-C0FA-4BF4-A38E-D5B8473AD5DF}" v="198" dt="2024-11-29T10:21:45.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954" autoAdjust="0"/>
  </p:normalViewPr>
  <p:slideViewPr>
    <p:cSldViewPr snapToGrid="0">
      <p:cViewPr varScale="1">
        <p:scale>
          <a:sx n="93" d="100"/>
          <a:sy n="93" d="100"/>
        </p:scale>
        <p:origin x="12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63FE58-055E-406F-B2A5-AB3EE3043F0D}" type="doc">
      <dgm:prSet loTypeId="urn:microsoft.com/office/officeart/2018/2/layout/IconLabelList" loCatId="icon" qsTypeId="urn:microsoft.com/office/officeart/2005/8/quickstyle/simple1" qsCatId="simple" csTypeId="urn:microsoft.com/office/officeart/2005/8/colors/colorful5" csCatId="colorful" phldr="1"/>
      <dgm:spPr/>
      <dgm:t>
        <a:bodyPr/>
        <a:lstStyle/>
        <a:p>
          <a:endParaRPr lang="en-US"/>
        </a:p>
      </dgm:t>
    </dgm:pt>
    <dgm:pt modelId="{DB568456-7E5E-4506-BA48-3671895B7ECA}">
      <dgm:prSet custT="1"/>
      <dgm:spPr/>
      <dgm:t>
        <a:bodyPr/>
        <a:lstStyle/>
        <a:p>
          <a:pPr>
            <a:lnSpc>
              <a:spcPct val="100000"/>
            </a:lnSpc>
          </a:pPr>
          <a:r>
            <a:rPr lang="en-GB" sz="1800" baseline="0" dirty="0"/>
            <a:t>This project wrangles data from two datasets, both sourced from Kaggle.</a:t>
          </a:r>
          <a:endParaRPr lang="en-US" sz="1800" dirty="0"/>
        </a:p>
      </dgm:t>
    </dgm:pt>
    <dgm:pt modelId="{C0A7BC4D-9BEA-4C2E-8373-D38CD02331E7}" type="parTrans" cxnId="{EDA0E284-F0D4-4A51-8300-6D1D4F56BBE5}">
      <dgm:prSet/>
      <dgm:spPr/>
      <dgm:t>
        <a:bodyPr/>
        <a:lstStyle/>
        <a:p>
          <a:endParaRPr lang="en-US"/>
        </a:p>
      </dgm:t>
    </dgm:pt>
    <dgm:pt modelId="{9DDE5792-5565-4070-8140-568CEA67D4A3}" type="sibTrans" cxnId="{EDA0E284-F0D4-4A51-8300-6D1D4F56BBE5}">
      <dgm:prSet/>
      <dgm:spPr/>
      <dgm:t>
        <a:bodyPr/>
        <a:lstStyle/>
        <a:p>
          <a:endParaRPr lang="en-US"/>
        </a:p>
      </dgm:t>
    </dgm:pt>
    <dgm:pt modelId="{BDFE2A25-76D3-462E-8580-5B8F5123507E}">
      <dgm:prSet custT="1"/>
      <dgm:spPr/>
      <dgm:t>
        <a:bodyPr/>
        <a:lstStyle/>
        <a:p>
          <a:pPr>
            <a:lnSpc>
              <a:spcPct val="100000"/>
            </a:lnSpc>
          </a:pPr>
          <a:r>
            <a:rPr lang="en-GB" sz="1200" baseline="0" dirty="0"/>
            <a:t>The first dataset is a well-reputed dataset containing data on women of Pima Indian (Native American) heritage, originally from the National Institute of Diabetes and Digestive and Kidney Diseases, uploaded by the UCI Machine Learning Repository.</a:t>
          </a:r>
          <a:endParaRPr lang="en-US" sz="1200" dirty="0"/>
        </a:p>
      </dgm:t>
    </dgm:pt>
    <dgm:pt modelId="{6F39F44A-5437-4A2C-BEA2-802A549F8509}" type="parTrans" cxnId="{BA29C7D7-8C94-4056-807D-B28AA3CA1EA7}">
      <dgm:prSet/>
      <dgm:spPr/>
      <dgm:t>
        <a:bodyPr/>
        <a:lstStyle/>
        <a:p>
          <a:endParaRPr lang="en-US"/>
        </a:p>
      </dgm:t>
    </dgm:pt>
    <dgm:pt modelId="{D4880410-E348-426D-AFE6-FC077650022B}" type="sibTrans" cxnId="{BA29C7D7-8C94-4056-807D-B28AA3CA1EA7}">
      <dgm:prSet/>
      <dgm:spPr/>
      <dgm:t>
        <a:bodyPr/>
        <a:lstStyle/>
        <a:p>
          <a:endParaRPr lang="en-US"/>
        </a:p>
      </dgm:t>
    </dgm:pt>
    <dgm:pt modelId="{3E76546F-5E72-4563-A76B-38A199E4636E}">
      <dgm:prSet custT="1"/>
      <dgm:spPr/>
      <dgm:t>
        <a:bodyPr/>
        <a:lstStyle/>
        <a:p>
          <a:pPr>
            <a:lnSpc>
              <a:spcPct val="100000"/>
            </a:lnSpc>
          </a:pPr>
          <a:r>
            <a:rPr lang="en-GB" sz="1400" baseline="0"/>
            <a:t>The second dataset is less known, though has been previously used in literature from Zou et al. (2024) and consists of data on female patients from a hospital in Frankfurt.</a:t>
          </a:r>
          <a:endParaRPr lang="en-US" sz="1400"/>
        </a:p>
      </dgm:t>
    </dgm:pt>
    <dgm:pt modelId="{26865998-50C2-4116-83D8-13FEB7463251}" type="parTrans" cxnId="{D8D6BD4A-756F-4242-B690-A29319E98CA3}">
      <dgm:prSet/>
      <dgm:spPr/>
      <dgm:t>
        <a:bodyPr/>
        <a:lstStyle/>
        <a:p>
          <a:endParaRPr lang="en-US"/>
        </a:p>
      </dgm:t>
    </dgm:pt>
    <dgm:pt modelId="{6B013DDA-579E-443C-A921-0C8A855B5316}" type="sibTrans" cxnId="{D8D6BD4A-756F-4242-B690-A29319E98CA3}">
      <dgm:prSet/>
      <dgm:spPr/>
      <dgm:t>
        <a:bodyPr/>
        <a:lstStyle/>
        <a:p>
          <a:endParaRPr lang="en-US"/>
        </a:p>
      </dgm:t>
    </dgm:pt>
    <dgm:pt modelId="{5F52F4A8-21A0-40EA-B2F8-FB5F2FC66074}" type="pres">
      <dgm:prSet presAssocID="{7C63FE58-055E-406F-B2A5-AB3EE3043F0D}" presName="root" presStyleCnt="0">
        <dgm:presLayoutVars>
          <dgm:dir/>
          <dgm:resizeHandles val="exact"/>
        </dgm:presLayoutVars>
      </dgm:prSet>
      <dgm:spPr/>
    </dgm:pt>
    <dgm:pt modelId="{7E069F44-33E9-4C49-9647-BC9EA7FBB604}" type="pres">
      <dgm:prSet presAssocID="{DB568456-7E5E-4506-BA48-3671895B7ECA}" presName="compNode" presStyleCnt="0"/>
      <dgm:spPr/>
    </dgm:pt>
    <dgm:pt modelId="{9DDD3EF0-C2BB-47B2-AE46-81BBE5E9275C}" type="pres">
      <dgm:prSet presAssocID="{DB568456-7E5E-4506-BA48-3671895B7E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3DBF5168-32FB-4B15-80FC-76A34455233C}" type="pres">
      <dgm:prSet presAssocID="{DB568456-7E5E-4506-BA48-3671895B7ECA}" presName="spaceRect" presStyleCnt="0"/>
      <dgm:spPr/>
    </dgm:pt>
    <dgm:pt modelId="{3830A9FB-3D26-43A0-BA94-251289746B36}" type="pres">
      <dgm:prSet presAssocID="{DB568456-7E5E-4506-BA48-3671895B7ECA}" presName="textRect" presStyleLbl="revTx" presStyleIdx="0" presStyleCnt="3">
        <dgm:presLayoutVars>
          <dgm:chMax val="1"/>
          <dgm:chPref val="1"/>
        </dgm:presLayoutVars>
      </dgm:prSet>
      <dgm:spPr/>
    </dgm:pt>
    <dgm:pt modelId="{3809AF14-A7A0-4978-A5E6-F9D6C0DD4E6C}" type="pres">
      <dgm:prSet presAssocID="{9DDE5792-5565-4070-8140-568CEA67D4A3}" presName="sibTrans" presStyleCnt="0"/>
      <dgm:spPr/>
    </dgm:pt>
    <dgm:pt modelId="{19DCE06A-FB18-4363-98D0-ED8CE74F2931}" type="pres">
      <dgm:prSet presAssocID="{BDFE2A25-76D3-462E-8580-5B8F5123507E}" presName="compNode" presStyleCnt="0"/>
      <dgm:spPr/>
    </dgm:pt>
    <dgm:pt modelId="{3EF0634D-3F0B-4CF6-A00D-9E8AA9C7CAFE}" type="pres">
      <dgm:prSet presAssocID="{BDFE2A25-76D3-462E-8580-5B8F5123507E}"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atabase with solid fill"/>
        </a:ext>
      </dgm:extLst>
    </dgm:pt>
    <dgm:pt modelId="{D692794D-F0F5-4AB6-BD85-332139673995}" type="pres">
      <dgm:prSet presAssocID="{BDFE2A25-76D3-462E-8580-5B8F5123507E}" presName="spaceRect" presStyleCnt="0"/>
      <dgm:spPr/>
    </dgm:pt>
    <dgm:pt modelId="{9F18052E-7EE0-4EA3-8FAE-A955DA20B6C3}" type="pres">
      <dgm:prSet presAssocID="{BDFE2A25-76D3-462E-8580-5B8F5123507E}" presName="textRect" presStyleLbl="revTx" presStyleIdx="1" presStyleCnt="3" custScaleX="116951" custScaleY="99602">
        <dgm:presLayoutVars>
          <dgm:chMax val="1"/>
          <dgm:chPref val="1"/>
        </dgm:presLayoutVars>
      </dgm:prSet>
      <dgm:spPr/>
    </dgm:pt>
    <dgm:pt modelId="{5FCD0C53-D7A4-4FBC-A6E0-6C50437EC4CF}" type="pres">
      <dgm:prSet presAssocID="{D4880410-E348-426D-AFE6-FC077650022B}" presName="sibTrans" presStyleCnt="0"/>
      <dgm:spPr/>
    </dgm:pt>
    <dgm:pt modelId="{8E9E5CB7-6676-4CC7-A57D-07181A0EAE1B}" type="pres">
      <dgm:prSet presAssocID="{3E76546F-5E72-4563-A76B-38A199E4636E}" presName="compNode" presStyleCnt="0"/>
      <dgm:spPr/>
    </dgm:pt>
    <dgm:pt modelId="{081328FB-3418-4F0A-B239-DDB1B2305ACD}" type="pres">
      <dgm:prSet presAssocID="{3E76546F-5E72-4563-A76B-38A199E463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2914533B-05A5-4C16-AECD-C9FF3FC04C51}" type="pres">
      <dgm:prSet presAssocID="{3E76546F-5E72-4563-A76B-38A199E4636E}" presName="spaceRect" presStyleCnt="0"/>
      <dgm:spPr/>
    </dgm:pt>
    <dgm:pt modelId="{67A28E1C-9BAB-4B07-AA6C-ABB78EBF3447}" type="pres">
      <dgm:prSet presAssocID="{3E76546F-5E72-4563-A76B-38A199E4636E}" presName="textRect" presStyleLbl="revTx" presStyleIdx="2" presStyleCnt="3">
        <dgm:presLayoutVars>
          <dgm:chMax val="1"/>
          <dgm:chPref val="1"/>
        </dgm:presLayoutVars>
      </dgm:prSet>
      <dgm:spPr/>
    </dgm:pt>
  </dgm:ptLst>
  <dgm:cxnLst>
    <dgm:cxn modelId="{7F087E23-CED0-41CA-9F8C-39BB9A458712}" type="presOf" srcId="{3E76546F-5E72-4563-A76B-38A199E4636E}" destId="{67A28E1C-9BAB-4B07-AA6C-ABB78EBF3447}" srcOrd="0" destOrd="0" presId="urn:microsoft.com/office/officeart/2018/2/layout/IconLabelList"/>
    <dgm:cxn modelId="{10444044-4014-4310-AD0C-7A6C26580E0E}" type="presOf" srcId="{7C63FE58-055E-406F-B2A5-AB3EE3043F0D}" destId="{5F52F4A8-21A0-40EA-B2F8-FB5F2FC66074}" srcOrd="0" destOrd="0" presId="urn:microsoft.com/office/officeart/2018/2/layout/IconLabelList"/>
    <dgm:cxn modelId="{D8D6BD4A-756F-4242-B690-A29319E98CA3}" srcId="{7C63FE58-055E-406F-B2A5-AB3EE3043F0D}" destId="{3E76546F-5E72-4563-A76B-38A199E4636E}" srcOrd="2" destOrd="0" parTransId="{26865998-50C2-4116-83D8-13FEB7463251}" sibTransId="{6B013DDA-579E-443C-A921-0C8A855B5316}"/>
    <dgm:cxn modelId="{C4497353-E782-496E-AFC2-2E56A436DC55}" type="presOf" srcId="{BDFE2A25-76D3-462E-8580-5B8F5123507E}" destId="{9F18052E-7EE0-4EA3-8FAE-A955DA20B6C3}" srcOrd="0" destOrd="0" presId="urn:microsoft.com/office/officeart/2018/2/layout/IconLabelList"/>
    <dgm:cxn modelId="{64C92956-97EC-4031-BB45-37D9DD41C01A}" type="presOf" srcId="{DB568456-7E5E-4506-BA48-3671895B7ECA}" destId="{3830A9FB-3D26-43A0-BA94-251289746B36}" srcOrd="0" destOrd="0" presId="urn:microsoft.com/office/officeart/2018/2/layout/IconLabelList"/>
    <dgm:cxn modelId="{EDA0E284-F0D4-4A51-8300-6D1D4F56BBE5}" srcId="{7C63FE58-055E-406F-B2A5-AB3EE3043F0D}" destId="{DB568456-7E5E-4506-BA48-3671895B7ECA}" srcOrd="0" destOrd="0" parTransId="{C0A7BC4D-9BEA-4C2E-8373-D38CD02331E7}" sibTransId="{9DDE5792-5565-4070-8140-568CEA67D4A3}"/>
    <dgm:cxn modelId="{BA29C7D7-8C94-4056-807D-B28AA3CA1EA7}" srcId="{7C63FE58-055E-406F-B2A5-AB3EE3043F0D}" destId="{BDFE2A25-76D3-462E-8580-5B8F5123507E}" srcOrd="1" destOrd="0" parTransId="{6F39F44A-5437-4A2C-BEA2-802A549F8509}" sibTransId="{D4880410-E348-426D-AFE6-FC077650022B}"/>
    <dgm:cxn modelId="{176ABC49-10E7-4E99-ADD7-B514533ECA3B}" type="presParOf" srcId="{5F52F4A8-21A0-40EA-B2F8-FB5F2FC66074}" destId="{7E069F44-33E9-4C49-9647-BC9EA7FBB604}" srcOrd="0" destOrd="0" presId="urn:microsoft.com/office/officeart/2018/2/layout/IconLabelList"/>
    <dgm:cxn modelId="{7F16B578-E2E2-47A4-8E93-91773D22F6C8}" type="presParOf" srcId="{7E069F44-33E9-4C49-9647-BC9EA7FBB604}" destId="{9DDD3EF0-C2BB-47B2-AE46-81BBE5E9275C}" srcOrd="0" destOrd="0" presId="urn:microsoft.com/office/officeart/2018/2/layout/IconLabelList"/>
    <dgm:cxn modelId="{CDE2DD67-7D78-490E-9CA4-C2346CEEC216}" type="presParOf" srcId="{7E069F44-33E9-4C49-9647-BC9EA7FBB604}" destId="{3DBF5168-32FB-4B15-80FC-76A34455233C}" srcOrd="1" destOrd="0" presId="urn:microsoft.com/office/officeart/2018/2/layout/IconLabelList"/>
    <dgm:cxn modelId="{F0FBFEAF-D69C-4C45-81D9-3ADCAA6BE8D2}" type="presParOf" srcId="{7E069F44-33E9-4C49-9647-BC9EA7FBB604}" destId="{3830A9FB-3D26-43A0-BA94-251289746B36}" srcOrd="2" destOrd="0" presId="urn:microsoft.com/office/officeart/2018/2/layout/IconLabelList"/>
    <dgm:cxn modelId="{CB6D6E39-222F-4DF3-A471-92115CE7F430}" type="presParOf" srcId="{5F52F4A8-21A0-40EA-B2F8-FB5F2FC66074}" destId="{3809AF14-A7A0-4978-A5E6-F9D6C0DD4E6C}" srcOrd="1" destOrd="0" presId="urn:microsoft.com/office/officeart/2018/2/layout/IconLabelList"/>
    <dgm:cxn modelId="{568A1759-3462-4010-967A-C38BAA08299D}" type="presParOf" srcId="{5F52F4A8-21A0-40EA-B2F8-FB5F2FC66074}" destId="{19DCE06A-FB18-4363-98D0-ED8CE74F2931}" srcOrd="2" destOrd="0" presId="urn:microsoft.com/office/officeart/2018/2/layout/IconLabelList"/>
    <dgm:cxn modelId="{3364532D-D548-4C2D-9503-8A97DC139433}" type="presParOf" srcId="{19DCE06A-FB18-4363-98D0-ED8CE74F2931}" destId="{3EF0634D-3F0B-4CF6-A00D-9E8AA9C7CAFE}" srcOrd="0" destOrd="0" presId="urn:microsoft.com/office/officeart/2018/2/layout/IconLabelList"/>
    <dgm:cxn modelId="{C1212E41-8392-4833-962C-3AD9FEAB1479}" type="presParOf" srcId="{19DCE06A-FB18-4363-98D0-ED8CE74F2931}" destId="{D692794D-F0F5-4AB6-BD85-332139673995}" srcOrd="1" destOrd="0" presId="urn:microsoft.com/office/officeart/2018/2/layout/IconLabelList"/>
    <dgm:cxn modelId="{2868F8E9-AB43-402B-87D8-F0DDE70FBECE}" type="presParOf" srcId="{19DCE06A-FB18-4363-98D0-ED8CE74F2931}" destId="{9F18052E-7EE0-4EA3-8FAE-A955DA20B6C3}" srcOrd="2" destOrd="0" presId="urn:microsoft.com/office/officeart/2018/2/layout/IconLabelList"/>
    <dgm:cxn modelId="{9EFF7B12-2277-4546-996B-1D36E0AA7296}" type="presParOf" srcId="{5F52F4A8-21A0-40EA-B2F8-FB5F2FC66074}" destId="{5FCD0C53-D7A4-4FBC-A6E0-6C50437EC4CF}" srcOrd="3" destOrd="0" presId="urn:microsoft.com/office/officeart/2018/2/layout/IconLabelList"/>
    <dgm:cxn modelId="{F4D32598-787D-4B1B-A53C-BDEAA083C3C8}" type="presParOf" srcId="{5F52F4A8-21A0-40EA-B2F8-FB5F2FC66074}" destId="{8E9E5CB7-6676-4CC7-A57D-07181A0EAE1B}" srcOrd="4" destOrd="0" presId="urn:microsoft.com/office/officeart/2018/2/layout/IconLabelList"/>
    <dgm:cxn modelId="{B47F0935-74CC-4DB1-8708-A6809B899A39}" type="presParOf" srcId="{8E9E5CB7-6676-4CC7-A57D-07181A0EAE1B}" destId="{081328FB-3418-4F0A-B239-DDB1B2305ACD}" srcOrd="0" destOrd="0" presId="urn:microsoft.com/office/officeart/2018/2/layout/IconLabelList"/>
    <dgm:cxn modelId="{F9A3B1D0-4BC0-47CC-BEE8-864CB343A17B}" type="presParOf" srcId="{8E9E5CB7-6676-4CC7-A57D-07181A0EAE1B}" destId="{2914533B-05A5-4C16-AECD-C9FF3FC04C51}" srcOrd="1" destOrd="0" presId="urn:microsoft.com/office/officeart/2018/2/layout/IconLabelList"/>
    <dgm:cxn modelId="{B75E34B0-57EA-4CA4-8762-B6E726B35516}" type="presParOf" srcId="{8E9E5CB7-6676-4CC7-A57D-07181A0EAE1B}" destId="{67A28E1C-9BAB-4B07-AA6C-ABB78EBF344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179687-B806-47AD-A808-0E86087CA7F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3CD464-FD46-467A-831E-7F4C89704774}">
      <dgm:prSet/>
      <dgm:spPr/>
      <dgm:t>
        <a:bodyPr/>
        <a:lstStyle/>
        <a:p>
          <a:r>
            <a:rPr lang="en-GB" baseline="0"/>
            <a:t>Diabetes mellitus, or type 2 diabetes, accounts for 90% of the 4.4 million cases of diabetes in the UK, and it is estimated that there are 1.2 million undiagnosed cases of type 2 diabetes, which poses a classification problem.</a:t>
          </a:r>
          <a:endParaRPr lang="en-US"/>
        </a:p>
      </dgm:t>
    </dgm:pt>
    <dgm:pt modelId="{7887B489-0DF6-4EF0-A684-92F296052746}" type="parTrans" cxnId="{8FF8AF11-CFC3-49F5-AD36-483CC4D59ACF}">
      <dgm:prSet/>
      <dgm:spPr/>
      <dgm:t>
        <a:bodyPr/>
        <a:lstStyle/>
        <a:p>
          <a:endParaRPr lang="en-US"/>
        </a:p>
      </dgm:t>
    </dgm:pt>
    <dgm:pt modelId="{2B38370B-FB03-44DB-92EF-7604F7425ACC}" type="sibTrans" cxnId="{8FF8AF11-CFC3-49F5-AD36-483CC4D59ACF}">
      <dgm:prSet/>
      <dgm:spPr/>
      <dgm:t>
        <a:bodyPr/>
        <a:lstStyle/>
        <a:p>
          <a:endParaRPr lang="en-US"/>
        </a:p>
      </dgm:t>
    </dgm:pt>
    <dgm:pt modelId="{99A01454-43D5-4B93-A233-D6C756D27327}">
      <dgm:prSet/>
      <dgm:spPr/>
      <dgm:t>
        <a:bodyPr/>
        <a:lstStyle/>
        <a:p>
          <a:r>
            <a:rPr lang="en-GB" baseline="0"/>
            <a:t>Every week, diabetes results in approximately 184 amputations, 930 strokes, 600 heart attacks and 2,990 cases of heart failure. (Diabetes UK, 2023)</a:t>
          </a:r>
          <a:endParaRPr lang="en-US"/>
        </a:p>
      </dgm:t>
    </dgm:pt>
    <dgm:pt modelId="{114158E2-9CB0-4313-9E9D-993EFDF631FA}" type="parTrans" cxnId="{00E84FF4-5E03-4ED3-AB09-D295AE2325FB}">
      <dgm:prSet/>
      <dgm:spPr/>
      <dgm:t>
        <a:bodyPr/>
        <a:lstStyle/>
        <a:p>
          <a:endParaRPr lang="en-US"/>
        </a:p>
      </dgm:t>
    </dgm:pt>
    <dgm:pt modelId="{A776997C-458B-43F9-8D3A-0BA905765805}" type="sibTrans" cxnId="{00E84FF4-5E03-4ED3-AB09-D295AE2325FB}">
      <dgm:prSet/>
      <dgm:spPr/>
      <dgm:t>
        <a:bodyPr/>
        <a:lstStyle/>
        <a:p>
          <a:endParaRPr lang="en-US"/>
        </a:p>
      </dgm:t>
    </dgm:pt>
    <dgm:pt modelId="{02D2AABA-5C6C-4684-AAED-92A5F9739690}">
      <dgm:prSet/>
      <dgm:spPr/>
      <dgm:t>
        <a:bodyPr/>
        <a:lstStyle/>
        <a:p>
          <a:r>
            <a:rPr lang="en-GB" baseline="0" dirty="0"/>
            <a:t>Through leveraging machine learning to </a:t>
          </a:r>
          <a:r>
            <a:rPr lang="en-GB" b="1" baseline="0" dirty="0"/>
            <a:t>classify</a:t>
          </a:r>
          <a:r>
            <a:rPr lang="en-GB" baseline="0" dirty="0"/>
            <a:t> individuals with or without type 2 diabetes, it will be possible to gain faster diagnoses and hopefully reduce the number of resultant casualties. </a:t>
          </a:r>
          <a:endParaRPr lang="en-US" dirty="0"/>
        </a:p>
      </dgm:t>
    </dgm:pt>
    <dgm:pt modelId="{6DD6E276-1EAB-4DF8-8252-15DD469E0FEC}" type="parTrans" cxnId="{3DE13E2D-0823-423D-A30F-DBE1C9DF1FB2}">
      <dgm:prSet/>
      <dgm:spPr/>
      <dgm:t>
        <a:bodyPr/>
        <a:lstStyle/>
        <a:p>
          <a:endParaRPr lang="en-US"/>
        </a:p>
      </dgm:t>
    </dgm:pt>
    <dgm:pt modelId="{3A2D1C92-8E5D-4B07-A1F7-FD14C5A5E48C}" type="sibTrans" cxnId="{3DE13E2D-0823-423D-A30F-DBE1C9DF1FB2}">
      <dgm:prSet/>
      <dgm:spPr/>
      <dgm:t>
        <a:bodyPr/>
        <a:lstStyle/>
        <a:p>
          <a:endParaRPr lang="en-US"/>
        </a:p>
      </dgm:t>
    </dgm:pt>
    <dgm:pt modelId="{CB70B84B-7E3C-4496-AEB0-AA54E6438732}" type="pres">
      <dgm:prSet presAssocID="{B2179687-B806-47AD-A808-0E86087CA7FE}" presName="root" presStyleCnt="0">
        <dgm:presLayoutVars>
          <dgm:dir/>
          <dgm:resizeHandles val="exact"/>
        </dgm:presLayoutVars>
      </dgm:prSet>
      <dgm:spPr/>
    </dgm:pt>
    <dgm:pt modelId="{D1174ED4-B409-4EBB-A86C-D951F0DC2A43}" type="pres">
      <dgm:prSet presAssocID="{9C3CD464-FD46-467A-831E-7F4C89704774}" presName="compNode" presStyleCnt="0"/>
      <dgm:spPr/>
    </dgm:pt>
    <dgm:pt modelId="{5262C013-A247-4028-B088-67AE18C0B643}" type="pres">
      <dgm:prSet presAssocID="{9C3CD464-FD46-467A-831E-7F4C89704774}" presName="bgRect" presStyleLbl="bgShp" presStyleIdx="0" presStyleCnt="3"/>
      <dgm:spPr/>
    </dgm:pt>
    <dgm:pt modelId="{C6CA505C-0EB9-4204-9B0B-F6E8B42BF711}" type="pres">
      <dgm:prSet presAssocID="{9C3CD464-FD46-467A-831E-7F4C89704774}"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edle with solid fill"/>
        </a:ext>
      </dgm:extLst>
    </dgm:pt>
    <dgm:pt modelId="{E81482A4-8EEC-4E3F-A73F-E55684B48597}" type="pres">
      <dgm:prSet presAssocID="{9C3CD464-FD46-467A-831E-7F4C89704774}" presName="spaceRect" presStyleCnt="0"/>
      <dgm:spPr/>
    </dgm:pt>
    <dgm:pt modelId="{2970B73D-C70A-4257-8920-56C2C4F95C09}" type="pres">
      <dgm:prSet presAssocID="{9C3CD464-FD46-467A-831E-7F4C89704774}" presName="parTx" presStyleLbl="revTx" presStyleIdx="0" presStyleCnt="3">
        <dgm:presLayoutVars>
          <dgm:chMax val="0"/>
          <dgm:chPref val="0"/>
        </dgm:presLayoutVars>
      </dgm:prSet>
      <dgm:spPr/>
    </dgm:pt>
    <dgm:pt modelId="{216BFD23-08F6-49D1-A2CE-AB31BBBFB012}" type="pres">
      <dgm:prSet presAssocID="{2B38370B-FB03-44DB-92EF-7604F7425ACC}" presName="sibTrans" presStyleCnt="0"/>
      <dgm:spPr/>
    </dgm:pt>
    <dgm:pt modelId="{4436D71B-E843-47FF-A26B-6A0CCBE7596E}" type="pres">
      <dgm:prSet presAssocID="{99A01454-43D5-4B93-A233-D6C756D27327}" presName="compNode" presStyleCnt="0"/>
      <dgm:spPr/>
    </dgm:pt>
    <dgm:pt modelId="{FE9EFD5F-01C5-4675-8BDA-9252E7E50D61}" type="pres">
      <dgm:prSet presAssocID="{99A01454-43D5-4B93-A233-D6C756D27327}" presName="bgRect" presStyleLbl="bgShp" presStyleIdx="1" presStyleCnt="3"/>
      <dgm:spPr/>
    </dgm:pt>
    <dgm:pt modelId="{9BFCF203-1002-4DC0-A742-C8BA79EE104E}" type="pres">
      <dgm:prSet presAssocID="{99A01454-43D5-4B93-A233-D6C756D273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Organ"/>
        </a:ext>
      </dgm:extLst>
    </dgm:pt>
    <dgm:pt modelId="{54AFDC0D-DBF5-4C02-B92C-1C06382B7D3A}" type="pres">
      <dgm:prSet presAssocID="{99A01454-43D5-4B93-A233-D6C756D27327}" presName="spaceRect" presStyleCnt="0"/>
      <dgm:spPr/>
    </dgm:pt>
    <dgm:pt modelId="{EC7BFB3B-1F8A-4BCB-B1AF-2E60613FB475}" type="pres">
      <dgm:prSet presAssocID="{99A01454-43D5-4B93-A233-D6C756D27327}" presName="parTx" presStyleLbl="revTx" presStyleIdx="1" presStyleCnt="3">
        <dgm:presLayoutVars>
          <dgm:chMax val="0"/>
          <dgm:chPref val="0"/>
        </dgm:presLayoutVars>
      </dgm:prSet>
      <dgm:spPr/>
    </dgm:pt>
    <dgm:pt modelId="{FEF253DA-10E0-46E8-B608-DB4A0E4E3664}" type="pres">
      <dgm:prSet presAssocID="{A776997C-458B-43F9-8D3A-0BA905765805}" presName="sibTrans" presStyleCnt="0"/>
      <dgm:spPr/>
    </dgm:pt>
    <dgm:pt modelId="{47890BFA-30F2-4AC5-9A4B-C7088AB2CA68}" type="pres">
      <dgm:prSet presAssocID="{02D2AABA-5C6C-4684-AAED-92A5F9739690}" presName="compNode" presStyleCnt="0"/>
      <dgm:spPr/>
    </dgm:pt>
    <dgm:pt modelId="{9951E105-5DFA-4441-ADD1-3A267535F1FF}" type="pres">
      <dgm:prSet presAssocID="{02D2AABA-5C6C-4684-AAED-92A5F9739690}" presName="bgRect" presStyleLbl="bgShp" presStyleIdx="2" presStyleCnt="3"/>
      <dgm:spPr/>
    </dgm:pt>
    <dgm:pt modelId="{F4C82465-9BD0-4150-8239-43BA79B9ACF9}" type="pres">
      <dgm:prSet presAssocID="{02D2AABA-5C6C-4684-AAED-92A5F973969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ocessor with solid fill"/>
        </a:ext>
      </dgm:extLst>
    </dgm:pt>
    <dgm:pt modelId="{E9886C54-5F77-4B2F-82B7-CA49B06B4721}" type="pres">
      <dgm:prSet presAssocID="{02D2AABA-5C6C-4684-AAED-92A5F9739690}" presName="spaceRect" presStyleCnt="0"/>
      <dgm:spPr/>
    </dgm:pt>
    <dgm:pt modelId="{8AC91759-5725-496A-80A1-751F2B9B8672}" type="pres">
      <dgm:prSet presAssocID="{02D2AABA-5C6C-4684-AAED-92A5F9739690}" presName="parTx" presStyleLbl="revTx" presStyleIdx="2" presStyleCnt="3">
        <dgm:presLayoutVars>
          <dgm:chMax val="0"/>
          <dgm:chPref val="0"/>
        </dgm:presLayoutVars>
      </dgm:prSet>
      <dgm:spPr/>
    </dgm:pt>
  </dgm:ptLst>
  <dgm:cxnLst>
    <dgm:cxn modelId="{D5A3130C-29D8-4D0F-93F4-8BEF3710E4DA}" type="presOf" srcId="{B2179687-B806-47AD-A808-0E86087CA7FE}" destId="{CB70B84B-7E3C-4496-AEB0-AA54E6438732}" srcOrd="0" destOrd="0" presId="urn:microsoft.com/office/officeart/2018/2/layout/IconVerticalSolidList"/>
    <dgm:cxn modelId="{8FF8AF11-CFC3-49F5-AD36-483CC4D59ACF}" srcId="{B2179687-B806-47AD-A808-0E86087CA7FE}" destId="{9C3CD464-FD46-467A-831E-7F4C89704774}" srcOrd="0" destOrd="0" parTransId="{7887B489-0DF6-4EF0-A684-92F296052746}" sibTransId="{2B38370B-FB03-44DB-92EF-7604F7425ACC}"/>
    <dgm:cxn modelId="{3DE13E2D-0823-423D-A30F-DBE1C9DF1FB2}" srcId="{B2179687-B806-47AD-A808-0E86087CA7FE}" destId="{02D2AABA-5C6C-4684-AAED-92A5F9739690}" srcOrd="2" destOrd="0" parTransId="{6DD6E276-1EAB-4DF8-8252-15DD469E0FEC}" sibTransId="{3A2D1C92-8E5D-4B07-A1F7-FD14C5A5E48C}"/>
    <dgm:cxn modelId="{E882BE72-7917-40D6-99E2-06FCF67617D4}" type="presOf" srcId="{9C3CD464-FD46-467A-831E-7F4C89704774}" destId="{2970B73D-C70A-4257-8920-56C2C4F95C09}" srcOrd="0" destOrd="0" presId="urn:microsoft.com/office/officeart/2018/2/layout/IconVerticalSolidList"/>
    <dgm:cxn modelId="{DA8C16BC-34D6-4267-B14A-186C561966E8}" type="presOf" srcId="{99A01454-43D5-4B93-A233-D6C756D27327}" destId="{EC7BFB3B-1F8A-4BCB-B1AF-2E60613FB475}" srcOrd="0" destOrd="0" presId="urn:microsoft.com/office/officeart/2018/2/layout/IconVerticalSolidList"/>
    <dgm:cxn modelId="{A4EBECC3-B832-4141-80A1-E84AA8BAB1C5}" type="presOf" srcId="{02D2AABA-5C6C-4684-AAED-92A5F9739690}" destId="{8AC91759-5725-496A-80A1-751F2B9B8672}" srcOrd="0" destOrd="0" presId="urn:microsoft.com/office/officeart/2018/2/layout/IconVerticalSolidList"/>
    <dgm:cxn modelId="{00E84FF4-5E03-4ED3-AB09-D295AE2325FB}" srcId="{B2179687-B806-47AD-A808-0E86087CA7FE}" destId="{99A01454-43D5-4B93-A233-D6C756D27327}" srcOrd="1" destOrd="0" parTransId="{114158E2-9CB0-4313-9E9D-993EFDF631FA}" sibTransId="{A776997C-458B-43F9-8D3A-0BA905765805}"/>
    <dgm:cxn modelId="{6B34E839-EE75-4566-996D-1EF5EF0BFC3D}" type="presParOf" srcId="{CB70B84B-7E3C-4496-AEB0-AA54E6438732}" destId="{D1174ED4-B409-4EBB-A86C-D951F0DC2A43}" srcOrd="0" destOrd="0" presId="urn:microsoft.com/office/officeart/2018/2/layout/IconVerticalSolidList"/>
    <dgm:cxn modelId="{248326E2-4047-43DD-BFC9-560306604EFF}" type="presParOf" srcId="{D1174ED4-B409-4EBB-A86C-D951F0DC2A43}" destId="{5262C013-A247-4028-B088-67AE18C0B643}" srcOrd="0" destOrd="0" presId="urn:microsoft.com/office/officeart/2018/2/layout/IconVerticalSolidList"/>
    <dgm:cxn modelId="{57404F51-B71B-424C-A092-24C13F6D6133}" type="presParOf" srcId="{D1174ED4-B409-4EBB-A86C-D951F0DC2A43}" destId="{C6CA505C-0EB9-4204-9B0B-F6E8B42BF711}" srcOrd="1" destOrd="0" presId="urn:microsoft.com/office/officeart/2018/2/layout/IconVerticalSolidList"/>
    <dgm:cxn modelId="{D02B69B6-03F5-48B2-BD61-CF14010FC0AC}" type="presParOf" srcId="{D1174ED4-B409-4EBB-A86C-D951F0DC2A43}" destId="{E81482A4-8EEC-4E3F-A73F-E55684B48597}" srcOrd="2" destOrd="0" presId="urn:microsoft.com/office/officeart/2018/2/layout/IconVerticalSolidList"/>
    <dgm:cxn modelId="{EB90810A-5F91-4E6A-85D6-01FB7052D197}" type="presParOf" srcId="{D1174ED4-B409-4EBB-A86C-D951F0DC2A43}" destId="{2970B73D-C70A-4257-8920-56C2C4F95C09}" srcOrd="3" destOrd="0" presId="urn:microsoft.com/office/officeart/2018/2/layout/IconVerticalSolidList"/>
    <dgm:cxn modelId="{0C990518-F253-46FB-B538-DDEF9DA87CB7}" type="presParOf" srcId="{CB70B84B-7E3C-4496-AEB0-AA54E6438732}" destId="{216BFD23-08F6-49D1-A2CE-AB31BBBFB012}" srcOrd="1" destOrd="0" presId="urn:microsoft.com/office/officeart/2018/2/layout/IconVerticalSolidList"/>
    <dgm:cxn modelId="{1608BABA-6909-4D91-BAEE-08C7C8D1EC82}" type="presParOf" srcId="{CB70B84B-7E3C-4496-AEB0-AA54E6438732}" destId="{4436D71B-E843-47FF-A26B-6A0CCBE7596E}" srcOrd="2" destOrd="0" presId="urn:microsoft.com/office/officeart/2018/2/layout/IconVerticalSolidList"/>
    <dgm:cxn modelId="{22276153-9FF5-40A1-A348-6325E6B08A0A}" type="presParOf" srcId="{4436D71B-E843-47FF-A26B-6A0CCBE7596E}" destId="{FE9EFD5F-01C5-4675-8BDA-9252E7E50D61}" srcOrd="0" destOrd="0" presId="urn:microsoft.com/office/officeart/2018/2/layout/IconVerticalSolidList"/>
    <dgm:cxn modelId="{6EA657BB-985E-41B7-8238-2D0CDB3B41BE}" type="presParOf" srcId="{4436D71B-E843-47FF-A26B-6A0CCBE7596E}" destId="{9BFCF203-1002-4DC0-A742-C8BA79EE104E}" srcOrd="1" destOrd="0" presId="urn:microsoft.com/office/officeart/2018/2/layout/IconVerticalSolidList"/>
    <dgm:cxn modelId="{29AC6DEB-76FE-405C-8E15-96004A42122A}" type="presParOf" srcId="{4436D71B-E843-47FF-A26B-6A0CCBE7596E}" destId="{54AFDC0D-DBF5-4C02-B92C-1C06382B7D3A}" srcOrd="2" destOrd="0" presId="urn:microsoft.com/office/officeart/2018/2/layout/IconVerticalSolidList"/>
    <dgm:cxn modelId="{8F05262D-56D5-440C-9E14-491CC45E87A1}" type="presParOf" srcId="{4436D71B-E843-47FF-A26B-6A0CCBE7596E}" destId="{EC7BFB3B-1F8A-4BCB-B1AF-2E60613FB475}" srcOrd="3" destOrd="0" presId="urn:microsoft.com/office/officeart/2018/2/layout/IconVerticalSolidList"/>
    <dgm:cxn modelId="{684D6998-776C-4545-ACF2-B2F1DB00CA2A}" type="presParOf" srcId="{CB70B84B-7E3C-4496-AEB0-AA54E6438732}" destId="{FEF253DA-10E0-46E8-B608-DB4A0E4E3664}" srcOrd="3" destOrd="0" presId="urn:microsoft.com/office/officeart/2018/2/layout/IconVerticalSolidList"/>
    <dgm:cxn modelId="{1126EE9F-3CC5-492B-9F8E-9F4D67AD4FC9}" type="presParOf" srcId="{CB70B84B-7E3C-4496-AEB0-AA54E6438732}" destId="{47890BFA-30F2-4AC5-9A4B-C7088AB2CA68}" srcOrd="4" destOrd="0" presId="urn:microsoft.com/office/officeart/2018/2/layout/IconVerticalSolidList"/>
    <dgm:cxn modelId="{1E2D58DB-38D7-4E2F-8A64-85546B103BA8}" type="presParOf" srcId="{47890BFA-30F2-4AC5-9A4B-C7088AB2CA68}" destId="{9951E105-5DFA-4441-ADD1-3A267535F1FF}" srcOrd="0" destOrd="0" presId="urn:microsoft.com/office/officeart/2018/2/layout/IconVerticalSolidList"/>
    <dgm:cxn modelId="{5620FC59-AA8F-4FBE-A68A-0FC51F4345C0}" type="presParOf" srcId="{47890BFA-30F2-4AC5-9A4B-C7088AB2CA68}" destId="{F4C82465-9BD0-4150-8239-43BA79B9ACF9}" srcOrd="1" destOrd="0" presId="urn:microsoft.com/office/officeart/2018/2/layout/IconVerticalSolidList"/>
    <dgm:cxn modelId="{1162D541-864D-49E1-B0D0-31BE36C79626}" type="presParOf" srcId="{47890BFA-30F2-4AC5-9A4B-C7088AB2CA68}" destId="{E9886C54-5F77-4B2F-82B7-CA49B06B4721}" srcOrd="2" destOrd="0" presId="urn:microsoft.com/office/officeart/2018/2/layout/IconVerticalSolidList"/>
    <dgm:cxn modelId="{1C842E14-B570-4DAF-B037-D2E8A010276A}" type="presParOf" srcId="{47890BFA-30F2-4AC5-9A4B-C7088AB2CA68}" destId="{8AC91759-5725-496A-80A1-751F2B9B867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E841BB-83BB-46CE-9F0D-8CB2839DC76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3803610-15B5-4716-B0D8-94627FD25654}">
      <dgm:prSet/>
      <dgm:spPr/>
      <dgm:t>
        <a:bodyPr/>
        <a:lstStyle/>
        <a:p>
          <a:r>
            <a:rPr lang="en-GB" baseline="0"/>
            <a:t>The primary metrics used to evaluate the chosen models will be their accuracy and F1-Scores, as they are classification models. </a:t>
          </a:r>
          <a:endParaRPr lang="en-US"/>
        </a:p>
      </dgm:t>
    </dgm:pt>
    <dgm:pt modelId="{4657C055-FF07-4320-87B3-81D60E71AB35}" type="parTrans" cxnId="{38DE3F12-E6A5-45FA-95C8-7D9C592A4908}">
      <dgm:prSet/>
      <dgm:spPr/>
      <dgm:t>
        <a:bodyPr/>
        <a:lstStyle/>
        <a:p>
          <a:endParaRPr lang="en-US"/>
        </a:p>
      </dgm:t>
    </dgm:pt>
    <dgm:pt modelId="{65876B86-DE1C-4E51-A2D4-D38547B61E17}" type="sibTrans" cxnId="{38DE3F12-E6A5-45FA-95C8-7D9C592A4908}">
      <dgm:prSet/>
      <dgm:spPr/>
      <dgm:t>
        <a:bodyPr/>
        <a:lstStyle/>
        <a:p>
          <a:endParaRPr lang="en-US"/>
        </a:p>
      </dgm:t>
    </dgm:pt>
    <dgm:pt modelId="{F8490999-804E-499B-A10D-1940C23B2396}">
      <dgm:prSet/>
      <dgm:spPr/>
      <dgm:t>
        <a:bodyPr/>
        <a:lstStyle/>
        <a:p>
          <a:r>
            <a:rPr lang="en-GB" baseline="0"/>
            <a:t>Accuracy refers to the percentage of correct predictions (true positive, true negative) of the testing set.</a:t>
          </a:r>
          <a:endParaRPr lang="en-US"/>
        </a:p>
      </dgm:t>
    </dgm:pt>
    <dgm:pt modelId="{3B22FB60-A7B0-45F4-BC0F-3C69ACF54022}" type="parTrans" cxnId="{D4656E38-E6ED-4648-8C1A-CD501BEFB95F}">
      <dgm:prSet/>
      <dgm:spPr/>
      <dgm:t>
        <a:bodyPr/>
        <a:lstStyle/>
        <a:p>
          <a:endParaRPr lang="en-US"/>
        </a:p>
      </dgm:t>
    </dgm:pt>
    <dgm:pt modelId="{5F5B6DDF-199E-4175-B1F8-F237BFF95C54}" type="sibTrans" cxnId="{D4656E38-E6ED-4648-8C1A-CD501BEFB95F}">
      <dgm:prSet/>
      <dgm:spPr/>
      <dgm:t>
        <a:bodyPr/>
        <a:lstStyle/>
        <a:p>
          <a:endParaRPr lang="en-US"/>
        </a:p>
      </dgm:t>
    </dgm:pt>
    <dgm:pt modelId="{BF12BD82-3ED3-4CF9-BC46-428B706AD8BC}">
      <dgm:prSet/>
      <dgm:spPr/>
      <dgm:t>
        <a:bodyPr/>
        <a:lstStyle/>
        <a:p>
          <a:r>
            <a:rPr lang="en-GB" baseline="0"/>
            <a:t>F1-Score is the harmonic mean of the precision and recall of the model, as a high precision indicates a low false positive rate, and a high recall indicates a low false negative rate. The mean of both therefore provides a strong metric of the model’s performance.</a:t>
          </a:r>
          <a:endParaRPr lang="en-US"/>
        </a:p>
      </dgm:t>
    </dgm:pt>
    <dgm:pt modelId="{CA15398A-268F-4155-9DA1-50A38A2C7AC6}" type="parTrans" cxnId="{1FE82844-278F-44B8-BBFA-CB486C32BB45}">
      <dgm:prSet/>
      <dgm:spPr/>
      <dgm:t>
        <a:bodyPr/>
        <a:lstStyle/>
        <a:p>
          <a:endParaRPr lang="en-US"/>
        </a:p>
      </dgm:t>
    </dgm:pt>
    <dgm:pt modelId="{2CA9AB4D-20F2-47D6-8F7B-3024C543EE91}" type="sibTrans" cxnId="{1FE82844-278F-44B8-BBFA-CB486C32BB45}">
      <dgm:prSet/>
      <dgm:spPr/>
      <dgm:t>
        <a:bodyPr/>
        <a:lstStyle/>
        <a:p>
          <a:endParaRPr lang="en-US"/>
        </a:p>
      </dgm:t>
    </dgm:pt>
    <dgm:pt modelId="{96ED584B-C28A-4862-843E-EC3B6A1DA69D}" type="pres">
      <dgm:prSet presAssocID="{6BE841BB-83BB-46CE-9F0D-8CB2839DC76A}" presName="root" presStyleCnt="0">
        <dgm:presLayoutVars>
          <dgm:dir/>
          <dgm:resizeHandles val="exact"/>
        </dgm:presLayoutVars>
      </dgm:prSet>
      <dgm:spPr/>
    </dgm:pt>
    <dgm:pt modelId="{FC7405A3-EB7E-47AB-A680-48354750ED81}" type="pres">
      <dgm:prSet presAssocID="{A3803610-15B5-4716-B0D8-94627FD25654}" presName="compNode" presStyleCnt="0"/>
      <dgm:spPr/>
    </dgm:pt>
    <dgm:pt modelId="{7FEF4E6C-0B6F-48D5-8A28-D3175F859C46}" type="pres">
      <dgm:prSet presAssocID="{A3803610-15B5-4716-B0D8-94627FD25654}" presName="bgRect" presStyleLbl="bgShp" presStyleIdx="0" presStyleCnt="3"/>
      <dgm:spPr/>
    </dgm:pt>
    <dgm:pt modelId="{DD32030B-D918-4531-BDD1-C7C5E143D126}" type="pres">
      <dgm:prSet presAssocID="{A3803610-15B5-4716-B0D8-94627FD25654}"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gnifying glass with solid fill"/>
        </a:ext>
      </dgm:extLst>
    </dgm:pt>
    <dgm:pt modelId="{2A154130-0B00-49A3-9179-DB20D64034E2}" type="pres">
      <dgm:prSet presAssocID="{A3803610-15B5-4716-B0D8-94627FD25654}" presName="spaceRect" presStyleCnt="0"/>
      <dgm:spPr/>
    </dgm:pt>
    <dgm:pt modelId="{428536AB-9976-414B-9CE8-1916E542AF87}" type="pres">
      <dgm:prSet presAssocID="{A3803610-15B5-4716-B0D8-94627FD25654}" presName="parTx" presStyleLbl="revTx" presStyleIdx="0" presStyleCnt="3">
        <dgm:presLayoutVars>
          <dgm:chMax val="0"/>
          <dgm:chPref val="0"/>
        </dgm:presLayoutVars>
      </dgm:prSet>
      <dgm:spPr/>
    </dgm:pt>
    <dgm:pt modelId="{94AACAE2-01E5-43FD-9FA3-20883E34A9C8}" type="pres">
      <dgm:prSet presAssocID="{65876B86-DE1C-4E51-A2D4-D38547B61E17}" presName="sibTrans" presStyleCnt="0"/>
      <dgm:spPr/>
    </dgm:pt>
    <dgm:pt modelId="{F5FE3E6B-EBE6-461B-823B-07228388D962}" type="pres">
      <dgm:prSet presAssocID="{F8490999-804E-499B-A10D-1940C23B2396}" presName="compNode" presStyleCnt="0"/>
      <dgm:spPr/>
    </dgm:pt>
    <dgm:pt modelId="{CA660749-7427-40E4-A65C-77E84FBB8C3B}" type="pres">
      <dgm:prSet presAssocID="{F8490999-804E-499B-A10D-1940C23B2396}" presName="bgRect" presStyleLbl="bgShp" presStyleIdx="1" presStyleCnt="3"/>
      <dgm:spPr/>
    </dgm:pt>
    <dgm:pt modelId="{6FB5E35A-3A4E-46AE-B7FB-639DC9B0266B}" type="pres">
      <dgm:prSet presAssocID="{F8490999-804E-499B-A10D-1940C23B23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FFEB1F3F-16C7-4B8D-9008-1B5F773536B6}" type="pres">
      <dgm:prSet presAssocID="{F8490999-804E-499B-A10D-1940C23B2396}" presName="spaceRect" presStyleCnt="0"/>
      <dgm:spPr/>
    </dgm:pt>
    <dgm:pt modelId="{B2A0758F-4BE8-4AA5-ABB5-308A3E774AF1}" type="pres">
      <dgm:prSet presAssocID="{F8490999-804E-499B-A10D-1940C23B2396}" presName="parTx" presStyleLbl="revTx" presStyleIdx="1" presStyleCnt="3">
        <dgm:presLayoutVars>
          <dgm:chMax val="0"/>
          <dgm:chPref val="0"/>
        </dgm:presLayoutVars>
      </dgm:prSet>
      <dgm:spPr/>
    </dgm:pt>
    <dgm:pt modelId="{68B3E1D9-60A8-4AAC-846C-E3B781C135E8}" type="pres">
      <dgm:prSet presAssocID="{5F5B6DDF-199E-4175-B1F8-F237BFF95C54}" presName="sibTrans" presStyleCnt="0"/>
      <dgm:spPr/>
    </dgm:pt>
    <dgm:pt modelId="{549F9D4A-E1EE-4887-AFB0-5B9D0DD7E7A8}" type="pres">
      <dgm:prSet presAssocID="{BF12BD82-3ED3-4CF9-BC46-428B706AD8BC}" presName="compNode" presStyleCnt="0"/>
      <dgm:spPr/>
    </dgm:pt>
    <dgm:pt modelId="{844F4DAD-8310-400E-89EC-AD85CC713758}" type="pres">
      <dgm:prSet presAssocID="{BF12BD82-3ED3-4CF9-BC46-428B706AD8BC}" presName="bgRect" presStyleLbl="bgShp" presStyleIdx="2" presStyleCnt="3"/>
      <dgm:spPr/>
    </dgm:pt>
    <dgm:pt modelId="{CADA1059-6E48-4110-8B7A-57098FC28BFA}" type="pres">
      <dgm:prSet presAssocID="{BF12BD82-3ED3-4CF9-BC46-428B706AD8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ACA8D23D-56C1-40C7-9112-0359F8E3B67B}" type="pres">
      <dgm:prSet presAssocID="{BF12BD82-3ED3-4CF9-BC46-428B706AD8BC}" presName="spaceRect" presStyleCnt="0"/>
      <dgm:spPr/>
    </dgm:pt>
    <dgm:pt modelId="{882D4D5A-8137-4088-A9B6-8E1ED84FB449}" type="pres">
      <dgm:prSet presAssocID="{BF12BD82-3ED3-4CF9-BC46-428B706AD8BC}" presName="parTx" presStyleLbl="revTx" presStyleIdx="2" presStyleCnt="3">
        <dgm:presLayoutVars>
          <dgm:chMax val="0"/>
          <dgm:chPref val="0"/>
        </dgm:presLayoutVars>
      </dgm:prSet>
      <dgm:spPr/>
    </dgm:pt>
  </dgm:ptLst>
  <dgm:cxnLst>
    <dgm:cxn modelId="{38DE3F12-E6A5-45FA-95C8-7D9C592A4908}" srcId="{6BE841BB-83BB-46CE-9F0D-8CB2839DC76A}" destId="{A3803610-15B5-4716-B0D8-94627FD25654}" srcOrd="0" destOrd="0" parTransId="{4657C055-FF07-4320-87B3-81D60E71AB35}" sibTransId="{65876B86-DE1C-4E51-A2D4-D38547B61E17}"/>
    <dgm:cxn modelId="{9CE57734-96E4-4510-99BB-70302592AA0C}" type="presOf" srcId="{A3803610-15B5-4716-B0D8-94627FD25654}" destId="{428536AB-9976-414B-9CE8-1916E542AF87}" srcOrd="0" destOrd="0" presId="urn:microsoft.com/office/officeart/2018/2/layout/IconVerticalSolidList"/>
    <dgm:cxn modelId="{D4656E38-E6ED-4648-8C1A-CD501BEFB95F}" srcId="{6BE841BB-83BB-46CE-9F0D-8CB2839DC76A}" destId="{F8490999-804E-499B-A10D-1940C23B2396}" srcOrd="1" destOrd="0" parTransId="{3B22FB60-A7B0-45F4-BC0F-3C69ACF54022}" sibTransId="{5F5B6DDF-199E-4175-B1F8-F237BFF95C54}"/>
    <dgm:cxn modelId="{1FE82844-278F-44B8-BBFA-CB486C32BB45}" srcId="{6BE841BB-83BB-46CE-9F0D-8CB2839DC76A}" destId="{BF12BD82-3ED3-4CF9-BC46-428B706AD8BC}" srcOrd="2" destOrd="0" parTransId="{CA15398A-268F-4155-9DA1-50A38A2C7AC6}" sibTransId="{2CA9AB4D-20F2-47D6-8F7B-3024C543EE91}"/>
    <dgm:cxn modelId="{4A9AFF81-B0C7-494C-BE3C-2ECDBA5C0276}" type="presOf" srcId="{6BE841BB-83BB-46CE-9F0D-8CB2839DC76A}" destId="{96ED584B-C28A-4862-843E-EC3B6A1DA69D}" srcOrd="0" destOrd="0" presId="urn:microsoft.com/office/officeart/2018/2/layout/IconVerticalSolidList"/>
    <dgm:cxn modelId="{EA21B7B4-B8EB-4274-B326-E005971C487C}" type="presOf" srcId="{F8490999-804E-499B-A10D-1940C23B2396}" destId="{B2A0758F-4BE8-4AA5-ABB5-308A3E774AF1}" srcOrd="0" destOrd="0" presId="urn:microsoft.com/office/officeart/2018/2/layout/IconVerticalSolidList"/>
    <dgm:cxn modelId="{F5301CE7-9AAF-4C2D-A0C2-1B49BA9C56B2}" type="presOf" srcId="{BF12BD82-3ED3-4CF9-BC46-428B706AD8BC}" destId="{882D4D5A-8137-4088-A9B6-8E1ED84FB449}" srcOrd="0" destOrd="0" presId="urn:microsoft.com/office/officeart/2018/2/layout/IconVerticalSolidList"/>
    <dgm:cxn modelId="{F52CA557-C812-40B1-829D-59E7D6724413}" type="presParOf" srcId="{96ED584B-C28A-4862-843E-EC3B6A1DA69D}" destId="{FC7405A3-EB7E-47AB-A680-48354750ED81}" srcOrd="0" destOrd="0" presId="urn:microsoft.com/office/officeart/2018/2/layout/IconVerticalSolidList"/>
    <dgm:cxn modelId="{156F1C9A-871D-45CE-BC1D-86786C0948B3}" type="presParOf" srcId="{FC7405A3-EB7E-47AB-A680-48354750ED81}" destId="{7FEF4E6C-0B6F-48D5-8A28-D3175F859C46}" srcOrd="0" destOrd="0" presId="urn:microsoft.com/office/officeart/2018/2/layout/IconVerticalSolidList"/>
    <dgm:cxn modelId="{5D8F259E-CF1D-4058-83A2-8538BAD4CF9C}" type="presParOf" srcId="{FC7405A3-EB7E-47AB-A680-48354750ED81}" destId="{DD32030B-D918-4531-BDD1-C7C5E143D126}" srcOrd="1" destOrd="0" presId="urn:microsoft.com/office/officeart/2018/2/layout/IconVerticalSolidList"/>
    <dgm:cxn modelId="{DE584EA7-6FB0-4C19-828F-270C681F3C03}" type="presParOf" srcId="{FC7405A3-EB7E-47AB-A680-48354750ED81}" destId="{2A154130-0B00-49A3-9179-DB20D64034E2}" srcOrd="2" destOrd="0" presId="urn:microsoft.com/office/officeart/2018/2/layout/IconVerticalSolidList"/>
    <dgm:cxn modelId="{E4BF7A30-D63F-4EF5-A7A3-25062473DB60}" type="presParOf" srcId="{FC7405A3-EB7E-47AB-A680-48354750ED81}" destId="{428536AB-9976-414B-9CE8-1916E542AF87}" srcOrd="3" destOrd="0" presId="urn:microsoft.com/office/officeart/2018/2/layout/IconVerticalSolidList"/>
    <dgm:cxn modelId="{F735D1EA-B55A-497C-81B4-C2E86E64FCE9}" type="presParOf" srcId="{96ED584B-C28A-4862-843E-EC3B6A1DA69D}" destId="{94AACAE2-01E5-43FD-9FA3-20883E34A9C8}" srcOrd="1" destOrd="0" presId="urn:microsoft.com/office/officeart/2018/2/layout/IconVerticalSolidList"/>
    <dgm:cxn modelId="{3E8CD89B-5D09-4363-8B1C-1101A05C9F26}" type="presParOf" srcId="{96ED584B-C28A-4862-843E-EC3B6A1DA69D}" destId="{F5FE3E6B-EBE6-461B-823B-07228388D962}" srcOrd="2" destOrd="0" presId="urn:microsoft.com/office/officeart/2018/2/layout/IconVerticalSolidList"/>
    <dgm:cxn modelId="{82578638-449E-410C-A359-A9660C45C9ED}" type="presParOf" srcId="{F5FE3E6B-EBE6-461B-823B-07228388D962}" destId="{CA660749-7427-40E4-A65C-77E84FBB8C3B}" srcOrd="0" destOrd="0" presId="urn:microsoft.com/office/officeart/2018/2/layout/IconVerticalSolidList"/>
    <dgm:cxn modelId="{9890A5B7-A352-417C-B4FE-25CFBEB290E6}" type="presParOf" srcId="{F5FE3E6B-EBE6-461B-823B-07228388D962}" destId="{6FB5E35A-3A4E-46AE-B7FB-639DC9B0266B}" srcOrd="1" destOrd="0" presId="urn:microsoft.com/office/officeart/2018/2/layout/IconVerticalSolidList"/>
    <dgm:cxn modelId="{5B5E057E-434B-4F4F-B303-B1DD82EABB83}" type="presParOf" srcId="{F5FE3E6B-EBE6-461B-823B-07228388D962}" destId="{FFEB1F3F-16C7-4B8D-9008-1B5F773536B6}" srcOrd="2" destOrd="0" presId="urn:microsoft.com/office/officeart/2018/2/layout/IconVerticalSolidList"/>
    <dgm:cxn modelId="{66BEB185-FA25-4F34-9ACF-A3D160DCBBF9}" type="presParOf" srcId="{F5FE3E6B-EBE6-461B-823B-07228388D962}" destId="{B2A0758F-4BE8-4AA5-ABB5-308A3E774AF1}" srcOrd="3" destOrd="0" presId="urn:microsoft.com/office/officeart/2018/2/layout/IconVerticalSolidList"/>
    <dgm:cxn modelId="{F6114F04-14F7-471D-A85A-6C812FF9A56C}" type="presParOf" srcId="{96ED584B-C28A-4862-843E-EC3B6A1DA69D}" destId="{68B3E1D9-60A8-4AAC-846C-E3B781C135E8}" srcOrd="3" destOrd="0" presId="urn:microsoft.com/office/officeart/2018/2/layout/IconVerticalSolidList"/>
    <dgm:cxn modelId="{D29F8E39-29DE-4AAE-AE7A-AC51A562AAA7}" type="presParOf" srcId="{96ED584B-C28A-4862-843E-EC3B6A1DA69D}" destId="{549F9D4A-E1EE-4887-AFB0-5B9D0DD7E7A8}" srcOrd="4" destOrd="0" presId="urn:microsoft.com/office/officeart/2018/2/layout/IconVerticalSolidList"/>
    <dgm:cxn modelId="{AE82E742-8D6A-4594-A468-9334D4B36F9B}" type="presParOf" srcId="{549F9D4A-E1EE-4887-AFB0-5B9D0DD7E7A8}" destId="{844F4DAD-8310-400E-89EC-AD85CC713758}" srcOrd="0" destOrd="0" presId="urn:microsoft.com/office/officeart/2018/2/layout/IconVerticalSolidList"/>
    <dgm:cxn modelId="{AEE6445F-AF63-496F-85DA-5F58B01F88BA}" type="presParOf" srcId="{549F9D4A-E1EE-4887-AFB0-5B9D0DD7E7A8}" destId="{CADA1059-6E48-4110-8B7A-57098FC28BFA}" srcOrd="1" destOrd="0" presId="urn:microsoft.com/office/officeart/2018/2/layout/IconVerticalSolidList"/>
    <dgm:cxn modelId="{5BD94037-5139-405C-BEB7-C577F03CBEA8}" type="presParOf" srcId="{549F9D4A-E1EE-4887-AFB0-5B9D0DD7E7A8}" destId="{ACA8D23D-56C1-40C7-9112-0359F8E3B67B}" srcOrd="2" destOrd="0" presId="urn:microsoft.com/office/officeart/2018/2/layout/IconVerticalSolidList"/>
    <dgm:cxn modelId="{FEA71DB0-7F04-4B02-A543-A8F76894F693}" type="presParOf" srcId="{549F9D4A-E1EE-4887-AFB0-5B9D0DD7E7A8}" destId="{882D4D5A-8137-4088-A9B6-8E1ED84FB44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2DFD5D-C029-4954-AAE4-18F44A89E67D}"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1F247C84-4D3C-4292-AE99-93CC8EB1BC2C}">
      <dgm:prSet/>
      <dgm:spPr/>
      <dgm:t>
        <a:bodyPr/>
        <a:lstStyle/>
        <a:p>
          <a:r>
            <a:rPr lang="en-GB" baseline="0"/>
            <a:t>The dataset contained many missing values, which were solved via the KNN Imputer, though it is possible that this could reduce the performance of the model.</a:t>
          </a:r>
          <a:endParaRPr lang="en-US"/>
        </a:p>
      </dgm:t>
    </dgm:pt>
    <dgm:pt modelId="{1F34248B-DC65-48F1-AEF1-340E215C223A}" type="parTrans" cxnId="{1E9BE180-2851-4D6E-A34B-AA459BCE6AF6}">
      <dgm:prSet/>
      <dgm:spPr/>
      <dgm:t>
        <a:bodyPr/>
        <a:lstStyle/>
        <a:p>
          <a:endParaRPr lang="en-US"/>
        </a:p>
      </dgm:t>
    </dgm:pt>
    <dgm:pt modelId="{F96F44CE-D98F-4FC5-A97B-BBDCD864E71E}" type="sibTrans" cxnId="{1E9BE180-2851-4D6E-A34B-AA459BCE6AF6}">
      <dgm:prSet phldrT="01" phldr="0"/>
      <dgm:spPr/>
      <dgm:t>
        <a:bodyPr/>
        <a:lstStyle/>
        <a:p>
          <a:r>
            <a:rPr lang="en-US"/>
            <a:t>01</a:t>
          </a:r>
        </a:p>
      </dgm:t>
    </dgm:pt>
    <dgm:pt modelId="{AA5E5AA3-BE14-4B03-A4EF-71D78AD0E99D}">
      <dgm:prSet/>
      <dgm:spPr/>
      <dgm:t>
        <a:bodyPr/>
        <a:lstStyle/>
        <a:p>
          <a:r>
            <a:rPr lang="en-GB" baseline="0" dirty="0"/>
            <a:t>The dataset was heavily imbalanced towards people without diabetes, which was addressed via SMOTE.</a:t>
          </a:r>
          <a:endParaRPr lang="en-US" dirty="0"/>
        </a:p>
      </dgm:t>
    </dgm:pt>
    <dgm:pt modelId="{9E6C71E7-9627-4296-A31A-13573A369D73}" type="parTrans" cxnId="{99DBBAF8-DF14-41E3-9C31-50E53F2A7119}">
      <dgm:prSet/>
      <dgm:spPr/>
      <dgm:t>
        <a:bodyPr/>
        <a:lstStyle/>
        <a:p>
          <a:endParaRPr lang="en-US"/>
        </a:p>
      </dgm:t>
    </dgm:pt>
    <dgm:pt modelId="{81620AFA-CC46-4620-8C3C-62F6A0A8175E}" type="sibTrans" cxnId="{99DBBAF8-DF14-41E3-9C31-50E53F2A7119}">
      <dgm:prSet phldrT="02" phldr="0"/>
      <dgm:spPr/>
      <dgm:t>
        <a:bodyPr/>
        <a:lstStyle/>
        <a:p>
          <a:r>
            <a:rPr lang="en-US"/>
            <a:t>02</a:t>
          </a:r>
        </a:p>
      </dgm:t>
    </dgm:pt>
    <dgm:pt modelId="{70CC3DCE-7E1A-4D14-8950-F69D2FBF4FD3}">
      <dgm:prSet/>
      <dgm:spPr/>
      <dgm:t>
        <a:bodyPr/>
        <a:lstStyle/>
        <a:p>
          <a:r>
            <a:rPr lang="en-GB" baseline="0"/>
            <a:t>It is possible that the combination of KNN Imputer and SMOTE has converted the dataset largely into synthetic data. However, this data would still be useful in the analysis and diagnosis of diabetes.</a:t>
          </a:r>
          <a:endParaRPr lang="en-US"/>
        </a:p>
      </dgm:t>
    </dgm:pt>
    <dgm:pt modelId="{90EC45B3-8D1D-456B-BDD8-E0DAA92A1B33}" type="parTrans" cxnId="{C82F21FA-3271-4A0C-9B1A-C652FA1A4E1D}">
      <dgm:prSet/>
      <dgm:spPr/>
      <dgm:t>
        <a:bodyPr/>
        <a:lstStyle/>
        <a:p>
          <a:endParaRPr lang="en-US"/>
        </a:p>
      </dgm:t>
    </dgm:pt>
    <dgm:pt modelId="{6A73D562-FAA1-4B85-8EBA-8DBDA8C1989C}" type="sibTrans" cxnId="{C82F21FA-3271-4A0C-9B1A-C652FA1A4E1D}">
      <dgm:prSet phldrT="03" phldr="0"/>
      <dgm:spPr/>
      <dgm:t>
        <a:bodyPr/>
        <a:lstStyle/>
        <a:p>
          <a:r>
            <a:rPr lang="en-US"/>
            <a:t>03</a:t>
          </a:r>
        </a:p>
      </dgm:t>
    </dgm:pt>
    <dgm:pt modelId="{1179A0E2-B2CF-47FF-B29F-E12484D02906}">
      <dgm:prSet/>
      <dgm:spPr/>
      <dgm:t>
        <a:bodyPr/>
        <a:lstStyle/>
        <a:p>
          <a:r>
            <a:rPr lang="en-GB" baseline="0"/>
            <a:t>From the correlation matrix, it can be determined that all of the dataset’s features are valuable to its analysis and should all be used as predictor variables in the model.</a:t>
          </a:r>
          <a:endParaRPr lang="en-US"/>
        </a:p>
      </dgm:t>
    </dgm:pt>
    <dgm:pt modelId="{1F767EDF-D201-4DAC-B81F-0FB7F0072702}" type="parTrans" cxnId="{6D64BAA6-5C7B-4A84-84B0-A3DC165F1864}">
      <dgm:prSet/>
      <dgm:spPr/>
      <dgm:t>
        <a:bodyPr/>
        <a:lstStyle/>
        <a:p>
          <a:endParaRPr lang="en-US"/>
        </a:p>
      </dgm:t>
    </dgm:pt>
    <dgm:pt modelId="{148EB52A-A463-4AA5-A411-D99BFFD9AA67}" type="sibTrans" cxnId="{6D64BAA6-5C7B-4A84-84B0-A3DC165F1864}">
      <dgm:prSet phldrT="04" phldr="0"/>
      <dgm:spPr/>
      <dgm:t>
        <a:bodyPr/>
        <a:lstStyle/>
        <a:p>
          <a:r>
            <a:rPr lang="en-US"/>
            <a:t>04</a:t>
          </a:r>
        </a:p>
      </dgm:t>
    </dgm:pt>
    <dgm:pt modelId="{19BBD0C5-E276-43A1-88CE-7D177AA6E04C}" type="pres">
      <dgm:prSet presAssocID="{C82DFD5D-C029-4954-AAE4-18F44A89E67D}" presName="Name0" presStyleCnt="0">
        <dgm:presLayoutVars>
          <dgm:animLvl val="lvl"/>
          <dgm:resizeHandles val="exact"/>
        </dgm:presLayoutVars>
      </dgm:prSet>
      <dgm:spPr/>
    </dgm:pt>
    <dgm:pt modelId="{B3A95FDA-A03C-4FBF-B615-907DDE2E4CE0}" type="pres">
      <dgm:prSet presAssocID="{1F247C84-4D3C-4292-AE99-93CC8EB1BC2C}" presName="compositeNode" presStyleCnt="0">
        <dgm:presLayoutVars>
          <dgm:bulletEnabled val="1"/>
        </dgm:presLayoutVars>
      </dgm:prSet>
      <dgm:spPr/>
    </dgm:pt>
    <dgm:pt modelId="{C3E991BF-C7B6-4A67-9BB4-BC3EE579C312}" type="pres">
      <dgm:prSet presAssocID="{1F247C84-4D3C-4292-AE99-93CC8EB1BC2C}" presName="bgRect" presStyleLbl="alignNode1" presStyleIdx="0" presStyleCnt="4"/>
      <dgm:spPr/>
    </dgm:pt>
    <dgm:pt modelId="{ED0511F2-0280-4DC2-B82B-79F07E4C34EF}" type="pres">
      <dgm:prSet presAssocID="{F96F44CE-D98F-4FC5-A97B-BBDCD864E71E}" presName="sibTransNodeRect" presStyleLbl="alignNode1" presStyleIdx="0" presStyleCnt="4">
        <dgm:presLayoutVars>
          <dgm:chMax val="0"/>
          <dgm:bulletEnabled val="1"/>
        </dgm:presLayoutVars>
      </dgm:prSet>
      <dgm:spPr/>
    </dgm:pt>
    <dgm:pt modelId="{7DCDA6E5-B3BE-430F-AED8-697AB3F5F9D8}" type="pres">
      <dgm:prSet presAssocID="{1F247C84-4D3C-4292-AE99-93CC8EB1BC2C}" presName="nodeRect" presStyleLbl="alignNode1" presStyleIdx="0" presStyleCnt="4">
        <dgm:presLayoutVars>
          <dgm:bulletEnabled val="1"/>
        </dgm:presLayoutVars>
      </dgm:prSet>
      <dgm:spPr/>
    </dgm:pt>
    <dgm:pt modelId="{5D8A2A41-500F-4455-A890-BB7C07AD1C0D}" type="pres">
      <dgm:prSet presAssocID="{F96F44CE-D98F-4FC5-A97B-BBDCD864E71E}" presName="sibTrans" presStyleCnt="0"/>
      <dgm:spPr/>
    </dgm:pt>
    <dgm:pt modelId="{C873A74C-299F-4FFC-B17A-3856A24F489C}" type="pres">
      <dgm:prSet presAssocID="{AA5E5AA3-BE14-4B03-A4EF-71D78AD0E99D}" presName="compositeNode" presStyleCnt="0">
        <dgm:presLayoutVars>
          <dgm:bulletEnabled val="1"/>
        </dgm:presLayoutVars>
      </dgm:prSet>
      <dgm:spPr/>
    </dgm:pt>
    <dgm:pt modelId="{84AF7A5E-4E14-4BEB-B925-3B6A740DBBE9}" type="pres">
      <dgm:prSet presAssocID="{AA5E5AA3-BE14-4B03-A4EF-71D78AD0E99D}" presName="bgRect" presStyleLbl="alignNode1" presStyleIdx="1" presStyleCnt="4"/>
      <dgm:spPr/>
    </dgm:pt>
    <dgm:pt modelId="{46F0D7F7-971A-4423-9F6C-FD6F1FE81E45}" type="pres">
      <dgm:prSet presAssocID="{81620AFA-CC46-4620-8C3C-62F6A0A8175E}" presName="sibTransNodeRect" presStyleLbl="alignNode1" presStyleIdx="1" presStyleCnt="4">
        <dgm:presLayoutVars>
          <dgm:chMax val="0"/>
          <dgm:bulletEnabled val="1"/>
        </dgm:presLayoutVars>
      </dgm:prSet>
      <dgm:spPr/>
    </dgm:pt>
    <dgm:pt modelId="{64486252-028A-4456-98AD-2F80C3A1296B}" type="pres">
      <dgm:prSet presAssocID="{AA5E5AA3-BE14-4B03-A4EF-71D78AD0E99D}" presName="nodeRect" presStyleLbl="alignNode1" presStyleIdx="1" presStyleCnt="4">
        <dgm:presLayoutVars>
          <dgm:bulletEnabled val="1"/>
        </dgm:presLayoutVars>
      </dgm:prSet>
      <dgm:spPr/>
    </dgm:pt>
    <dgm:pt modelId="{F6A8B34E-76AE-428B-BA08-C2E52D04B777}" type="pres">
      <dgm:prSet presAssocID="{81620AFA-CC46-4620-8C3C-62F6A0A8175E}" presName="sibTrans" presStyleCnt="0"/>
      <dgm:spPr/>
    </dgm:pt>
    <dgm:pt modelId="{EAE17DDD-4131-4532-86BF-296DEB0D3321}" type="pres">
      <dgm:prSet presAssocID="{70CC3DCE-7E1A-4D14-8950-F69D2FBF4FD3}" presName="compositeNode" presStyleCnt="0">
        <dgm:presLayoutVars>
          <dgm:bulletEnabled val="1"/>
        </dgm:presLayoutVars>
      </dgm:prSet>
      <dgm:spPr/>
    </dgm:pt>
    <dgm:pt modelId="{410AAA2F-178B-4E3E-A8E3-278B24C5AA78}" type="pres">
      <dgm:prSet presAssocID="{70CC3DCE-7E1A-4D14-8950-F69D2FBF4FD3}" presName="bgRect" presStyleLbl="alignNode1" presStyleIdx="2" presStyleCnt="4"/>
      <dgm:spPr/>
    </dgm:pt>
    <dgm:pt modelId="{E62D1D03-6D1E-45E3-A22B-0F408750139F}" type="pres">
      <dgm:prSet presAssocID="{6A73D562-FAA1-4B85-8EBA-8DBDA8C1989C}" presName="sibTransNodeRect" presStyleLbl="alignNode1" presStyleIdx="2" presStyleCnt="4">
        <dgm:presLayoutVars>
          <dgm:chMax val="0"/>
          <dgm:bulletEnabled val="1"/>
        </dgm:presLayoutVars>
      </dgm:prSet>
      <dgm:spPr/>
    </dgm:pt>
    <dgm:pt modelId="{985C7B7B-90D4-4686-91CB-BD5DB0D58059}" type="pres">
      <dgm:prSet presAssocID="{70CC3DCE-7E1A-4D14-8950-F69D2FBF4FD3}" presName="nodeRect" presStyleLbl="alignNode1" presStyleIdx="2" presStyleCnt="4">
        <dgm:presLayoutVars>
          <dgm:bulletEnabled val="1"/>
        </dgm:presLayoutVars>
      </dgm:prSet>
      <dgm:spPr/>
    </dgm:pt>
    <dgm:pt modelId="{6784653A-1E7F-444E-8CA4-B2D793B8643D}" type="pres">
      <dgm:prSet presAssocID="{6A73D562-FAA1-4B85-8EBA-8DBDA8C1989C}" presName="sibTrans" presStyleCnt="0"/>
      <dgm:spPr/>
    </dgm:pt>
    <dgm:pt modelId="{22FF2124-4814-49B5-BEBC-44DEFFCD2220}" type="pres">
      <dgm:prSet presAssocID="{1179A0E2-B2CF-47FF-B29F-E12484D02906}" presName="compositeNode" presStyleCnt="0">
        <dgm:presLayoutVars>
          <dgm:bulletEnabled val="1"/>
        </dgm:presLayoutVars>
      </dgm:prSet>
      <dgm:spPr/>
    </dgm:pt>
    <dgm:pt modelId="{5FF2278A-6C0A-431A-A705-247BE0213229}" type="pres">
      <dgm:prSet presAssocID="{1179A0E2-B2CF-47FF-B29F-E12484D02906}" presName="bgRect" presStyleLbl="alignNode1" presStyleIdx="3" presStyleCnt="4"/>
      <dgm:spPr/>
    </dgm:pt>
    <dgm:pt modelId="{78FB20E3-610E-4CB1-BB32-F410B6405420}" type="pres">
      <dgm:prSet presAssocID="{148EB52A-A463-4AA5-A411-D99BFFD9AA67}" presName="sibTransNodeRect" presStyleLbl="alignNode1" presStyleIdx="3" presStyleCnt="4">
        <dgm:presLayoutVars>
          <dgm:chMax val="0"/>
          <dgm:bulletEnabled val="1"/>
        </dgm:presLayoutVars>
      </dgm:prSet>
      <dgm:spPr/>
    </dgm:pt>
    <dgm:pt modelId="{3F6912BB-F696-4E3E-B5BC-A277664C5F0D}" type="pres">
      <dgm:prSet presAssocID="{1179A0E2-B2CF-47FF-B29F-E12484D02906}" presName="nodeRect" presStyleLbl="alignNode1" presStyleIdx="3" presStyleCnt="4">
        <dgm:presLayoutVars>
          <dgm:bulletEnabled val="1"/>
        </dgm:presLayoutVars>
      </dgm:prSet>
      <dgm:spPr/>
    </dgm:pt>
  </dgm:ptLst>
  <dgm:cxnLst>
    <dgm:cxn modelId="{1EFDEA0B-DB66-42E5-A278-003A434F6928}" type="presOf" srcId="{AA5E5AA3-BE14-4B03-A4EF-71D78AD0E99D}" destId="{84AF7A5E-4E14-4BEB-B925-3B6A740DBBE9}" srcOrd="0" destOrd="0" presId="urn:microsoft.com/office/officeart/2016/7/layout/LinearBlockProcessNumbered"/>
    <dgm:cxn modelId="{482C3020-DDAC-4F5F-9286-744E3BEEE612}" type="presOf" srcId="{1179A0E2-B2CF-47FF-B29F-E12484D02906}" destId="{3F6912BB-F696-4E3E-B5BC-A277664C5F0D}" srcOrd="1" destOrd="0" presId="urn:microsoft.com/office/officeart/2016/7/layout/LinearBlockProcessNumbered"/>
    <dgm:cxn modelId="{DCD82142-BE7B-4DCB-A0F1-3C02DDFCCBDF}" type="presOf" srcId="{1F247C84-4D3C-4292-AE99-93CC8EB1BC2C}" destId="{7DCDA6E5-B3BE-430F-AED8-697AB3F5F9D8}" srcOrd="1" destOrd="0" presId="urn:microsoft.com/office/officeart/2016/7/layout/LinearBlockProcessNumbered"/>
    <dgm:cxn modelId="{748F1F48-BA01-4299-BD63-9D8F8917402B}" type="presOf" srcId="{1F247C84-4D3C-4292-AE99-93CC8EB1BC2C}" destId="{C3E991BF-C7B6-4A67-9BB4-BC3EE579C312}" srcOrd="0" destOrd="0" presId="urn:microsoft.com/office/officeart/2016/7/layout/LinearBlockProcessNumbered"/>
    <dgm:cxn modelId="{4E657E6C-EEB0-4D37-8632-8F51BC454E42}" type="presOf" srcId="{1179A0E2-B2CF-47FF-B29F-E12484D02906}" destId="{5FF2278A-6C0A-431A-A705-247BE0213229}" srcOrd="0" destOrd="0" presId="urn:microsoft.com/office/officeart/2016/7/layout/LinearBlockProcessNumbered"/>
    <dgm:cxn modelId="{3F6C904F-A715-436E-A23F-4A015AFBF09A}" type="presOf" srcId="{AA5E5AA3-BE14-4B03-A4EF-71D78AD0E99D}" destId="{64486252-028A-4456-98AD-2F80C3A1296B}" srcOrd="1" destOrd="0" presId="urn:microsoft.com/office/officeart/2016/7/layout/LinearBlockProcessNumbered"/>
    <dgm:cxn modelId="{1E9BE180-2851-4D6E-A34B-AA459BCE6AF6}" srcId="{C82DFD5D-C029-4954-AAE4-18F44A89E67D}" destId="{1F247C84-4D3C-4292-AE99-93CC8EB1BC2C}" srcOrd="0" destOrd="0" parTransId="{1F34248B-DC65-48F1-AEF1-340E215C223A}" sibTransId="{F96F44CE-D98F-4FC5-A97B-BBDCD864E71E}"/>
    <dgm:cxn modelId="{2CD2C584-7A63-4FA5-B36C-B01E13843AE7}" type="presOf" srcId="{C82DFD5D-C029-4954-AAE4-18F44A89E67D}" destId="{19BBD0C5-E276-43A1-88CE-7D177AA6E04C}" srcOrd="0" destOrd="0" presId="urn:microsoft.com/office/officeart/2016/7/layout/LinearBlockProcessNumbered"/>
    <dgm:cxn modelId="{3D62038E-5785-404B-A146-2C64E2FE2DFC}" type="presOf" srcId="{81620AFA-CC46-4620-8C3C-62F6A0A8175E}" destId="{46F0D7F7-971A-4423-9F6C-FD6F1FE81E45}" srcOrd="0" destOrd="0" presId="urn:microsoft.com/office/officeart/2016/7/layout/LinearBlockProcessNumbered"/>
    <dgm:cxn modelId="{6D64BAA6-5C7B-4A84-84B0-A3DC165F1864}" srcId="{C82DFD5D-C029-4954-AAE4-18F44A89E67D}" destId="{1179A0E2-B2CF-47FF-B29F-E12484D02906}" srcOrd="3" destOrd="0" parTransId="{1F767EDF-D201-4DAC-B81F-0FB7F0072702}" sibTransId="{148EB52A-A463-4AA5-A411-D99BFFD9AA67}"/>
    <dgm:cxn modelId="{90EC2DB7-A9FE-4D4E-A960-A84E245DFC4A}" type="presOf" srcId="{F96F44CE-D98F-4FC5-A97B-BBDCD864E71E}" destId="{ED0511F2-0280-4DC2-B82B-79F07E4C34EF}" srcOrd="0" destOrd="0" presId="urn:microsoft.com/office/officeart/2016/7/layout/LinearBlockProcessNumbered"/>
    <dgm:cxn modelId="{1440EECD-E8D9-403F-8E22-638C7FA9E34A}" type="presOf" srcId="{148EB52A-A463-4AA5-A411-D99BFFD9AA67}" destId="{78FB20E3-610E-4CB1-BB32-F410B6405420}" srcOrd="0" destOrd="0" presId="urn:microsoft.com/office/officeart/2016/7/layout/LinearBlockProcessNumbered"/>
    <dgm:cxn modelId="{1D7236D3-D7B5-4758-B18B-66BEC8441114}" type="presOf" srcId="{70CC3DCE-7E1A-4D14-8950-F69D2FBF4FD3}" destId="{410AAA2F-178B-4E3E-A8E3-278B24C5AA78}" srcOrd="0" destOrd="0" presId="urn:microsoft.com/office/officeart/2016/7/layout/LinearBlockProcessNumbered"/>
    <dgm:cxn modelId="{0B3B09E1-D336-4B63-A6CD-7DABF526C2F9}" type="presOf" srcId="{70CC3DCE-7E1A-4D14-8950-F69D2FBF4FD3}" destId="{985C7B7B-90D4-4686-91CB-BD5DB0D58059}" srcOrd="1" destOrd="0" presId="urn:microsoft.com/office/officeart/2016/7/layout/LinearBlockProcessNumbered"/>
    <dgm:cxn modelId="{827CF4EC-C2AB-4B42-8721-F99172F2FAE4}" type="presOf" srcId="{6A73D562-FAA1-4B85-8EBA-8DBDA8C1989C}" destId="{E62D1D03-6D1E-45E3-A22B-0F408750139F}" srcOrd="0" destOrd="0" presId="urn:microsoft.com/office/officeart/2016/7/layout/LinearBlockProcessNumbered"/>
    <dgm:cxn modelId="{99DBBAF8-DF14-41E3-9C31-50E53F2A7119}" srcId="{C82DFD5D-C029-4954-AAE4-18F44A89E67D}" destId="{AA5E5AA3-BE14-4B03-A4EF-71D78AD0E99D}" srcOrd="1" destOrd="0" parTransId="{9E6C71E7-9627-4296-A31A-13573A369D73}" sibTransId="{81620AFA-CC46-4620-8C3C-62F6A0A8175E}"/>
    <dgm:cxn modelId="{C82F21FA-3271-4A0C-9B1A-C652FA1A4E1D}" srcId="{C82DFD5D-C029-4954-AAE4-18F44A89E67D}" destId="{70CC3DCE-7E1A-4D14-8950-F69D2FBF4FD3}" srcOrd="2" destOrd="0" parTransId="{90EC45B3-8D1D-456B-BDD8-E0DAA92A1B33}" sibTransId="{6A73D562-FAA1-4B85-8EBA-8DBDA8C1989C}"/>
    <dgm:cxn modelId="{3F15C70A-EA8A-41BF-88BB-DE007B0379E0}" type="presParOf" srcId="{19BBD0C5-E276-43A1-88CE-7D177AA6E04C}" destId="{B3A95FDA-A03C-4FBF-B615-907DDE2E4CE0}" srcOrd="0" destOrd="0" presId="urn:microsoft.com/office/officeart/2016/7/layout/LinearBlockProcessNumbered"/>
    <dgm:cxn modelId="{616BA456-9BDE-4739-AB14-0B288FB292AE}" type="presParOf" srcId="{B3A95FDA-A03C-4FBF-B615-907DDE2E4CE0}" destId="{C3E991BF-C7B6-4A67-9BB4-BC3EE579C312}" srcOrd="0" destOrd="0" presId="urn:microsoft.com/office/officeart/2016/7/layout/LinearBlockProcessNumbered"/>
    <dgm:cxn modelId="{A2621ED2-7477-44DA-9F61-5E1A1153AC3B}" type="presParOf" srcId="{B3A95FDA-A03C-4FBF-B615-907DDE2E4CE0}" destId="{ED0511F2-0280-4DC2-B82B-79F07E4C34EF}" srcOrd="1" destOrd="0" presId="urn:microsoft.com/office/officeart/2016/7/layout/LinearBlockProcessNumbered"/>
    <dgm:cxn modelId="{27136390-4E70-4F66-82D6-5AB5E6CFFF2B}" type="presParOf" srcId="{B3A95FDA-A03C-4FBF-B615-907DDE2E4CE0}" destId="{7DCDA6E5-B3BE-430F-AED8-697AB3F5F9D8}" srcOrd="2" destOrd="0" presId="urn:microsoft.com/office/officeart/2016/7/layout/LinearBlockProcessNumbered"/>
    <dgm:cxn modelId="{6D18A62A-9542-42BD-8F04-AC554CF3169B}" type="presParOf" srcId="{19BBD0C5-E276-43A1-88CE-7D177AA6E04C}" destId="{5D8A2A41-500F-4455-A890-BB7C07AD1C0D}" srcOrd="1" destOrd="0" presId="urn:microsoft.com/office/officeart/2016/7/layout/LinearBlockProcessNumbered"/>
    <dgm:cxn modelId="{1B0DAE3C-75F0-4A17-9E89-CD332330A0D0}" type="presParOf" srcId="{19BBD0C5-E276-43A1-88CE-7D177AA6E04C}" destId="{C873A74C-299F-4FFC-B17A-3856A24F489C}" srcOrd="2" destOrd="0" presId="urn:microsoft.com/office/officeart/2016/7/layout/LinearBlockProcessNumbered"/>
    <dgm:cxn modelId="{AD9300F3-248D-4BF9-89DF-B50D97F67ECD}" type="presParOf" srcId="{C873A74C-299F-4FFC-B17A-3856A24F489C}" destId="{84AF7A5E-4E14-4BEB-B925-3B6A740DBBE9}" srcOrd="0" destOrd="0" presId="urn:microsoft.com/office/officeart/2016/7/layout/LinearBlockProcessNumbered"/>
    <dgm:cxn modelId="{C1F3F64A-4DD9-4444-8EE0-2210551FEF3F}" type="presParOf" srcId="{C873A74C-299F-4FFC-B17A-3856A24F489C}" destId="{46F0D7F7-971A-4423-9F6C-FD6F1FE81E45}" srcOrd="1" destOrd="0" presId="urn:microsoft.com/office/officeart/2016/7/layout/LinearBlockProcessNumbered"/>
    <dgm:cxn modelId="{4B55029A-22D6-4AB5-A2F3-9521441F5957}" type="presParOf" srcId="{C873A74C-299F-4FFC-B17A-3856A24F489C}" destId="{64486252-028A-4456-98AD-2F80C3A1296B}" srcOrd="2" destOrd="0" presId="urn:microsoft.com/office/officeart/2016/7/layout/LinearBlockProcessNumbered"/>
    <dgm:cxn modelId="{E99A02D5-12AC-44A4-8825-C724616E545E}" type="presParOf" srcId="{19BBD0C5-E276-43A1-88CE-7D177AA6E04C}" destId="{F6A8B34E-76AE-428B-BA08-C2E52D04B777}" srcOrd="3" destOrd="0" presId="urn:microsoft.com/office/officeart/2016/7/layout/LinearBlockProcessNumbered"/>
    <dgm:cxn modelId="{EC728C9E-479E-4D87-B350-7F9C10F36E1D}" type="presParOf" srcId="{19BBD0C5-E276-43A1-88CE-7D177AA6E04C}" destId="{EAE17DDD-4131-4532-86BF-296DEB0D3321}" srcOrd="4" destOrd="0" presId="urn:microsoft.com/office/officeart/2016/7/layout/LinearBlockProcessNumbered"/>
    <dgm:cxn modelId="{2992126E-D7D3-4C07-A929-BA37E608B690}" type="presParOf" srcId="{EAE17DDD-4131-4532-86BF-296DEB0D3321}" destId="{410AAA2F-178B-4E3E-A8E3-278B24C5AA78}" srcOrd="0" destOrd="0" presId="urn:microsoft.com/office/officeart/2016/7/layout/LinearBlockProcessNumbered"/>
    <dgm:cxn modelId="{29681FAF-04F4-4D8E-84E2-14ADB5E038EB}" type="presParOf" srcId="{EAE17DDD-4131-4532-86BF-296DEB0D3321}" destId="{E62D1D03-6D1E-45E3-A22B-0F408750139F}" srcOrd="1" destOrd="0" presId="urn:microsoft.com/office/officeart/2016/7/layout/LinearBlockProcessNumbered"/>
    <dgm:cxn modelId="{CF04340F-A15E-4899-AF5F-16CF2A1CC031}" type="presParOf" srcId="{EAE17DDD-4131-4532-86BF-296DEB0D3321}" destId="{985C7B7B-90D4-4686-91CB-BD5DB0D58059}" srcOrd="2" destOrd="0" presId="urn:microsoft.com/office/officeart/2016/7/layout/LinearBlockProcessNumbered"/>
    <dgm:cxn modelId="{DE26233A-E0F8-4C12-8BAF-2064593E1E24}" type="presParOf" srcId="{19BBD0C5-E276-43A1-88CE-7D177AA6E04C}" destId="{6784653A-1E7F-444E-8CA4-B2D793B8643D}" srcOrd="5" destOrd="0" presId="urn:microsoft.com/office/officeart/2016/7/layout/LinearBlockProcessNumbered"/>
    <dgm:cxn modelId="{AAEE6EA5-270A-488F-A72A-BC3E99457129}" type="presParOf" srcId="{19BBD0C5-E276-43A1-88CE-7D177AA6E04C}" destId="{22FF2124-4814-49B5-BEBC-44DEFFCD2220}" srcOrd="6" destOrd="0" presId="urn:microsoft.com/office/officeart/2016/7/layout/LinearBlockProcessNumbered"/>
    <dgm:cxn modelId="{EB5E6B93-773C-47AE-A4F7-26C6BE394531}" type="presParOf" srcId="{22FF2124-4814-49B5-BEBC-44DEFFCD2220}" destId="{5FF2278A-6C0A-431A-A705-247BE0213229}" srcOrd="0" destOrd="0" presId="urn:microsoft.com/office/officeart/2016/7/layout/LinearBlockProcessNumbered"/>
    <dgm:cxn modelId="{7F73EB0B-87AB-4B5A-98EB-85E2B0A5C324}" type="presParOf" srcId="{22FF2124-4814-49B5-BEBC-44DEFFCD2220}" destId="{78FB20E3-610E-4CB1-BB32-F410B6405420}" srcOrd="1" destOrd="0" presId="urn:microsoft.com/office/officeart/2016/7/layout/LinearBlockProcessNumbered"/>
    <dgm:cxn modelId="{E586519E-D61A-4FF7-9808-175E6E0667D2}" type="presParOf" srcId="{22FF2124-4814-49B5-BEBC-44DEFFCD2220}" destId="{3F6912BB-F696-4E3E-B5BC-A277664C5F0D}"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D960F5-54D5-42E0-A82C-09F33AB780F0}"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F1FE92A7-0CCB-4B45-B936-E4CC7208C8DF}">
      <dgm:prSet/>
      <dgm:spPr/>
      <dgm:t>
        <a:bodyPr/>
        <a:lstStyle/>
        <a:p>
          <a:pPr>
            <a:lnSpc>
              <a:spcPct val="100000"/>
            </a:lnSpc>
          </a:pPr>
          <a:r>
            <a:rPr lang="en-GB" baseline="0" dirty="0"/>
            <a:t>The exploration of the diabetes datasets have provided valuable insights into the factors associated with diabetes risk and prevalence. Through this analysis, the correlations between various physical attributes and diabetes have been revealed, and challenges with the wrangled datasets such as missing values and class imbalance were addressed.</a:t>
          </a:r>
          <a:endParaRPr lang="en-US" dirty="0"/>
        </a:p>
      </dgm:t>
    </dgm:pt>
    <dgm:pt modelId="{90428DE4-20DA-4933-9BCB-44DD8050762A}" type="parTrans" cxnId="{870A2695-E7EE-4AC8-81DF-779B98072BC6}">
      <dgm:prSet/>
      <dgm:spPr/>
      <dgm:t>
        <a:bodyPr/>
        <a:lstStyle/>
        <a:p>
          <a:endParaRPr lang="en-US"/>
        </a:p>
      </dgm:t>
    </dgm:pt>
    <dgm:pt modelId="{A345E4AE-A712-45EB-93A2-C0DFB87F109C}" type="sibTrans" cxnId="{870A2695-E7EE-4AC8-81DF-779B98072BC6}">
      <dgm:prSet phldrT="01" phldr="0"/>
      <dgm:spPr/>
      <dgm:t>
        <a:bodyPr/>
        <a:lstStyle/>
        <a:p>
          <a:r>
            <a:rPr lang="en-US"/>
            <a:t>01</a:t>
          </a:r>
        </a:p>
      </dgm:t>
    </dgm:pt>
    <dgm:pt modelId="{551A0E5C-E282-479D-98BB-67B49C5310A4}">
      <dgm:prSet/>
      <dgm:spPr/>
      <dgm:t>
        <a:bodyPr/>
        <a:lstStyle/>
        <a:p>
          <a:pPr>
            <a:lnSpc>
              <a:spcPct val="100000"/>
            </a:lnSpc>
          </a:pPr>
          <a:r>
            <a:rPr lang="en-GB" baseline="0" dirty="0"/>
            <a:t>The processes shown in this presentation, such as splitting the data and evaluating different classification algorithms, can now be further continued to yield supervised learning models for the binary classification of type 2 diabetes within the upcoming report, which will act as a roadmap detailing development of the models from start to finish including data exploration, modelling and evaluation.</a:t>
          </a:r>
          <a:endParaRPr lang="en-US" dirty="0"/>
        </a:p>
      </dgm:t>
    </dgm:pt>
    <dgm:pt modelId="{B43F0F76-76BD-4559-8771-551F4D96778A}" type="parTrans" cxnId="{BCBD0E16-14A6-468D-B118-44339AC1CA3C}">
      <dgm:prSet/>
      <dgm:spPr/>
      <dgm:t>
        <a:bodyPr/>
        <a:lstStyle/>
        <a:p>
          <a:endParaRPr lang="en-US"/>
        </a:p>
      </dgm:t>
    </dgm:pt>
    <dgm:pt modelId="{0559D78C-19AC-4404-A9A9-74A8678C3A9D}" type="sibTrans" cxnId="{BCBD0E16-14A6-468D-B118-44339AC1CA3C}">
      <dgm:prSet phldrT="02" phldr="0"/>
      <dgm:spPr/>
      <dgm:t>
        <a:bodyPr/>
        <a:lstStyle/>
        <a:p>
          <a:r>
            <a:rPr lang="en-US"/>
            <a:t>02</a:t>
          </a:r>
        </a:p>
      </dgm:t>
    </dgm:pt>
    <dgm:pt modelId="{FF1F9FAB-986A-436D-BC8D-1D98AD36E997}">
      <dgm:prSet/>
      <dgm:spPr/>
      <dgm:t>
        <a:bodyPr/>
        <a:lstStyle/>
        <a:p>
          <a:pPr>
            <a:lnSpc>
              <a:spcPct val="100000"/>
            </a:lnSpc>
          </a:pPr>
          <a:r>
            <a:rPr lang="en-GB" baseline="0"/>
            <a:t>It is possible that this project could have been further improved with higher quality datasets that contained more diverse data, as the models produced in this project will only be useful in the classification of female patients.</a:t>
          </a:r>
          <a:endParaRPr lang="en-US"/>
        </a:p>
      </dgm:t>
    </dgm:pt>
    <dgm:pt modelId="{28C43389-D4D2-4E4D-99D3-DEE68765D1AB}" type="parTrans" cxnId="{25A5CC95-BE0C-44B3-AE3C-DC87081AE276}">
      <dgm:prSet/>
      <dgm:spPr/>
      <dgm:t>
        <a:bodyPr/>
        <a:lstStyle/>
        <a:p>
          <a:endParaRPr lang="en-US"/>
        </a:p>
      </dgm:t>
    </dgm:pt>
    <dgm:pt modelId="{D0D4067A-5D2D-45ED-858C-16361627C561}" type="sibTrans" cxnId="{25A5CC95-BE0C-44B3-AE3C-DC87081AE276}">
      <dgm:prSet phldrT="03" phldr="0"/>
      <dgm:spPr/>
      <dgm:t>
        <a:bodyPr/>
        <a:lstStyle/>
        <a:p>
          <a:r>
            <a:rPr lang="en-US"/>
            <a:t>03</a:t>
          </a:r>
        </a:p>
      </dgm:t>
    </dgm:pt>
    <dgm:pt modelId="{7C9B61B9-A8EF-40C4-911F-8918E381BD36}" type="pres">
      <dgm:prSet presAssocID="{8FD960F5-54D5-42E0-A82C-09F33AB780F0}" presName="Name0" presStyleCnt="0">
        <dgm:presLayoutVars>
          <dgm:animLvl val="lvl"/>
          <dgm:resizeHandles val="exact"/>
        </dgm:presLayoutVars>
      </dgm:prSet>
      <dgm:spPr/>
    </dgm:pt>
    <dgm:pt modelId="{BB447889-24EF-4495-A91B-BF841124E2D0}" type="pres">
      <dgm:prSet presAssocID="{F1FE92A7-0CCB-4B45-B936-E4CC7208C8DF}" presName="compositeNode" presStyleCnt="0">
        <dgm:presLayoutVars>
          <dgm:bulletEnabled val="1"/>
        </dgm:presLayoutVars>
      </dgm:prSet>
      <dgm:spPr/>
    </dgm:pt>
    <dgm:pt modelId="{F76BD832-404F-444F-B5F6-F165F95ED707}" type="pres">
      <dgm:prSet presAssocID="{F1FE92A7-0CCB-4B45-B936-E4CC7208C8DF}" presName="bgRect" presStyleLbl="alignNode1" presStyleIdx="0" presStyleCnt="3"/>
      <dgm:spPr/>
    </dgm:pt>
    <dgm:pt modelId="{59B51BA2-4DC1-4515-8C0F-F47CF53B301D}" type="pres">
      <dgm:prSet presAssocID="{A345E4AE-A712-45EB-93A2-C0DFB87F109C}" presName="sibTransNodeRect" presStyleLbl="alignNode1" presStyleIdx="0" presStyleCnt="3">
        <dgm:presLayoutVars>
          <dgm:chMax val="0"/>
          <dgm:bulletEnabled val="1"/>
        </dgm:presLayoutVars>
      </dgm:prSet>
      <dgm:spPr/>
    </dgm:pt>
    <dgm:pt modelId="{D5A0355A-A10C-402B-B6BA-FE452EB50B0A}" type="pres">
      <dgm:prSet presAssocID="{F1FE92A7-0CCB-4B45-B936-E4CC7208C8DF}" presName="nodeRect" presStyleLbl="alignNode1" presStyleIdx="0" presStyleCnt="3">
        <dgm:presLayoutVars>
          <dgm:bulletEnabled val="1"/>
        </dgm:presLayoutVars>
      </dgm:prSet>
      <dgm:spPr/>
    </dgm:pt>
    <dgm:pt modelId="{EB326E57-0332-4B38-AF8B-46472B78F6F6}" type="pres">
      <dgm:prSet presAssocID="{A345E4AE-A712-45EB-93A2-C0DFB87F109C}" presName="sibTrans" presStyleCnt="0"/>
      <dgm:spPr/>
    </dgm:pt>
    <dgm:pt modelId="{78DD0ED9-5338-49A3-98BA-D3AF14EA14F2}" type="pres">
      <dgm:prSet presAssocID="{551A0E5C-E282-479D-98BB-67B49C5310A4}" presName="compositeNode" presStyleCnt="0">
        <dgm:presLayoutVars>
          <dgm:bulletEnabled val="1"/>
        </dgm:presLayoutVars>
      </dgm:prSet>
      <dgm:spPr/>
    </dgm:pt>
    <dgm:pt modelId="{A1058DFE-E4BC-47A4-A322-5DC9CD5B7A66}" type="pres">
      <dgm:prSet presAssocID="{551A0E5C-E282-479D-98BB-67B49C5310A4}" presName="bgRect" presStyleLbl="alignNode1" presStyleIdx="1" presStyleCnt="3"/>
      <dgm:spPr/>
    </dgm:pt>
    <dgm:pt modelId="{5AFF9E00-E24C-440C-9654-DCB05209B5BD}" type="pres">
      <dgm:prSet presAssocID="{0559D78C-19AC-4404-A9A9-74A8678C3A9D}" presName="sibTransNodeRect" presStyleLbl="alignNode1" presStyleIdx="1" presStyleCnt="3">
        <dgm:presLayoutVars>
          <dgm:chMax val="0"/>
          <dgm:bulletEnabled val="1"/>
        </dgm:presLayoutVars>
      </dgm:prSet>
      <dgm:spPr/>
    </dgm:pt>
    <dgm:pt modelId="{5556DA2E-46A1-473A-BC5E-09375ED53DA4}" type="pres">
      <dgm:prSet presAssocID="{551A0E5C-E282-479D-98BB-67B49C5310A4}" presName="nodeRect" presStyleLbl="alignNode1" presStyleIdx="1" presStyleCnt="3">
        <dgm:presLayoutVars>
          <dgm:bulletEnabled val="1"/>
        </dgm:presLayoutVars>
      </dgm:prSet>
      <dgm:spPr/>
    </dgm:pt>
    <dgm:pt modelId="{88A0F306-661B-4F60-83A5-1B44A8D106E5}" type="pres">
      <dgm:prSet presAssocID="{0559D78C-19AC-4404-A9A9-74A8678C3A9D}" presName="sibTrans" presStyleCnt="0"/>
      <dgm:spPr/>
    </dgm:pt>
    <dgm:pt modelId="{14C8F04C-1283-444A-AD5B-6905398B65DB}" type="pres">
      <dgm:prSet presAssocID="{FF1F9FAB-986A-436D-BC8D-1D98AD36E997}" presName="compositeNode" presStyleCnt="0">
        <dgm:presLayoutVars>
          <dgm:bulletEnabled val="1"/>
        </dgm:presLayoutVars>
      </dgm:prSet>
      <dgm:spPr/>
    </dgm:pt>
    <dgm:pt modelId="{8B1DBD34-C185-44C0-B329-1D7DA01789FA}" type="pres">
      <dgm:prSet presAssocID="{FF1F9FAB-986A-436D-BC8D-1D98AD36E997}" presName="bgRect" presStyleLbl="alignNode1" presStyleIdx="2" presStyleCnt="3"/>
      <dgm:spPr/>
    </dgm:pt>
    <dgm:pt modelId="{55D0E3F9-61AF-4D6A-8530-04E486E35C10}" type="pres">
      <dgm:prSet presAssocID="{D0D4067A-5D2D-45ED-858C-16361627C561}" presName="sibTransNodeRect" presStyleLbl="alignNode1" presStyleIdx="2" presStyleCnt="3">
        <dgm:presLayoutVars>
          <dgm:chMax val="0"/>
          <dgm:bulletEnabled val="1"/>
        </dgm:presLayoutVars>
      </dgm:prSet>
      <dgm:spPr/>
    </dgm:pt>
    <dgm:pt modelId="{F0F85779-A119-4056-8192-50E23E4AB12C}" type="pres">
      <dgm:prSet presAssocID="{FF1F9FAB-986A-436D-BC8D-1D98AD36E997}" presName="nodeRect" presStyleLbl="alignNode1" presStyleIdx="2" presStyleCnt="3">
        <dgm:presLayoutVars>
          <dgm:bulletEnabled val="1"/>
        </dgm:presLayoutVars>
      </dgm:prSet>
      <dgm:spPr/>
    </dgm:pt>
  </dgm:ptLst>
  <dgm:cxnLst>
    <dgm:cxn modelId="{BCBD0E16-14A6-468D-B118-44339AC1CA3C}" srcId="{8FD960F5-54D5-42E0-A82C-09F33AB780F0}" destId="{551A0E5C-E282-479D-98BB-67B49C5310A4}" srcOrd="1" destOrd="0" parTransId="{B43F0F76-76BD-4559-8771-551F4D96778A}" sibTransId="{0559D78C-19AC-4404-A9A9-74A8678C3A9D}"/>
    <dgm:cxn modelId="{21689B24-46CC-47C1-B265-839A69E85205}" type="presOf" srcId="{0559D78C-19AC-4404-A9A9-74A8678C3A9D}" destId="{5AFF9E00-E24C-440C-9654-DCB05209B5BD}" srcOrd="0" destOrd="0" presId="urn:microsoft.com/office/officeart/2016/7/layout/LinearBlockProcessNumbered"/>
    <dgm:cxn modelId="{D47F842C-7D93-47BF-BBB8-D805CE2494CC}" type="presOf" srcId="{8FD960F5-54D5-42E0-A82C-09F33AB780F0}" destId="{7C9B61B9-A8EF-40C4-911F-8918E381BD36}" srcOrd="0" destOrd="0" presId="urn:microsoft.com/office/officeart/2016/7/layout/LinearBlockProcessNumbered"/>
    <dgm:cxn modelId="{2C5EBD3F-D2FC-4D83-89F7-AFDCDFDD3F4F}" type="presOf" srcId="{551A0E5C-E282-479D-98BB-67B49C5310A4}" destId="{5556DA2E-46A1-473A-BC5E-09375ED53DA4}" srcOrd="1" destOrd="0" presId="urn:microsoft.com/office/officeart/2016/7/layout/LinearBlockProcessNumbered"/>
    <dgm:cxn modelId="{370E2D7F-42A4-4F68-909E-C13B6E034F7B}" type="presOf" srcId="{F1FE92A7-0CCB-4B45-B936-E4CC7208C8DF}" destId="{D5A0355A-A10C-402B-B6BA-FE452EB50B0A}" srcOrd="1" destOrd="0" presId="urn:microsoft.com/office/officeart/2016/7/layout/LinearBlockProcessNumbered"/>
    <dgm:cxn modelId="{DB931691-C0AE-4756-9E55-9C1AE3824F07}" type="presOf" srcId="{FF1F9FAB-986A-436D-BC8D-1D98AD36E997}" destId="{8B1DBD34-C185-44C0-B329-1D7DA01789FA}" srcOrd="0" destOrd="0" presId="urn:microsoft.com/office/officeart/2016/7/layout/LinearBlockProcessNumbered"/>
    <dgm:cxn modelId="{870A2695-E7EE-4AC8-81DF-779B98072BC6}" srcId="{8FD960F5-54D5-42E0-A82C-09F33AB780F0}" destId="{F1FE92A7-0CCB-4B45-B936-E4CC7208C8DF}" srcOrd="0" destOrd="0" parTransId="{90428DE4-20DA-4933-9BCB-44DD8050762A}" sibTransId="{A345E4AE-A712-45EB-93A2-C0DFB87F109C}"/>
    <dgm:cxn modelId="{25A5CC95-BE0C-44B3-AE3C-DC87081AE276}" srcId="{8FD960F5-54D5-42E0-A82C-09F33AB780F0}" destId="{FF1F9FAB-986A-436D-BC8D-1D98AD36E997}" srcOrd="2" destOrd="0" parTransId="{28C43389-D4D2-4E4D-99D3-DEE68765D1AB}" sibTransId="{D0D4067A-5D2D-45ED-858C-16361627C561}"/>
    <dgm:cxn modelId="{BB3164C8-E302-4E43-AB4E-A1C1041BC8F5}" type="presOf" srcId="{551A0E5C-E282-479D-98BB-67B49C5310A4}" destId="{A1058DFE-E4BC-47A4-A322-5DC9CD5B7A66}" srcOrd="0" destOrd="0" presId="urn:microsoft.com/office/officeart/2016/7/layout/LinearBlockProcessNumbered"/>
    <dgm:cxn modelId="{A631ABCB-2029-46E1-B2A2-E8ADA0B5A2A3}" type="presOf" srcId="{FF1F9FAB-986A-436D-BC8D-1D98AD36E997}" destId="{F0F85779-A119-4056-8192-50E23E4AB12C}" srcOrd="1" destOrd="0" presId="urn:microsoft.com/office/officeart/2016/7/layout/LinearBlockProcessNumbered"/>
    <dgm:cxn modelId="{42D358D2-5A23-4422-9603-48453E100E23}" type="presOf" srcId="{A345E4AE-A712-45EB-93A2-C0DFB87F109C}" destId="{59B51BA2-4DC1-4515-8C0F-F47CF53B301D}" srcOrd="0" destOrd="0" presId="urn:microsoft.com/office/officeart/2016/7/layout/LinearBlockProcessNumbered"/>
    <dgm:cxn modelId="{E8C386F9-3AAC-4013-B032-C35813E92F05}" type="presOf" srcId="{F1FE92A7-0CCB-4B45-B936-E4CC7208C8DF}" destId="{F76BD832-404F-444F-B5F6-F165F95ED707}" srcOrd="0" destOrd="0" presId="urn:microsoft.com/office/officeart/2016/7/layout/LinearBlockProcessNumbered"/>
    <dgm:cxn modelId="{A38F7BFE-A52B-4C7A-87AF-E3250724D989}" type="presOf" srcId="{D0D4067A-5D2D-45ED-858C-16361627C561}" destId="{55D0E3F9-61AF-4D6A-8530-04E486E35C10}" srcOrd="0" destOrd="0" presId="urn:microsoft.com/office/officeart/2016/7/layout/LinearBlockProcessNumbered"/>
    <dgm:cxn modelId="{DB00F05A-7E66-4D2B-B223-9153595DF2C9}" type="presParOf" srcId="{7C9B61B9-A8EF-40C4-911F-8918E381BD36}" destId="{BB447889-24EF-4495-A91B-BF841124E2D0}" srcOrd="0" destOrd="0" presId="urn:microsoft.com/office/officeart/2016/7/layout/LinearBlockProcessNumbered"/>
    <dgm:cxn modelId="{4733DA27-7C32-4D29-979E-516591ED871B}" type="presParOf" srcId="{BB447889-24EF-4495-A91B-BF841124E2D0}" destId="{F76BD832-404F-444F-B5F6-F165F95ED707}" srcOrd="0" destOrd="0" presId="urn:microsoft.com/office/officeart/2016/7/layout/LinearBlockProcessNumbered"/>
    <dgm:cxn modelId="{E29FDBD9-5CED-4B62-8330-7FBC86ECDBEB}" type="presParOf" srcId="{BB447889-24EF-4495-A91B-BF841124E2D0}" destId="{59B51BA2-4DC1-4515-8C0F-F47CF53B301D}" srcOrd="1" destOrd="0" presId="urn:microsoft.com/office/officeart/2016/7/layout/LinearBlockProcessNumbered"/>
    <dgm:cxn modelId="{3A09E1EF-026A-4FC0-A648-19C75E4B10B6}" type="presParOf" srcId="{BB447889-24EF-4495-A91B-BF841124E2D0}" destId="{D5A0355A-A10C-402B-B6BA-FE452EB50B0A}" srcOrd="2" destOrd="0" presId="urn:microsoft.com/office/officeart/2016/7/layout/LinearBlockProcessNumbered"/>
    <dgm:cxn modelId="{B2DF115A-30DF-42BC-9B0D-AF80ACDB4104}" type="presParOf" srcId="{7C9B61B9-A8EF-40C4-911F-8918E381BD36}" destId="{EB326E57-0332-4B38-AF8B-46472B78F6F6}" srcOrd="1" destOrd="0" presId="urn:microsoft.com/office/officeart/2016/7/layout/LinearBlockProcessNumbered"/>
    <dgm:cxn modelId="{1449C324-7C9F-4582-9EB6-C35C670F942F}" type="presParOf" srcId="{7C9B61B9-A8EF-40C4-911F-8918E381BD36}" destId="{78DD0ED9-5338-49A3-98BA-D3AF14EA14F2}" srcOrd="2" destOrd="0" presId="urn:microsoft.com/office/officeart/2016/7/layout/LinearBlockProcessNumbered"/>
    <dgm:cxn modelId="{A725E2F0-E0C6-4096-B15B-B36DFCEA362E}" type="presParOf" srcId="{78DD0ED9-5338-49A3-98BA-D3AF14EA14F2}" destId="{A1058DFE-E4BC-47A4-A322-5DC9CD5B7A66}" srcOrd="0" destOrd="0" presId="urn:microsoft.com/office/officeart/2016/7/layout/LinearBlockProcessNumbered"/>
    <dgm:cxn modelId="{4F945203-C153-4A03-B469-9091F4A08B4E}" type="presParOf" srcId="{78DD0ED9-5338-49A3-98BA-D3AF14EA14F2}" destId="{5AFF9E00-E24C-440C-9654-DCB05209B5BD}" srcOrd="1" destOrd="0" presId="urn:microsoft.com/office/officeart/2016/7/layout/LinearBlockProcessNumbered"/>
    <dgm:cxn modelId="{0F1C8C57-26C8-4A3A-B7F1-1DD772CEED77}" type="presParOf" srcId="{78DD0ED9-5338-49A3-98BA-D3AF14EA14F2}" destId="{5556DA2E-46A1-473A-BC5E-09375ED53DA4}" srcOrd="2" destOrd="0" presId="urn:microsoft.com/office/officeart/2016/7/layout/LinearBlockProcessNumbered"/>
    <dgm:cxn modelId="{153B5B26-04F4-4F31-8AE4-FBDFBF4F9353}" type="presParOf" srcId="{7C9B61B9-A8EF-40C4-911F-8918E381BD36}" destId="{88A0F306-661B-4F60-83A5-1B44A8D106E5}" srcOrd="3" destOrd="0" presId="urn:microsoft.com/office/officeart/2016/7/layout/LinearBlockProcessNumbered"/>
    <dgm:cxn modelId="{2A43ABA0-8CE0-4CDB-BE5B-D8E4F3FA93F1}" type="presParOf" srcId="{7C9B61B9-A8EF-40C4-911F-8918E381BD36}" destId="{14C8F04C-1283-444A-AD5B-6905398B65DB}" srcOrd="4" destOrd="0" presId="urn:microsoft.com/office/officeart/2016/7/layout/LinearBlockProcessNumbered"/>
    <dgm:cxn modelId="{A7CADDC0-BA4E-4152-9825-52D06CC19E7E}" type="presParOf" srcId="{14C8F04C-1283-444A-AD5B-6905398B65DB}" destId="{8B1DBD34-C185-44C0-B329-1D7DA01789FA}" srcOrd="0" destOrd="0" presId="urn:microsoft.com/office/officeart/2016/7/layout/LinearBlockProcessNumbered"/>
    <dgm:cxn modelId="{9354CD0D-AA6E-442D-A013-018B9017FD1C}" type="presParOf" srcId="{14C8F04C-1283-444A-AD5B-6905398B65DB}" destId="{55D0E3F9-61AF-4D6A-8530-04E486E35C10}" srcOrd="1" destOrd="0" presId="urn:microsoft.com/office/officeart/2016/7/layout/LinearBlockProcessNumbered"/>
    <dgm:cxn modelId="{FAF50712-E9D5-4C52-A347-C7D108AC5BF0}" type="presParOf" srcId="{14C8F04C-1283-444A-AD5B-6905398B65DB}" destId="{F0F85779-A119-4056-8192-50E23E4AB12C}"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D3EF0-C2BB-47B2-AE46-81BBE5E9275C}">
      <dsp:nvSpPr>
        <dsp:cNvPr id="0" name=""/>
        <dsp:cNvSpPr/>
      </dsp:nvSpPr>
      <dsp:spPr>
        <a:xfrm>
          <a:off x="890051" y="427342"/>
          <a:ext cx="1286365" cy="12863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30A9FB-3D26-43A0-BA94-251289746B36}">
      <dsp:nvSpPr>
        <dsp:cNvPr id="0" name=""/>
        <dsp:cNvSpPr/>
      </dsp:nvSpPr>
      <dsp:spPr>
        <a:xfrm>
          <a:off x="103939" y="2124965"/>
          <a:ext cx="2858589" cy="1041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GB" sz="1800" kern="1200" baseline="0" dirty="0"/>
            <a:t>This project wrangles data from two datasets, both sourced from Kaggle.</a:t>
          </a:r>
          <a:endParaRPr lang="en-US" sz="1800" kern="1200" dirty="0"/>
        </a:p>
      </dsp:txBody>
      <dsp:txXfrm>
        <a:off x="103939" y="2124965"/>
        <a:ext cx="2858589" cy="1041284"/>
      </dsp:txXfrm>
    </dsp:sp>
    <dsp:sp modelId="{3EF0634D-3F0B-4CF6-A00D-9E8AA9C7CAFE}">
      <dsp:nvSpPr>
        <dsp:cNvPr id="0" name=""/>
        <dsp:cNvSpPr/>
      </dsp:nvSpPr>
      <dsp:spPr>
        <a:xfrm>
          <a:off x="4491173" y="428378"/>
          <a:ext cx="1286365" cy="128636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18052E-7EE0-4EA3-8FAE-A955DA20B6C3}">
      <dsp:nvSpPr>
        <dsp:cNvPr id="0" name=""/>
        <dsp:cNvSpPr/>
      </dsp:nvSpPr>
      <dsp:spPr>
        <a:xfrm>
          <a:off x="3462781" y="2128073"/>
          <a:ext cx="3343148" cy="1037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baseline="0" dirty="0"/>
            <a:t>The first dataset is a well-reputed dataset containing data on women of Pima Indian (Native American) heritage, originally from the National Institute of Diabetes and Digestive and Kidney Diseases, uploaded by the UCI Machine Learning Repository.</a:t>
          </a:r>
          <a:endParaRPr lang="en-US" sz="1200" kern="1200" dirty="0"/>
        </a:p>
      </dsp:txBody>
      <dsp:txXfrm>
        <a:off x="3462781" y="2128073"/>
        <a:ext cx="3343148" cy="1037139"/>
      </dsp:txXfrm>
    </dsp:sp>
    <dsp:sp modelId="{081328FB-3418-4F0A-B239-DDB1B2305ACD}">
      <dsp:nvSpPr>
        <dsp:cNvPr id="0" name=""/>
        <dsp:cNvSpPr/>
      </dsp:nvSpPr>
      <dsp:spPr>
        <a:xfrm>
          <a:off x="8092295" y="427342"/>
          <a:ext cx="1286365" cy="12863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28E1C-9BAB-4B07-AA6C-ABB78EBF3447}">
      <dsp:nvSpPr>
        <dsp:cNvPr id="0" name=""/>
        <dsp:cNvSpPr/>
      </dsp:nvSpPr>
      <dsp:spPr>
        <a:xfrm>
          <a:off x="7306183" y="2124965"/>
          <a:ext cx="2858589" cy="1041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baseline="0"/>
            <a:t>The second dataset is less known, though has been previously used in literature from Zou et al. (2024) and consists of data on female patients from a hospital in Frankfurt.</a:t>
          </a:r>
          <a:endParaRPr lang="en-US" sz="1400" kern="1200"/>
        </a:p>
      </dsp:txBody>
      <dsp:txXfrm>
        <a:off x="7306183" y="2124965"/>
        <a:ext cx="2858589" cy="1041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2C013-A247-4028-B088-67AE18C0B643}">
      <dsp:nvSpPr>
        <dsp:cNvPr id="0" name=""/>
        <dsp:cNvSpPr/>
      </dsp:nvSpPr>
      <dsp:spPr>
        <a:xfrm>
          <a:off x="0" y="680"/>
          <a:ext cx="5816750" cy="15913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A505C-0EB9-4204-9B0B-F6E8B42BF711}">
      <dsp:nvSpPr>
        <dsp:cNvPr id="0" name=""/>
        <dsp:cNvSpPr/>
      </dsp:nvSpPr>
      <dsp:spPr>
        <a:xfrm>
          <a:off x="481381" y="358732"/>
          <a:ext cx="875239" cy="87523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70B73D-C70A-4257-8920-56C2C4F95C09}">
      <dsp:nvSpPr>
        <dsp:cNvPr id="0" name=""/>
        <dsp:cNvSpPr/>
      </dsp:nvSpPr>
      <dsp:spPr>
        <a:xfrm>
          <a:off x="1838002" y="680"/>
          <a:ext cx="3978747"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711200">
            <a:lnSpc>
              <a:spcPct val="90000"/>
            </a:lnSpc>
            <a:spcBef>
              <a:spcPct val="0"/>
            </a:spcBef>
            <a:spcAft>
              <a:spcPct val="35000"/>
            </a:spcAft>
            <a:buNone/>
          </a:pPr>
          <a:r>
            <a:rPr lang="en-GB" sz="1600" kern="1200" baseline="0"/>
            <a:t>Diabetes mellitus, or type 2 diabetes, accounts for 90% of the 4.4 million cases of diabetes in the UK, and it is estimated that there are 1.2 million undiagnosed cases of type 2 diabetes, which poses a classification problem.</a:t>
          </a:r>
          <a:endParaRPr lang="en-US" sz="1600" kern="1200"/>
        </a:p>
      </dsp:txBody>
      <dsp:txXfrm>
        <a:off x="1838002" y="680"/>
        <a:ext cx="3978747" cy="1591344"/>
      </dsp:txXfrm>
    </dsp:sp>
    <dsp:sp modelId="{FE9EFD5F-01C5-4675-8BDA-9252E7E50D61}">
      <dsp:nvSpPr>
        <dsp:cNvPr id="0" name=""/>
        <dsp:cNvSpPr/>
      </dsp:nvSpPr>
      <dsp:spPr>
        <a:xfrm>
          <a:off x="0" y="1989860"/>
          <a:ext cx="5816750" cy="15913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FCF203-1002-4DC0-A742-C8BA79EE104E}">
      <dsp:nvSpPr>
        <dsp:cNvPr id="0" name=""/>
        <dsp:cNvSpPr/>
      </dsp:nvSpPr>
      <dsp:spPr>
        <a:xfrm>
          <a:off x="481381" y="2347913"/>
          <a:ext cx="875239" cy="8752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7BFB3B-1F8A-4BCB-B1AF-2E60613FB475}">
      <dsp:nvSpPr>
        <dsp:cNvPr id="0" name=""/>
        <dsp:cNvSpPr/>
      </dsp:nvSpPr>
      <dsp:spPr>
        <a:xfrm>
          <a:off x="1838002" y="1989860"/>
          <a:ext cx="3978747"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711200">
            <a:lnSpc>
              <a:spcPct val="90000"/>
            </a:lnSpc>
            <a:spcBef>
              <a:spcPct val="0"/>
            </a:spcBef>
            <a:spcAft>
              <a:spcPct val="35000"/>
            </a:spcAft>
            <a:buNone/>
          </a:pPr>
          <a:r>
            <a:rPr lang="en-GB" sz="1600" kern="1200" baseline="0"/>
            <a:t>Every week, diabetes results in approximately 184 amputations, 930 strokes, 600 heart attacks and 2,990 cases of heart failure. (Diabetes UK, 2023)</a:t>
          </a:r>
          <a:endParaRPr lang="en-US" sz="1600" kern="1200"/>
        </a:p>
      </dsp:txBody>
      <dsp:txXfrm>
        <a:off x="1838002" y="1989860"/>
        <a:ext cx="3978747" cy="1591344"/>
      </dsp:txXfrm>
    </dsp:sp>
    <dsp:sp modelId="{9951E105-5DFA-4441-ADD1-3A267535F1FF}">
      <dsp:nvSpPr>
        <dsp:cNvPr id="0" name=""/>
        <dsp:cNvSpPr/>
      </dsp:nvSpPr>
      <dsp:spPr>
        <a:xfrm>
          <a:off x="0" y="3979041"/>
          <a:ext cx="5816750" cy="159134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C82465-9BD0-4150-8239-43BA79B9ACF9}">
      <dsp:nvSpPr>
        <dsp:cNvPr id="0" name=""/>
        <dsp:cNvSpPr/>
      </dsp:nvSpPr>
      <dsp:spPr>
        <a:xfrm>
          <a:off x="481381" y="4337093"/>
          <a:ext cx="875239" cy="87523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91759-5725-496A-80A1-751F2B9B8672}">
      <dsp:nvSpPr>
        <dsp:cNvPr id="0" name=""/>
        <dsp:cNvSpPr/>
      </dsp:nvSpPr>
      <dsp:spPr>
        <a:xfrm>
          <a:off x="1838002" y="3979041"/>
          <a:ext cx="3978747"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711200">
            <a:lnSpc>
              <a:spcPct val="90000"/>
            </a:lnSpc>
            <a:spcBef>
              <a:spcPct val="0"/>
            </a:spcBef>
            <a:spcAft>
              <a:spcPct val="35000"/>
            </a:spcAft>
            <a:buNone/>
          </a:pPr>
          <a:r>
            <a:rPr lang="en-GB" sz="1600" kern="1200" baseline="0" dirty="0"/>
            <a:t>Through leveraging machine learning to </a:t>
          </a:r>
          <a:r>
            <a:rPr lang="en-GB" sz="1600" b="1" kern="1200" baseline="0" dirty="0"/>
            <a:t>classify</a:t>
          </a:r>
          <a:r>
            <a:rPr lang="en-GB" sz="1600" kern="1200" baseline="0" dirty="0"/>
            <a:t> individuals with or without type 2 diabetes, it will be possible to gain faster diagnoses and hopefully reduce the number of resultant casualties. </a:t>
          </a:r>
          <a:endParaRPr lang="en-US" sz="1600" kern="1200" dirty="0"/>
        </a:p>
      </dsp:txBody>
      <dsp:txXfrm>
        <a:off x="1838002" y="3979041"/>
        <a:ext cx="3978747" cy="1591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F4E6C-0B6F-48D5-8A28-D3175F859C46}">
      <dsp:nvSpPr>
        <dsp:cNvPr id="0" name=""/>
        <dsp:cNvSpPr/>
      </dsp:nvSpPr>
      <dsp:spPr>
        <a:xfrm>
          <a:off x="0" y="680"/>
          <a:ext cx="5816750" cy="15913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32030B-D918-4531-BDD1-C7C5E143D126}">
      <dsp:nvSpPr>
        <dsp:cNvPr id="0" name=""/>
        <dsp:cNvSpPr/>
      </dsp:nvSpPr>
      <dsp:spPr>
        <a:xfrm>
          <a:off x="481381" y="358732"/>
          <a:ext cx="875239" cy="87523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8536AB-9976-414B-9CE8-1916E542AF87}">
      <dsp:nvSpPr>
        <dsp:cNvPr id="0" name=""/>
        <dsp:cNvSpPr/>
      </dsp:nvSpPr>
      <dsp:spPr>
        <a:xfrm>
          <a:off x="1838002" y="680"/>
          <a:ext cx="3978747"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622300">
            <a:lnSpc>
              <a:spcPct val="90000"/>
            </a:lnSpc>
            <a:spcBef>
              <a:spcPct val="0"/>
            </a:spcBef>
            <a:spcAft>
              <a:spcPct val="35000"/>
            </a:spcAft>
            <a:buNone/>
          </a:pPr>
          <a:r>
            <a:rPr lang="en-GB" sz="1400" kern="1200" baseline="0"/>
            <a:t>The primary metrics used to evaluate the chosen models will be their accuracy and F1-Scores, as they are classification models. </a:t>
          </a:r>
          <a:endParaRPr lang="en-US" sz="1400" kern="1200"/>
        </a:p>
      </dsp:txBody>
      <dsp:txXfrm>
        <a:off x="1838002" y="680"/>
        <a:ext cx="3978747" cy="1591344"/>
      </dsp:txXfrm>
    </dsp:sp>
    <dsp:sp modelId="{CA660749-7427-40E4-A65C-77E84FBB8C3B}">
      <dsp:nvSpPr>
        <dsp:cNvPr id="0" name=""/>
        <dsp:cNvSpPr/>
      </dsp:nvSpPr>
      <dsp:spPr>
        <a:xfrm>
          <a:off x="0" y="1989860"/>
          <a:ext cx="5816750" cy="15913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B5E35A-3A4E-46AE-B7FB-639DC9B0266B}">
      <dsp:nvSpPr>
        <dsp:cNvPr id="0" name=""/>
        <dsp:cNvSpPr/>
      </dsp:nvSpPr>
      <dsp:spPr>
        <a:xfrm>
          <a:off x="481381" y="2347913"/>
          <a:ext cx="875239" cy="8752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A0758F-4BE8-4AA5-ABB5-308A3E774AF1}">
      <dsp:nvSpPr>
        <dsp:cNvPr id="0" name=""/>
        <dsp:cNvSpPr/>
      </dsp:nvSpPr>
      <dsp:spPr>
        <a:xfrm>
          <a:off x="1838002" y="1989860"/>
          <a:ext cx="3978747"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622300">
            <a:lnSpc>
              <a:spcPct val="90000"/>
            </a:lnSpc>
            <a:spcBef>
              <a:spcPct val="0"/>
            </a:spcBef>
            <a:spcAft>
              <a:spcPct val="35000"/>
            </a:spcAft>
            <a:buNone/>
          </a:pPr>
          <a:r>
            <a:rPr lang="en-GB" sz="1400" kern="1200" baseline="0"/>
            <a:t>Accuracy refers to the percentage of correct predictions (true positive, true negative) of the testing set.</a:t>
          </a:r>
          <a:endParaRPr lang="en-US" sz="1400" kern="1200"/>
        </a:p>
      </dsp:txBody>
      <dsp:txXfrm>
        <a:off x="1838002" y="1989860"/>
        <a:ext cx="3978747" cy="1591344"/>
      </dsp:txXfrm>
    </dsp:sp>
    <dsp:sp modelId="{844F4DAD-8310-400E-89EC-AD85CC713758}">
      <dsp:nvSpPr>
        <dsp:cNvPr id="0" name=""/>
        <dsp:cNvSpPr/>
      </dsp:nvSpPr>
      <dsp:spPr>
        <a:xfrm>
          <a:off x="0" y="3979041"/>
          <a:ext cx="5816750" cy="159134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A1059-6E48-4110-8B7A-57098FC28BFA}">
      <dsp:nvSpPr>
        <dsp:cNvPr id="0" name=""/>
        <dsp:cNvSpPr/>
      </dsp:nvSpPr>
      <dsp:spPr>
        <a:xfrm>
          <a:off x="481381" y="4337093"/>
          <a:ext cx="875239" cy="8752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2D4D5A-8137-4088-A9B6-8E1ED84FB449}">
      <dsp:nvSpPr>
        <dsp:cNvPr id="0" name=""/>
        <dsp:cNvSpPr/>
      </dsp:nvSpPr>
      <dsp:spPr>
        <a:xfrm>
          <a:off x="1838002" y="3979041"/>
          <a:ext cx="3978747"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622300">
            <a:lnSpc>
              <a:spcPct val="90000"/>
            </a:lnSpc>
            <a:spcBef>
              <a:spcPct val="0"/>
            </a:spcBef>
            <a:spcAft>
              <a:spcPct val="35000"/>
            </a:spcAft>
            <a:buNone/>
          </a:pPr>
          <a:r>
            <a:rPr lang="en-GB" sz="1400" kern="1200" baseline="0"/>
            <a:t>F1-Score is the harmonic mean of the precision and recall of the model, as a high precision indicates a low false positive rate, and a high recall indicates a low false negative rate. The mean of both therefore provides a strong metric of the model’s performance.</a:t>
          </a:r>
          <a:endParaRPr lang="en-US" sz="1400" kern="1200"/>
        </a:p>
      </dsp:txBody>
      <dsp:txXfrm>
        <a:off x="1838002" y="3979041"/>
        <a:ext cx="3978747" cy="15913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991BF-C7B6-4A67-9BB4-BC3EE579C312}">
      <dsp:nvSpPr>
        <dsp:cNvPr id="0" name=""/>
        <dsp:cNvSpPr/>
      </dsp:nvSpPr>
      <dsp:spPr>
        <a:xfrm>
          <a:off x="200" y="343733"/>
          <a:ext cx="2421771" cy="29061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217" tIns="0" rIns="239217" bIns="330200" numCol="1" spcCol="1270" anchor="t" anchorCtr="0">
          <a:noAutofit/>
        </a:bodyPr>
        <a:lstStyle/>
        <a:p>
          <a:pPr marL="0" lvl="0" indent="0" algn="l" defTabSz="533400">
            <a:lnSpc>
              <a:spcPct val="90000"/>
            </a:lnSpc>
            <a:spcBef>
              <a:spcPct val="0"/>
            </a:spcBef>
            <a:spcAft>
              <a:spcPct val="35000"/>
            </a:spcAft>
            <a:buNone/>
          </a:pPr>
          <a:r>
            <a:rPr lang="en-GB" sz="1200" kern="1200" baseline="0"/>
            <a:t>The dataset contained many missing values, which were solved via the KNN Imputer, though it is possible that this could reduce the performance of the model.</a:t>
          </a:r>
          <a:endParaRPr lang="en-US" sz="1200" kern="1200"/>
        </a:p>
      </dsp:txBody>
      <dsp:txXfrm>
        <a:off x="200" y="1506183"/>
        <a:ext cx="2421771" cy="1743675"/>
      </dsp:txXfrm>
    </dsp:sp>
    <dsp:sp modelId="{ED0511F2-0280-4DC2-B82B-79F07E4C34EF}">
      <dsp:nvSpPr>
        <dsp:cNvPr id="0" name=""/>
        <dsp:cNvSpPr/>
      </dsp:nvSpPr>
      <dsp:spPr>
        <a:xfrm>
          <a:off x="200" y="343733"/>
          <a:ext cx="2421771" cy="1162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9217" tIns="165100" rIns="239217"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00" y="343733"/>
        <a:ext cx="2421771" cy="1162450"/>
      </dsp:txXfrm>
    </dsp:sp>
    <dsp:sp modelId="{84AF7A5E-4E14-4BEB-B925-3B6A740DBBE9}">
      <dsp:nvSpPr>
        <dsp:cNvPr id="0" name=""/>
        <dsp:cNvSpPr/>
      </dsp:nvSpPr>
      <dsp:spPr>
        <a:xfrm>
          <a:off x="2615713" y="343733"/>
          <a:ext cx="2421771" cy="29061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217" tIns="0" rIns="239217" bIns="330200" numCol="1" spcCol="1270" anchor="t" anchorCtr="0">
          <a:noAutofit/>
        </a:bodyPr>
        <a:lstStyle/>
        <a:p>
          <a:pPr marL="0" lvl="0" indent="0" algn="l" defTabSz="533400">
            <a:lnSpc>
              <a:spcPct val="90000"/>
            </a:lnSpc>
            <a:spcBef>
              <a:spcPct val="0"/>
            </a:spcBef>
            <a:spcAft>
              <a:spcPct val="35000"/>
            </a:spcAft>
            <a:buNone/>
          </a:pPr>
          <a:r>
            <a:rPr lang="en-GB" sz="1200" kern="1200" baseline="0" dirty="0"/>
            <a:t>The dataset was heavily imbalanced towards people without diabetes, which was addressed via SMOTE.</a:t>
          </a:r>
          <a:endParaRPr lang="en-US" sz="1200" kern="1200" dirty="0"/>
        </a:p>
      </dsp:txBody>
      <dsp:txXfrm>
        <a:off x="2615713" y="1506183"/>
        <a:ext cx="2421771" cy="1743675"/>
      </dsp:txXfrm>
    </dsp:sp>
    <dsp:sp modelId="{46F0D7F7-971A-4423-9F6C-FD6F1FE81E45}">
      <dsp:nvSpPr>
        <dsp:cNvPr id="0" name=""/>
        <dsp:cNvSpPr/>
      </dsp:nvSpPr>
      <dsp:spPr>
        <a:xfrm>
          <a:off x="2615713" y="343733"/>
          <a:ext cx="2421771" cy="1162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9217" tIns="165100" rIns="239217"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615713" y="343733"/>
        <a:ext cx="2421771" cy="1162450"/>
      </dsp:txXfrm>
    </dsp:sp>
    <dsp:sp modelId="{410AAA2F-178B-4E3E-A8E3-278B24C5AA78}">
      <dsp:nvSpPr>
        <dsp:cNvPr id="0" name=""/>
        <dsp:cNvSpPr/>
      </dsp:nvSpPr>
      <dsp:spPr>
        <a:xfrm>
          <a:off x="5231226" y="343733"/>
          <a:ext cx="2421771" cy="29061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217" tIns="0" rIns="239217" bIns="330200" numCol="1" spcCol="1270" anchor="t" anchorCtr="0">
          <a:noAutofit/>
        </a:bodyPr>
        <a:lstStyle/>
        <a:p>
          <a:pPr marL="0" lvl="0" indent="0" algn="l" defTabSz="533400">
            <a:lnSpc>
              <a:spcPct val="90000"/>
            </a:lnSpc>
            <a:spcBef>
              <a:spcPct val="0"/>
            </a:spcBef>
            <a:spcAft>
              <a:spcPct val="35000"/>
            </a:spcAft>
            <a:buNone/>
          </a:pPr>
          <a:r>
            <a:rPr lang="en-GB" sz="1200" kern="1200" baseline="0"/>
            <a:t>It is possible that the combination of KNN Imputer and SMOTE has converted the dataset largely into synthetic data. However, this data would still be useful in the analysis and diagnosis of diabetes.</a:t>
          </a:r>
          <a:endParaRPr lang="en-US" sz="1200" kern="1200"/>
        </a:p>
      </dsp:txBody>
      <dsp:txXfrm>
        <a:off x="5231226" y="1506183"/>
        <a:ext cx="2421771" cy="1743675"/>
      </dsp:txXfrm>
    </dsp:sp>
    <dsp:sp modelId="{E62D1D03-6D1E-45E3-A22B-0F408750139F}">
      <dsp:nvSpPr>
        <dsp:cNvPr id="0" name=""/>
        <dsp:cNvSpPr/>
      </dsp:nvSpPr>
      <dsp:spPr>
        <a:xfrm>
          <a:off x="5231226" y="343733"/>
          <a:ext cx="2421771" cy="1162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9217" tIns="165100" rIns="239217"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231226" y="343733"/>
        <a:ext cx="2421771" cy="1162450"/>
      </dsp:txXfrm>
    </dsp:sp>
    <dsp:sp modelId="{5FF2278A-6C0A-431A-A705-247BE0213229}">
      <dsp:nvSpPr>
        <dsp:cNvPr id="0" name=""/>
        <dsp:cNvSpPr/>
      </dsp:nvSpPr>
      <dsp:spPr>
        <a:xfrm>
          <a:off x="7846740" y="343733"/>
          <a:ext cx="2421771" cy="29061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9217" tIns="0" rIns="239217" bIns="330200" numCol="1" spcCol="1270" anchor="t" anchorCtr="0">
          <a:noAutofit/>
        </a:bodyPr>
        <a:lstStyle/>
        <a:p>
          <a:pPr marL="0" lvl="0" indent="0" algn="l" defTabSz="533400">
            <a:lnSpc>
              <a:spcPct val="90000"/>
            </a:lnSpc>
            <a:spcBef>
              <a:spcPct val="0"/>
            </a:spcBef>
            <a:spcAft>
              <a:spcPct val="35000"/>
            </a:spcAft>
            <a:buNone/>
          </a:pPr>
          <a:r>
            <a:rPr lang="en-GB" sz="1200" kern="1200" baseline="0"/>
            <a:t>From the correlation matrix, it can be determined that all of the dataset’s features are valuable to its analysis and should all be used as predictor variables in the model.</a:t>
          </a:r>
          <a:endParaRPr lang="en-US" sz="1200" kern="1200"/>
        </a:p>
      </dsp:txBody>
      <dsp:txXfrm>
        <a:off x="7846740" y="1506183"/>
        <a:ext cx="2421771" cy="1743675"/>
      </dsp:txXfrm>
    </dsp:sp>
    <dsp:sp modelId="{78FB20E3-610E-4CB1-BB32-F410B6405420}">
      <dsp:nvSpPr>
        <dsp:cNvPr id="0" name=""/>
        <dsp:cNvSpPr/>
      </dsp:nvSpPr>
      <dsp:spPr>
        <a:xfrm>
          <a:off x="7846740" y="343733"/>
          <a:ext cx="2421771" cy="11624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9217" tIns="165100" rIns="239217"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7846740" y="343733"/>
        <a:ext cx="2421771" cy="11624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BD832-404F-444F-B5F6-F165F95ED707}">
      <dsp:nvSpPr>
        <dsp:cNvPr id="0" name=""/>
        <dsp:cNvSpPr/>
      </dsp:nvSpPr>
      <dsp:spPr>
        <a:xfrm>
          <a:off x="802" y="0"/>
          <a:ext cx="3248843" cy="298292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914" tIns="0" rIns="320914" bIns="330200" numCol="1" spcCol="1270" anchor="t" anchorCtr="0">
          <a:noAutofit/>
        </a:bodyPr>
        <a:lstStyle/>
        <a:p>
          <a:pPr marL="0" lvl="0" indent="0" algn="l" defTabSz="488950">
            <a:lnSpc>
              <a:spcPct val="100000"/>
            </a:lnSpc>
            <a:spcBef>
              <a:spcPct val="0"/>
            </a:spcBef>
            <a:spcAft>
              <a:spcPct val="35000"/>
            </a:spcAft>
            <a:buNone/>
          </a:pPr>
          <a:r>
            <a:rPr lang="en-GB" sz="1100" kern="1200" baseline="0" dirty="0"/>
            <a:t>The exploration of the diabetes datasets have provided valuable insights into the factors associated with diabetes risk and prevalence. Through this analysis, the correlations between various physical attributes and diabetes have been revealed, and challenges with the wrangled datasets such as missing values and class imbalance were addressed.</a:t>
          </a:r>
          <a:endParaRPr lang="en-US" sz="1100" kern="1200" dirty="0"/>
        </a:p>
      </dsp:txBody>
      <dsp:txXfrm>
        <a:off x="802" y="1193170"/>
        <a:ext cx="3248843" cy="1789755"/>
      </dsp:txXfrm>
    </dsp:sp>
    <dsp:sp modelId="{59B51BA2-4DC1-4515-8C0F-F47CF53B301D}">
      <dsp:nvSpPr>
        <dsp:cNvPr id="0" name=""/>
        <dsp:cNvSpPr/>
      </dsp:nvSpPr>
      <dsp:spPr>
        <a:xfrm>
          <a:off x="802" y="0"/>
          <a:ext cx="3248843" cy="11931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0914" tIns="165100" rIns="32091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2" y="0"/>
        <a:ext cx="3248843" cy="1193170"/>
      </dsp:txXfrm>
    </dsp:sp>
    <dsp:sp modelId="{A1058DFE-E4BC-47A4-A322-5DC9CD5B7A66}">
      <dsp:nvSpPr>
        <dsp:cNvPr id="0" name=""/>
        <dsp:cNvSpPr/>
      </dsp:nvSpPr>
      <dsp:spPr>
        <a:xfrm>
          <a:off x="3509553" y="0"/>
          <a:ext cx="3248843" cy="2982925"/>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914" tIns="0" rIns="320914" bIns="330200" numCol="1" spcCol="1270" anchor="t" anchorCtr="0">
          <a:noAutofit/>
        </a:bodyPr>
        <a:lstStyle/>
        <a:p>
          <a:pPr marL="0" lvl="0" indent="0" algn="l" defTabSz="488950">
            <a:lnSpc>
              <a:spcPct val="100000"/>
            </a:lnSpc>
            <a:spcBef>
              <a:spcPct val="0"/>
            </a:spcBef>
            <a:spcAft>
              <a:spcPct val="35000"/>
            </a:spcAft>
            <a:buNone/>
          </a:pPr>
          <a:r>
            <a:rPr lang="en-GB" sz="1100" kern="1200" baseline="0" dirty="0"/>
            <a:t>The processes shown in this presentation, such as splitting the data and evaluating different classification algorithms, can now be further continued to yield supervised learning models for the binary classification of type 2 diabetes within the upcoming report, which will act as a roadmap detailing development of the models from start to finish including data exploration, modelling and evaluation.</a:t>
          </a:r>
          <a:endParaRPr lang="en-US" sz="1100" kern="1200" dirty="0"/>
        </a:p>
      </dsp:txBody>
      <dsp:txXfrm>
        <a:off x="3509553" y="1193170"/>
        <a:ext cx="3248843" cy="1789755"/>
      </dsp:txXfrm>
    </dsp:sp>
    <dsp:sp modelId="{5AFF9E00-E24C-440C-9654-DCB05209B5BD}">
      <dsp:nvSpPr>
        <dsp:cNvPr id="0" name=""/>
        <dsp:cNvSpPr/>
      </dsp:nvSpPr>
      <dsp:spPr>
        <a:xfrm>
          <a:off x="3509553" y="0"/>
          <a:ext cx="3248843" cy="11931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0914" tIns="165100" rIns="32091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09553" y="0"/>
        <a:ext cx="3248843" cy="1193170"/>
      </dsp:txXfrm>
    </dsp:sp>
    <dsp:sp modelId="{8B1DBD34-C185-44C0-B329-1D7DA01789FA}">
      <dsp:nvSpPr>
        <dsp:cNvPr id="0" name=""/>
        <dsp:cNvSpPr/>
      </dsp:nvSpPr>
      <dsp:spPr>
        <a:xfrm>
          <a:off x="7018304" y="0"/>
          <a:ext cx="3248843" cy="298292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914" tIns="0" rIns="320914" bIns="330200" numCol="1" spcCol="1270" anchor="t" anchorCtr="0">
          <a:noAutofit/>
        </a:bodyPr>
        <a:lstStyle/>
        <a:p>
          <a:pPr marL="0" lvl="0" indent="0" algn="l" defTabSz="488950">
            <a:lnSpc>
              <a:spcPct val="100000"/>
            </a:lnSpc>
            <a:spcBef>
              <a:spcPct val="0"/>
            </a:spcBef>
            <a:spcAft>
              <a:spcPct val="35000"/>
            </a:spcAft>
            <a:buNone/>
          </a:pPr>
          <a:r>
            <a:rPr lang="en-GB" sz="1100" kern="1200" baseline="0"/>
            <a:t>It is possible that this project could have been further improved with higher quality datasets that contained more diverse data, as the models produced in this project will only be useful in the classification of female patients.</a:t>
          </a:r>
          <a:endParaRPr lang="en-US" sz="1100" kern="1200"/>
        </a:p>
      </dsp:txBody>
      <dsp:txXfrm>
        <a:off x="7018304" y="1193170"/>
        <a:ext cx="3248843" cy="1789755"/>
      </dsp:txXfrm>
    </dsp:sp>
    <dsp:sp modelId="{55D0E3F9-61AF-4D6A-8530-04E486E35C10}">
      <dsp:nvSpPr>
        <dsp:cNvPr id="0" name=""/>
        <dsp:cNvSpPr/>
      </dsp:nvSpPr>
      <dsp:spPr>
        <a:xfrm>
          <a:off x="7018304" y="0"/>
          <a:ext cx="3248843" cy="11931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0914" tIns="165100" rIns="32091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18304" y="0"/>
        <a:ext cx="3248843" cy="119317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41E97-E855-4C16-B8A6-1AAE90446485}" type="datetimeFigureOut">
              <a:rPr lang="en-GB" smtClean="0"/>
              <a:t>29/11/2024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21560-1292-4E07-B41E-AC2EA28CCEAE}" type="slidenum">
              <a:rPr lang="en-GB" smtClean="0"/>
              <a:t>‹#›</a:t>
            </a:fld>
            <a:endParaRPr lang="en-GB"/>
          </a:p>
        </p:txBody>
      </p:sp>
    </p:spTree>
    <p:extLst>
      <p:ext uri="{BB962C8B-B14F-4D97-AF65-F5344CB8AC3E}">
        <p14:creationId xmlns:p14="http://schemas.microsoft.com/office/powerpoint/2010/main" val="4200240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Pima Indian dataset is not actually from India, but rather of women of Pima Indian heritage in Phoenix, Arizona, USA. (</a:t>
            </a:r>
            <a:r>
              <a:rPr lang="en-GB" dirty="0" err="1"/>
              <a:t>Akmeşe</a:t>
            </a:r>
            <a:r>
              <a:rPr lang="en-GB" dirty="0"/>
              <a:t>, 2024).</a:t>
            </a:r>
          </a:p>
          <a:p>
            <a:r>
              <a:rPr lang="en-GB" dirty="0"/>
              <a:t>Additionally, Pima Indian refers to a specific Native American heritage and is not related to the country (Chang et al, 2024), hence the American flag.</a:t>
            </a:r>
          </a:p>
          <a:p>
            <a:r>
              <a:rPr lang="en-GB" dirty="0"/>
              <a:t>This is a common misconception in various analyses of this data on Kaggle.</a:t>
            </a:r>
          </a:p>
        </p:txBody>
      </p:sp>
      <p:sp>
        <p:nvSpPr>
          <p:cNvPr id="4" name="Slide Number Placeholder 3"/>
          <p:cNvSpPr>
            <a:spLocks noGrp="1"/>
          </p:cNvSpPr>
          <p:nvPr>
            <p:ph type="sldNum" sz="quarter" idx="5"/>
          </p:nvPr>
        </p:nvSpPr>
        <p:spPr/>
        <p:txBody>
          <a:bodyPr/>
          <a:lstStyle/>
          <a:p>
            <a:fld id="{0EB21560-1292-4E07-B41E-AC2EA28CCEAE}" type="slidenum">
              <a:rPr lang="en-GB" smtClean="0"/>
              <a:t>2</a:t>
            </a:fld>
            <a:endParaRPr lang="en-GB"/>
          </a:p>
        </p:txBody>
      </p:sp>
    </p:spTree>
    <p:extLst>
      <p:ext uri="{BB962C8B-B14F-4D97-AF65-F5344CB8AC3E}">
        <p14:creationId xmlns:p14="http://schemas.microsoft.com/office/powerpoint/2010/main" val="3660314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Precision is how many of the predicted positives actually were positive. (Predicted amount of positives divided by actual amount of positives).</a:t>
            </a:r>
          </a:p>
          <a:p>
            <a:r>
              <a:rPr lang="en-GB"/>
              <a:t>Recall is how many of the actual positives were correctly predicted (Correctly guessed positives divided by number of positives in the entire dataset).</a:t>
            </a:r>
          </a:p>
          <a:p>
            <a:endParaRPr lang="en-GB"/>
          </a:p>
          <a:p>
            <a:r>
              <a:rPr lang="en-GB"/>
              <a:t>A confusion matrix provides a good visual representation of the model’s predictions.</a:t>
            </a:r>
          </a:p>
        </p:txBody>
      </p:sp>
      <p:sp>
        <p:nvSpPr>
          <p:cNvPr id="4" name="Slide Number Placeholder 3"/>
          <p:cNvSpPr>
            <a:spLocks noGrp="1"/>
          </p:cNvSpPr>
          <p:nvPr>
            <p:ph type="sldNum" sz="quarter" idx="5"/>
          </p:nvPr>
        </p:nvSpPr>
        <p:spPr/>
        <p:txBody>
          <a:bodyPr/>
          <a:lstStyle/>
          <a:p>
            <a:fld id="{0EB21560-1292-4E07-B41E-AC2EA28CCEAE}" type="slidenum">
              <a:rPr lang="en-GB" smtClean="0"/>
              <a:t>12</a:t>
            </a:fld>
            <a:endParaRPr lang="en-GB"/>
          </a:p>
        </p:txBody>
      </p:sp>
    </p:spTree>
    <p:extLst>
      <p:ext uri="{BB962C8B-B14F-4D97-AF65-F5344CB8AC3E}">
        <p14:creationId xmlns:p14="http://schemas.microsoft.com/office/powerpoint/2010/main" val="347847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random state argument to </a:t>
            </a:r>
            <a:r>
              <a:rPr lang="en-GB" err="1"/>
              <a:t>train_test_split</a:t>
            </a:r>
            <a:r>
              <a:rPr lang="en-GB"/>
              <a:t> sets a predetermined randomness seed for the random selection of rows to include in each set. This ensures that this same train/test split can be reproduced using the given seed, which is 42 here.</a:t>
            </a:r>
          </a:p>
        </p:txBody>
      </p:sp>
      <p:sp>
        <p:nvSpPr>
          <p:cNvPr id="4" name="Slide Number Placeholder 3"/>
          <p:cNvSpPr>
            <a:spLocks noGrp="1"/>
          </p:cNvSpPr>
          <p:nvPr>
            <p:ph type="sldNum" sz="quarter" idx="5"/>
          </p:nvPr>
        </p:nvSpPr>
        <p:spPr/>
        <p:txBody>
          <a:bodyPr/>
          <a:lstStyle/>
          <a:p>
            <a:fld id="{0EB21560-1292-4E07-B41E-AC2EA28CCEAE}" type="slidenum">
              <a:rPr lang="en-GB" smtClean="0"/>
              <a:t>13</a:t>
            </a:fld>
            <a:endParaRPr lang="en-GB"/>
          </a:p>
        </p:txBody>
      </p:sp>
    </p:spTree>
    <p:extLst>
      <p:ext uri="{BB962C8B-B14F-4D97-AF65-F5344CB8AC3E}">
        <p14:creationId xmlns:p14="http://schemas.microsoft.com/office/powerpoint/2010/main" val="583629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dataset didn’t have any categorical variables other than the target, though that was already numeric. Therefore, no encoding was necessary.</a:t>
            </a:r>
          </a:p>
        </p:txBody>
      </p:sp>
      <p:sp>
        <p:nvSpPr>
          <p:cNvPr id="4" name="Slide Number Placeholder 3"/>
          <p:cNvSpPr>
            <a:spLocks noGrp="1"/>
          </p:cNvSpPr>
          <p:nvPr>
            <p:ph type="sldNum" sz="quarter" idx="5"/>
          </p:nvPr>
        </p:nvSpPr>
        <p:spPr/>
        <p:txBody>
          <a:bodyPr/>
          <a:lstStyle/>
          <a:p>
            <a:fld id="{0EB21560-1292-4E07-B41E-AC2EA28CCEAE}" type="slidenum">
              <a:rPr lang="en-GB" smtClean="0"/>
              <a:t>14</a:t>
            </a:fld>
            <a:endParaRPr lang="en-GB"/>
          </a:p>
        </p:txBody>
      </p:sp>
    </p:spTree>
    <p:extLst>
      <p:ext uri="{BB962C8B-B14F-4D97-AF65-F5344CB8AC3E}">
        <p14:creationId xmlns:p14="http://schemas.microsoft.com/office/powerpoint/2010/main" val="2915573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the analyses performed within this presentation and the more extensive and detailed EDA as part of the upcoming report, it should be possible to train and evaluate ML models based on five different algorithms. They can then be compared and contrasted in terms of their evaluation metrics to determine the best option for the binary classification of diabetes in women.</a:t>
            </a:r>
          </a:p>
        </p:txBody>
      </p:sp>
      <p:sp>
        <p:nvSpPr>
          <p:cNvPr id="4" name="Slide Number Placeholder 3"/>
          <p:cNvSpPr>
            <a:spLocks noGrp="1"/>
          </p:cNvSpPr>
          <p:nvPr>
            <p:ph type="sldNum" sz="quarter" idx="5"/>
          </p:nvPr>
        </p:nvSpPr>
        <p:spPr/>
        <p:txBody>
          <a:bodyPr/>
          <a:lstStyle/>
          <a:p>
            <a:fld id="{0EB21560-1292-4E07-B41E-AC2EA28CCEAE}" type="slidenum">
              <a:rPr lang="en-GB" smtClean="0"/>
              <a:t>15</a:t>
            </a:fld>
            <a:endParaRPr lang="en-GB"/>
          </a:p>
        </p:txBody>
      </p:sp>
    </p:spTree>
    <p:extLst>
      <p:ext uri="{BB962C8B-B14F-4D97-AF65-F5344CB8AC3E}">
        <p14:creationId xmlns:p14="http://schemas.microsoft.com/office/powerpoint/2010/main" val="2080091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the sources referenced directly or implicitly within the presentation. The Pima Indian dataset especially is backed by large amounts of literature which, while not directly referenced in this presentation, were consulted to gain an understanding of best practices.</a:t>
            </a:r>
          </a:p>
        </p:txBody>
      </p:sp>
      <p:sp>
        <p:nvSpPr>
          <p:cNvPr id="4" name="Slide Number Placeholder 3"/>
          <p:cNvSpPr>
            <a:spLocks noGrp="1"/>
          </p:cNvSpPr>
          <p:nvPr>
            <p:ph type="sldNum" sz="quarter" idx="5"/>
          </p:nvPr>
        </p:nvSpPr>
        <p:spPr/>
        <p:txBody>
          <a:bodyPr/>
          <a:lstStyle/>
          <a:p>
            <a:fld id="{0EB21560-1292-4E07-B41E-AC2EA28CCEAE}" type="slidenum">
              <a:rPr lang="en-GB" smtClean="0"/>
              <a:t>16</a:t>
            </a:fld>
            <a:endParaRPr lang="en-GB"/>
          </a:p>
        </p:txBody>
      </p:sp>
    </p:spTree>
    <p:extLst>
      <p:ext uri="{BB962C8B-B14F-4D97-AF65-F5344CB8AC3E}">
        <p14:creationId xmlns:p14="http://schemas.microsoft.com/office/powerpoint/2010/main" val="417566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Outcome is the only categorical data here. You’ll notice there is no gender column, though the reason for that is described by the Pregnancies column – the dataset is entirely data on women. </a:t>
            </a:r>
          </a:p>
          <a:p>
            <a:r>
              <a:rPr lang="en-GB"/>
              <a:t>Because they both use the same nine features and measure them the same way, we can therefore merge these two datasets into one. </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The documentation of both datasets exclude the meaning of the pedigree function column. A review of literature using either of these two datasets reveals that it is the product of a function to ascertain the probability of diabetes based on family genetics. (</a:t>
            </a:r>
            <a:r>
              <a:rPr lang="en-GB" err="1"/>
              <a:t>Akmeşe</a:t>
            </a:r>
            <a:r>
              <a:rPr lang="en-GB"/>
              <a:t>, 2024)</a:t>
            </a:r>
          </a:p>
          <a:p>
            <a:endParaRPr lang="en-GB"/>
          </a:p>
        </p:txBody>
      </p:sp>
      <p:sp>
        <p:nvSpPr>
          <p:cNvPr id="4" name="Slide Number Placeholder 3"/>
          <p:cNvSpPr>
            <a:spLocks noGrp="1"/>
          </p:cNvSpPr>
          <p:nvPr>
            <p:ph type="sldNum" sz="quarter" idx="5"/>
          </p:nvPr>
        </p:nvSpPr>
        <p:spPr/>
        <p:txBody>
          <a:bodyPr/>
          <a:lstStyle/>
          <a:p>
            <a:fld id="{0EB21560-1292-4E07-B41E-AC2EA28CCEAE}" type="slidenum">
              <a:rPr lang="en-GB" smtClean="0"/>
              <a:t>3</a:t>
            </a:fld>
            <a:endParaRPr lang="en-GB"/>
          </a:p>
        </p:txBody>
      </p:sp>
    </p:spTree>
    <p:extLst>
      <p:ext uri="{BB962C8B-B14F-4D97-AF65-F5344CB8AC3E}">
        <p14:creationId xmlns:p14="http://schemas.microsoft.com/office/powerpoint/2010/main" val="365263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dataset poses a clear binary classification problem as evidenced by its Outcome column. Through using the other 8 features as predictors, it should be possible for a supervised learning model to predict the value of the Outcome column when the 8 predictors are supplied.</a:t>
            </a:r>
          </a:p>
        </p:txBody>
      </p:sp>
      <p:sp>
        <p:nvSpPr>
          <p:cNvPr id="4" name="Slide Number Placeholder 3"/>
          <p:cNvSpPr>
            <a:spLocks noGrp="1"/>
          </p:cNvSpPr>
          <p:nvPr>
            <p:ph type="sldNum" sz="quarter" idx="5"/>
          </p:nvPr>
        </p:nvSpPr>
        <p:spPr/>
        <p:txBody>
          <a:bodyPr/>
          <a:lstStyle/>
          <a:p>
            <a:fld id="{0EB21560-1292-4E07-B41E-AC2EA28CCEAE}" type="slidenum">
              <a:rPr lang="en-GB" smtClean="0"/>
              <a:t>4</a:t>
            </a:fld>
            <a:endParaRPr lang="en-GB"/>
          </a:p>
        </p:txBody>
      </p:sp>
    </p:spTree>
    <p:extLst>
      <p:ext uri="{BB962C8B-B14F-4D97-AF65-F5344CB8AC3E}">
        <p14:creationId xmlns:p14="http://schemas.microsoft.com/office/powerpoint/2010/main" val="6579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removal of data is typically a poor option. However, in this scenario where the data is wildly out of range, it is a valid option due to how heavily it can mislead certain ML algorithms.</a:t>
            </a:r>
          </a:p>
        </p:txBody>
      </p:sp>
      <p:sp>
        <p:nvSpPr>
          <p:cNvPr id="4" name="Slide Number Placeholder 3"/>
          <p:cNvSpPr>
            <a:spLocks noGrp="1"/>
          </p:cNvSpPr>
          <p:nvPr>
            <p:ph type="sldNum" sz="quarter" idx="5"/>
          </p:nvPr>
        </p:nvSpPr>
        <p:spPr/>
        <p:txBody>
          <a:bodyPr/>
          <a:lstStyle/>
          <a:p>
            <a:fld id="{0EB21560-1292-4E07-B41E-AC2EA28CCEAE}" type="slidenum">
              <a:rPr lang="en-GB" smtClean="0"/>
              <a:t>5</a:t>
            </a:fld>
            <a:endParaRPr lang="en-GB"/>
          </a:p>
        </p:txBody>
      </p:sp>
    </p:spTree>
    <p:extLst>
      <p:ext uri="{BB962C8B-B14F-4D97-AF65-F5344CB8AC3E}">
        <p14:creationId xmlns:p14="http://schemas.microsoft.com/office/powerpoint/2010/main" val="756498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discrepancies in question are the five red highlighted boxes, showing that there are rows where Glucose, </a:t>
            </a:r>
            <a:r>
              <a:rPr lang="en-GB" err="1"/>
              <a:t>BloodPressure</a:t>
            </a:r>
            <a:r>
              <a:rPr lang="en-GB"/>
              <a:t>, </a:t>
            </a:r>
            <a:r>
              <a:rPr lang="en-GB" err="1"/>
              <a:t>SkinThickness</a:t>
            </a:r>
            <a:r>
              <a:rPr lang="en-GB"/>
              <a:t>, Insulin or BMI are 0. </a:t>
            </a:r>
          </a:p>
          <a:p>
            <a:r>
              <a:rPr lang="en-GB"/>
              <a:t>These are not physically possible unless this dataset includes the deceased, which it does not. </a:t>
            </a:r>
          </a:p>
          <a:p>
            <a:r>
              <a:rPr lang="en-GB"/>
              <a:t>Additionally, we can see that the mean of our target variable is less than 0.5, meaning the dataset is imbalanced towards patients without diabetes, though this will be addressed in a later slide.</a:t>
            </a:r>
          </a:p>
        </p:txBody>
      </p:sp>
      <p:sp>
        <p:nvSpPr>
          <p:cNvPr id="4" name="Slide Number Placeholder 3"/>
          <p:cNvSpPr>
            <a:spLocks noGrp="1"/>
          </p:cNvSpPr>
          <p:nvPr>
            <p:ph type="sldNum" sz="quarter" idx="5"/>
          </p:nvPr>
        </p:nvSpPr>
        <p:spPr/>
        <p:txBody>
          <a:bodyPr/>
          <a:lstStyle/>
          <a:p>
            <a:fld id="{0EB21560-1292-4E07-B41E-AC2EA28CCEAE}" type="slidenum">
              <a:rPr lang="en-GB" smtClean="0"/>
              <a:t>6</a:t>
            </a:fld>
            <a:endParaRPr lang="en-GB"/>
          </a:p>
        </p:txBody>
      </p:sp>
    </p:spTree>
    <p:extLst>
      <p:ext uri="{BB962C8B-B14F-4D97-AF65-F5344CB8AC3E}">
        <p14:creationId xmlns:p14="http://schemas.microsoft.com/office/powerpoint/2010/main" val="404107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Columns is given as an argument to </a:t>
            </a:r>
            <a:r>
              <a:rPr lang="en-GB" dirty="0" err="1"/>
              <a:t>pd.DataFrame</a:t>
            </a:r>
            <a:r>
              <a:rPr lang="en-GB" dirty="0"/>
              <a:t> because the </a:t>
            </a:r>
            <a:r>
              <a:rPr lang="en-GB" dirty="0" err="1"/>
              <a:t>KNNImputer</a:t>
            </a:r>
            <a:r>
              <a:rPr lang="en-GB" dirty="0"/>
              <a:t> returns a NumPy array, which means the column names would otherwise be lost and replaced by 0, 1, 2, 3, etc.</a:t>
            </a:r>
          </a:p>
          <a:p>
            <a:r>
              <a:rPr lang="en-GB" dirty="0"/>
              <a:t>The neighbours used in the </a:t>
            </a:r>
            <a:r>
              <a:rPr lang="en-GB" dirty="0" err="1"/>
              <a:t>KNNImputer</a:t>
            </a:r>
            <a:r>
              <a:rPr lang="en-GB" dirty="0"/>
              <a:t> will be subject to change with hyperparameter tuning during development. </a:t>
            </a:r>
          </a:p>
          <a:p>
            <a:r>
              <a:rPr lang="en-GB" dirty="0"/>
              <a:t>The number of neighbours will increase the computational power required, but might not necessarily yield better results, hence the need for iterative tuning.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Mean/Median: </a:t>
            </a:r>
            <a:r>
              <a:rPr lang="en-GB" sz="1200" dirty="0"/>
              <a:t>Doesn’t account for the relationships between variables, such as BMI and </a:t>
            </a:r>
            <a:r>
              <a:rPr lang="en-GB" sz="1200" dirty="0" err="1"/>
              <a:t>SkinThickness</a:t>
            </a:r>
            <a:r>
              <a:rPr lang="en-GB" sz="1200" dirty="0"/>
              <a:t>.</a:t>
            </a:r>
          </a:p>
          <a:p>
            <a:r>
              <a:rPr lang="en-GB" dirty="0"/>
              <a:t>KNN: </a:t>
            </a:r>
            <a:r>
              <a:rPr lang="en-GB" sz="1200" dirty="0"/>
              <a:t>Does account for the relationships between variables but may be computationally expensive.</a:t>
            </a:r>
          </a:p>
          <a:p>
            <a:r>
              <a:rPr lang="en-GB" sz="1200" dirty="0"/>
              <a:t>Removal: Only done where absolutely necessary, as it directly reduces the amount of data the model can train from and may cause misleading trends. Very bad for this database given the large amount of missing data</a:t>
            </a:r>
            <a:endParaRPr lang="en-GB" dirty="0"/>
          </a:p>
          <a:p>
            <a:endParaRPr lang="en-GB" dirty="0"/>
          </a:p>
        </p:txBody>
      </p:sp>
      <p:sp>
        <p:nvSpPr>
          <p:cNvPr id="4" name="Slide Number Placeholder 3"/>
          <p:cNvSpPr>
            <a:spLocks noGrp="1"/>
          </p:cNvSpPr>
          <p:nvPr>
            <p:ph type="sldNum" sz="quarter" idx="5"/>
          </p:nvPr>
        </p:nvSpPr>
        <p:spPr/>
        <p:txBody>
          <a:bodyPr/>
          <a:lstStyle/>
          <a:p>
            <a:fld id="{0EB21560-1292-4E07-B41E-AC2EA28CCEAE}" type="slidenum">
              <a:rPr lang="en-GB" smtClean="0"/>
              <a:t>7</a:t>
            </a:fld>
            <a:endParaRPr lang="en-GB"/>
          </a:p>
        </p:txBody>
      </p:sp>
    </p:spTree>
    <p:extLst>
      <p:ext uri="{BB962C8B-B14F-4D97-AF65-F5344CB8AC3E}">
        <p14:creationId xmlns:p14="http://schemas.microsoft.com/office/powerpoint/2010/main" val="3940057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Left side is slightly cropped due to </a:t>
            </a:r>
            <a:r>
              <a:rPr lang="en-GB" dirty="0" err="1"/>
              <a:t>DiabetesPedigreeFunction</a:t>
            </a:r>
            <a:r>
              <a:rPr lang="en-GB" dirty="0"/>
              <a:t> being such a long column name.</a:t>
            </a:r>
          </a:p>
          <a:p>
            <a:r>
              <a:rPr lang="en-GB" dirty="0"/>
              <a:t>Interestingly, the pedigree function has a low correlation with the outcome, though this is likely due to the fact that type 2 diabetes is not entirely a hereditary condition, and is more influenced by other factors such as weight, which is also reflected within the correlation matrix.</a:t>
            </a:r>
          </a:p>
        </p:txBody>
      </p:sp>
      <p:sp>
        <p:nvSpPr>
          <p:cNvPr id="4" name="Slide Number Placeholder 3"/>
          <p:cNvSpPr>
            <a:spLocks noGrp="1"/>
          </p:cNvSpPr>
          <p:nvPr>
            <p:ph type="sldNum" sz="quarter" idx="5"/>
          </p:nvPr>
        </p:nvSpPr>
        <p:spPr/>
        <p:txBody>
          <a:bodyPr/>
          <a:lstStyle/>
          <a:p>
            <a:fld id="{0EB21560-1292-4E07-B41E-AC2EA28CCEAE}" type="slidenum">
              <a:rPr lang="en-GB" smtClean="0"/>
              <a:t>8</a:t>
            </a:fld>
            <a:endParaRPr lang="en-GB"/>
          </a:p>
        </p:txBody>
      </p:sp>
    </p:spTree>
    <p:extLst>
      <p:ext uri="{BB962C8B-B14F-4D97-AF65-F5344CB8AC3E}">
        <p14:creationId xmlns:p14="http://schemas.microsoft.com/office/powerpoint/2010/main" val="154247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previously mentioned, this dataset is entirely numerical data other than its categorical target variable, meaning SMOTE has no issues parsing the existing data to generate new samples.</a:t>
            </a:r>
          </a:p>
        </p:txBody>
      </p:sp>
      <p:sp>
        <p:nvSpPr>
          <p:cNvPr id="4" name="Slide Number Placeholder 3"/>
          <p:cNvSpPr>
            <a:spLocks noGrp="1"/>
          </p:cNvSpPr>
          <p:nvPr>
            <p:ph type="sldNum" sz="quarter" idx="5"/>
          </p:nvPr>
        </p:nvSpPr>
        <p:spPr/>
        <p:txBody>
          <a:bodyPr/>
          <a:lstStyle/>
          <a:p>
            <a:fld id="{0EB21560-1292-4E07-B41E-AC2EA28CCEAE}" type="slidenum">
              <a:rPr lang="en-GB" smtClean="0"/>
              <a:t>9</a:t>
            </a:fld>
            <a:endParaRPr lang="en-GB"/>
          </a:p>
        </p:txBody>
      </p:sp>
    </p:spTree>
    <p:extLst>
      <p:ext uri="{BB962C8B-B14F-4D97-AF65-F5344CB8AC3E}">
        <p14:creationId xmlns:p14="http://schemas.microsoft.com/office/powerpoint/2010/main" val="2535294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EB21560-1292-4E07-B41E-AC2EA28CCEAE}" type="slidenum">
              <a:rPr lang="en-GB" smtClean="0"/>
              <a:t>10</a:t>
            </a:fld>
            <a:endParaRPr lang="en-GB"/>
          </a:p>
        </p:txBody>
      </p:sp>
    </p:spTree>
    <p:extLst>
      <p:ext uri="{BB962C8B-B14F-4D97-AF65-F5344CB8AC3E}">
        <p14:creationId xmlns:p14="http://schemas.microsoft.com/office/powerpoint/2010/main" val="66793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11/29/2024</a:t>
            </a:fld>
            <a:endParaRPr lang="en-US"/>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91781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11/29/2024</a:t>
            </a:fld>
            <a:endParaRPr lang="en-US"/>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42559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11/29/2024</a:t>
            </a:fld>
            <a:endParaRPr lang="en-US"/>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876654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11/29/2024</a:t>
            </a:fld>
            <a:endParaRPr lang="en-US"/>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475277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11/29/2024</a:t>
            </a:fld>
            <a:endParaRPr lang="en-US"/>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71083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11/29/2024</a:t>
            </a:fld>
            <a:endParaRPr lang="en-US"/>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45194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11/29/2024</a:t>
            </a:fld>
            <a:endParaRPr lang="en-US"/>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68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11/29/2024</a:t>
            </a:fld>
            <a:endParaRPr lang="en-US"/>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58050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11/29/2024</a:t>
            </a:fld>
            <a:endParaRPr lang="en-US"/>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874957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11/29/2024</a:t>
            </a:fld>
            <a:endParaRPr lang="en-US"/>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666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11/29/2024</a:t>
            </a:fld>
            <a:endParaRPr lang="en-US"/>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5802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11/29/2024</a:t>
            </a:fld>
            <a:endParaRPr lang="en-US" spc="5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83375260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8" Type="http://schemas.openxmlformats.org/officeDocument/2006/relationships/hyperlink" Target="https://medlineplus.gov/genetics/condition/type-2-diabetes/" TargetMode="External"/><Relationship Id="rId3" Type="http://schemas.openxmlformats.org/officeDocument/2006/relationships/hyperlink" Target="https://www.diabetes.org.uk/about-us/about-the-charity/our-strategy/statistics" TargetMode="External"/><Relationship Id="rId7" Type="http://schemas.openxmlformats.org/officeDocument/2006/relationships/hyperlink" Target="https://neptune.ai/blog/evaluation-metrics-binary-classificat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oi.org/10.1007/s00521-022-07049-z" TargetMode="External"/><Relationship Id="rId5" Type="http://schemas.openxmlformats.org/officeDocument/2006/relationships/hyperlink" Target="https://doi.org/10.17350/HJSE19030000250" TargetMode="External"/><Relationship Id="rId10" Type="http://schemas.openxmlformats.org/officeDocument/2006/relationships/hyperlink" Target="https://www.kaggle.com/datasets/uciml/pima-indians-diabetes-database" TargetMode="External"/><Relationship Id="rId4" Type="http://schemas.openxmlformats.org/officeDocument/2006/relationships/hyperlink" Target="https://doi.org/10.1145/3632971.3633348" TargetMode="External"/><Relationship Id="rId9" Type="http://schemas.openxmlformats.org/officeDocument/2006/relationships/hyperlink" Target="https://www.kaggle.com/datasets/johndasilva/diabete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0.png"/><Relationship Id="rId4" Type="http://schemas.openxmlformats.org/officeDocument/2006/relationships/diagramLayout" Target="../diagrams/layout1.xm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97FCF-E1CA-7DD6-9CA9-9D07A7D734D9}"/>
              </a:ext>
            </a:extLst>
          </p:cNvPr>
          <p:cNvSpPr>
            <a:spLocks noGrp="1"/>
          </p:cNvSpPr>
          <p:nvPr>
            <p:ph type="ctrTitle"/>
          </p:nvPr>
        </p:nvSpPr>
        <p:spPr>
          <a:xfrm>
            <a:off x="960437" y="849473"/>
            <a:ext cx="6021207" cy="2579527"/>
          </a:xfrm>
        </p:spPr>
        <p:txBody>
          <a:bodyPr anchor="b">
            <a:normAutofit/>
          </a:bodyPr>
          <a:lstStyle/>
          <a:p>
            <a:pPr algn="l"/>
            <a:r>
              <a:rPr lang="en-GB" sz="4400"/>
              <a:t>Using supervised learning for the Binary classification of Type 2 Diabetes </a:t>
            </a:r>
          </a:p>
        </p:txBody>
      </p:sp>
      <p:sp>
        <p:nvSpPr>
          <p:cNvPr id="11" name="Rectangle 10">
            <a:extLst>
              <a:ext uri="{FF2B5EF4-FFF2-40B4-BE49-F238E27FC236}">
                <a16:creationId xmlns:a16="http://schemas.microsoft.com/office/drawing/2014/main" id="{5C60DF7C-88F0-40A5-96EC-BABE7A4A3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7534655"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8FA80C3-45AF-CD22-6A7E-E47AE5E9DD95}"/>
              </a:ext>
            </a:extLst>
          </p:cNvPr>
          <p:cNvSpPr>
            <a:spLocks noGrp="1"/>
          </p:cNvSpPr>
          <p:nvPr>
            <p:ph type="subTitle" idx="1"/>
          </p:nvPr>
        </p:nvSpPr>
        <p:spPr>
          <a:xfrm>
            <a:off x="960438" y="4525963"/>
            <a:ext cx="6021207" cy="1509712"/>
          </a:xfrm>
        </p:spPr>
        <p:txBody>
          <a:bodyPr anchor="t">
            <a:normAutofit/>
          </a:bodyPr>
          <a:lstStyle/>
          <a:p>
            <a:pPr algn="l">
              <a:lnSpc>
                <a:spcPct val="91000"/>
              </a:lnSpc>
            </a:pPr>
            <a:r>
              <a:rPr lang="en-GB" sz="3300"/>
              <a:t>Data wrangling, preprocessing, exploration and model planning.</a:t>
            </a:r>
          </a:p>
        </p:txBody>
      </p:sp>
      <p:pic>
        <p:nvPicPr>
          <p:cNvPr id="4" name="Picture 3" descr="101010 data lines to infinity">
            <a:extLst>
              <a:ext uri="{FF2B5EF4-FFF2-40B4-BE49-F238E27FC236}">
                <a16:creationId xmlns:a16="http://schemas.microsoft.com/office/drawing/2014/main" id="{BF8C26B7-BF21-E7A5-8638-7116E009F2CA}"/>
              </a:ext>
            </a:extLst>
          </p:cNvPr>
          <p:cNvPicPr>
            <a:picLocks noChangeAspect="1"/>
          </p:cNvPicPr>
          <p:nvPr/>
        </p:nvPicPr>
        <p:blipFill>
          <a:blip r:embed="rId2"/>
          <a:srcRect l="29766" r="26262" b="1"/>
          <a:stretch/>
        </p:blipFill>
        <p:spPr>
          <a:xfrm>
            <a:off x="7534655" y="10"/>
            <a:ext cx="4657345" cy="6857990"/>
          </a:xfrm>
          <a:prstGeom prst="rect">
            <a:avLst/>
          </a:prstGeom>
        </p:spPr>
      </p:pic>
      <p:sp>
        <p:nvSpPr>
          <p:cNvPr id="5" name="TextBox 4">
            <a:extLst>
              <a:ext uri="{FF2B5EF4-FFF2-40B4-BE49-F238E27FC236}">
                <a16:creationId xmlns:a16="http://schemas.microsoft.com/office/drawing/2014/main" id="{E8637D68-36DB-F534-DD0B-337A79449CDB}"/>
              </a:ext>
            </a:extLst>
          </p:cNvPr>
          <p:cNvSpPr txBox="1"/>
          <p:nvPr/>
        </p:nvSpPr>
        <p:spPr>
          <a:xfrm>
            <a:off x="4411139" y="6494106"/>
            <a:ext cx="2995127" cy="369332"/>
          </a:xfrm>
          <a:prstGeom prst="rect">
            <a:avLst/>
          </a:prstGeom>
          <a:noFill/>
        </p:spPr>
        <p:txBody>
          <a:bodyPr wrap="square" rtlCol="0">
            <a:spAutoFit/>
          </a:bodyPr>
          <a:lstStyle/>
          <a:p>
            <a:r>
              <a:rPr lang="en-GB">
                <a:solidFill>
                  <a:schemeClr val="bg1"/>
                </a:solidFill>
              </a:rPr>
              <a:t>Lewis Higgins – 22133848</a:t>
            </a:r>
          </a:p>
        </p:txBody>
      </p:sp>
    </p:spTree>
    <p:extLst>
      <p:ext uri="{BB962C8B-B14F-4D97-AF65-F5344CB8AC3E}">
        <p14:creationId xmlns:p14="http://schemas.microsoft.com/office/powerpoint/2010/main" val="59878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3E59-1DDA-9918-9D29-6B8F33260E8C}"/>
              </a:ext>
            </a:extLst>
          </p:cNvPr>
          <p:cNvSpPr>
            <a:spLocks noGrp="1"/>
          </p:cNvSpPr>
          <p:nvPr>
            <p:ph type="title"/>
          </p:nvPr>
        </p:nvSpPr>
        <p:spPr/>
        <p:txBody>
          <a:bodyPr/>
          <a:lstStyle/>
          <a:p>
            <a:r>
              <a:rPr lang="en-GB"/>
              <a:t>Model selection (1/2)</a:t>
            </a:r>
          </a:p>
        </p:txBody>
      </p:sp>
      <p:sp>
        <p:nvSpPr>
          <p:cNvPr id="3" name="Content Placeholder 2">
            <a:extLst>
              <a:ext uri="{FF2B5EF4-FFF2-40B4-BE49-F238E27FC236}">
                <a16:creationId xmlns:a16="http://schemas.microsoft.com/office/drawing/2014/main" id="{00D2E35D-8498-52BB-1654-3A492D317EA9}"/>
              </a:ext>
            </a:extLst>
          </p:cNvPr>
          <p:cNvSpPr>
            <a:spLocks noGrp="1"/>
          </p:cNvSpPr>
          <p:nvPr>
            <p:ph idx="1"/>
          </p:nvPr>
        </p:nvSpPr>
        <p:spPr/>
        <p:txBody>
          <a:bodyPr/>
          <a:lstStyle/>
          <a:p>
            <a:r>
              <a:rPr lang="en-GB"/>
              <a:t>Multiple classification models will be used and compared on this dataset, including:</a:t>
            </a:r>
          </a:p>
        </p:txBody>
      </p:sp>
      <p:sp>
        <p:nvSpPr>
          <p:cNvPr id="4" name="TextBox 3">
            <a:extLst>
              <a:ext uri="{FF2B5EF4-FFF2-40B4-BE49-F238E27FC236}">
                <a16:creationId xmlns:a16="http://schemas.microsoft.com/office/drawing/2014/main" id="{D25B1AF1-C7AA-4680-34CF-E92639251E35}"/>
              </a:ext>
            </a:extLst>
          </p:cNvPr>
          <p:cNvSpPr txBox="1"/>
          <p:nvPr/>
        </p:nvSpPr>
        <p:spPr>
          <a:xfrm>
            <a:off x="960120" y="4061382"/>
            <a:ext cx="2472612" cy="2031325"/>
          </a:xfrm>
          <a:prstGeom prst="rect">
            <a:avLst/>
          </a:prstGeom>
          <a:noFill/>
        </p:spPr>
        <p:txBody>
          <a:bodyPr wrap="square" rtlCol="0">
            <a:spAutoFit/>
          </a:bodyPr>
          <a:lstStyle/>
          <a:p>
            <a:r>
              <a:rPr lang="en-GB"/>
              <a:t>Random Forest:</a:t>
            </a:r>
          </a:p>
          <a:p>
            <a:r>
              <a:rPr lang="en-GB"/>
              <a:t>Leverages multiple decision trees to learn trends in the data. Especially useful with numerical data like in this dataset.</a:t>
            </a:r>
          </a:p>
        </p:txBody>
      </p:sp>
      <p:sp>
        <p:nvSpPr>
          <p:cNvPr id="5" name="TextBox 4">
            <a:extLst>
              <a:ext uri="{FF2B5EF4-FFF2-40B4-BE49-F238E27FC236}">
                <a16:creationId xmlns:a16="http://schemas.microsoft.com/office/drawing/2014/main" id="{1943436E-F9CF-F90F-5BEA-B579D7AA5CF4}"/>
              </a:ext>
            </a:extLst>
          </p:cNvPr>
          <p:cNvSpPr txBox="1"/>
          <p:nvPr/>
        </p:nvSpPr>
        <p:spPr>
          <a:xfrm>
            <a:off x="4141534" y="3784382"/>
            <a:ext cx="3626498" cy="2585323"/>
          </a:xfrm>
          <a:prstGeom prst="rect">
            <a:avLst/>
          </a:prstGeom>
          <a:noFill/>
        </p:spPr>
        <p:txBody>
          <a:bodyPr wrap="square" rtlCol="0">
            <a:spAutoFit/>
          </a:bodyPr>
          <a:lstStyle/>
          <a:p>
            <a:r>
              <a:rPr lang="en-GB"/>
              <a:t>Support Vector Machine (SVM):</a:t>
            </a:r>
          </a:p>
          <a:p>
            <a:r>
              <a:rPr lang="en-GB"/>
              <a:t>Identifies the best hyperplane (line of best fit) to split the classes. The distance between the hyperplane and the data points closest to it (support vectors) is known as the margin, and the size of the margin positively correlates with the quality of the SVM.</a:t>
            </a:r>
          </a:p>
        </p:txBody>
      </p:sp>
      <p:sp>
        <p:nvSpPr>
          <p:cNvPr id="6" name="TextBox 5">
            <a:extLst>
              <a:ext uri="{FF2B5EF4-FFF2-40B4-BE49-F238E27FC236}">
                <a16:creationId xmlns:a16="http://schemas.microsoft.com/office/drawing/2014/main" id="{96D28816-D589-A953-A3B8-310DB723E170}"/>
              </a:ext>
            </a:extLst>
          </p:cNvPr>
          <p:cNvSpPr txBox="1"/>
          <p:nvPr/>
        </p:nvSpPr>
        <p:spPr>
          <a:xfrm>
            <a:off x="8476834" y="4061380"/>
            <a:ext cx="2472612" cy="2031325"/>
          </a:xfrm>
          <a:prstGeom prst="rect">
            <a:avLst/>
          </a:prstGeom>
          <a:noFill/>
        </p:spPr>
        <p:txBody>
          <a:bodyPr wrap="square" rtlCol="0">
            <a:spAutoFit/>
          </a:bodyPr>
          <a:lstStyle/>
          <a:p>
            <a:r>
              <a:rPr lang="en-GB"/>
              <a:t>Logistic Regression: </a:t>
            </a:r>
          </a:p>
          <a:p>
            <a:r>
              <a:rPr lang="en-GB"/>
              <a:t>Calculates the probabilities of an instance belonging to a particular class through a logistic sigmoid function.</a:t>
            </a:r>
          </a:p>
        </p:txBody>
      </p:sp>
    </p:spTree>
    <p:extLst>
      <p:ext uri="{BB962C8B-B14F-4D97-AF65-F5344CB8AC3E}">
        <p14:creationId xmlns:p14="http://schemas.microsoft.com/office/powerpoint/2010/main" val="231698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1681-C52E-63F9-4724-888C5DF371F3}"/>
              </a:ext>
            </a:extLst>
          </p:cNvPr>
          <p:cNvSpPr>
            <a:spLocks noGrp="1"/>
          </p:cNvSpPr>
          <p:nvPr>
            <p:ph type="title"/>
          </p:nvPr>
        </p:nvSpPr>
        <p:spPr/>
        <p:txBody>
          <a:bodyPr/>
          <a:lstStyle/>
          <a:p>
            <a:r>
              <a:rPr lang="en-GB"/>
              <a:t>Model selection (2/2)</a:t>
            </a:r>
          </a:p>
        </p:txBody>
      </p:sp>
      <p:sp>
        <p:nvSpPr>
          <p:cNvPr id="8" name="TextBox 7">
            <a:extLst>
              <a:ext uri="{FF2B5EF4-FFF2-40B4-BE49-F238E27FC236}">
                <a16:creationId xmlns:a16="http://schemas.microsoft.com/office/drawing/2014/main" id="{56A6A502-6190-580E-7E85-43A101AA7507}"/>
              </a:ext>
            </a:extLst>
          </p:cNvPr>
          <p:cNvSpPr txBox="1"/>
          <p:nvPr/>
        </p:nvSpPr>
        <p:spPr>
          <a:xfrm>
            <a:off x="6859557" y="2595664"/>
            <a:ext cx="4709468" cy="1477328"/>
          </a:xfrm>
          <a:prstGeom prst="rect">
            <a:avLst/>
          </a:prstGeom>
          <a:noFill/>
        </p:spPr>
        <p:txBody>
          <a:bodyPr wrap="square" rtlCol="0">
            <a:spAutoFit/>
          </a:bodyPr>
          <a:lstStyle/>
          <a:p>
            <a:r>
              <a:rPr lang="en-GB"/>
              <a:t>K-Nearest Neighbours:</a:t>
            </a:r>
          </a:p>
          <a:p>
            <a:r>
              <a:rPr lang="en-GB"/>
              <a:t>Has already been used briefly to impute data.  Calculates the average of the K closest data points, where K is the number of points specified.</a:t>
            </a:r>
          </a:p>
        </p:txBody>
      </p:sp>
      <p:sp>
        <p:nvSpPr>
          <p:cNvPr id="7" name="TextBox 6">
            <a:extLst>
              <a:ext uri="{FF2B5EF4-FFF2-40B4-BE49-F238E27FC236}">
                <a16:creationId xmlns:a16="http://schemas.microsoft.com/office/drawing/2014/main" id="{C8C9C238-542A-43C1-AB6D-66B5352C0BE6}"/>
              </a:ext>
            </a:extLst>
          </p:cNvPr>
          <p:cNvSpPr txBox="1"/>
          <p:nvPr/>
        </p:nvSpPr>
        <p:spPr>
          <a:xfrm>
            <a:off x="960120" y="2595664"/>
            <a:ext cx="4372325" cy="1477328"/>
          </a:xfrm>
          <a:prstGeom prst="rect">
            <a:avLst/>
          </a:prstGeom>
          <a:noFill/>
        </p:spPr>
        <p:txBody>
          <a:bodyPr wrap="square" rtlCol="0">
            <a:spAutoFit/>
          </a:bodyPr>
          <a:lstStyle/>
          <a:p>
            <a:r>
              <a:rPr lang="en-GB"/>
              <a:t>Naïve Bayes:</a:t>
            </a:r>
          </a:p>
          <a:p>
            <a:r>
              <a:rPr lang="en-GB"/>
              <a:t>Calculates the probability of A (the target) given B (the other features). It assumes that all features are independent, which isn’t always true, especially in this dataset.</a:t>
            </a:r>
          </a:p>
        </p:txBody>
      </p:sp>
      <p:sp>
        <p:nvSpPr>
          <p:cNvPr id="4" name="Content Placeholder 2">
            <a:extLst>
              <a:ext uri="{FF2B5EF4-FFF2-40B4-BE49-F238E27FC236}">
                <a16:creationId xmlns:a16="http://schemas.microsoft.com/office/drawing/2014/main" id="{1A25007D-5EA4-3ECF-FA39-D2F42FE773EE}"/>
              </a:ext>
            </a:extLst>
          </p:cNvPr>
          <p:cNvSpPr>
            <a:spLocks noGrp="1"/>
          </p:cNvSpPr>
          <p:nvPr>
            <p:ph idx="1"/>
          </p:nvPr>
        </p:nvSpPr>
        <p:spPr>
          <a:xfrm>
            <a:off x="1611419" y="4391025"/>
            <a:ext cx="8966114" cy="2219325"/>
          </a:xfrm>
        </p:spPr>
        <p:txBody>
          <a:bodyPr anchor="ctr">
            <a:normAutofit/>
          </a:bodyPr>
          <a:lstStyle/>
          <a:p>
            <a:r>
              <a:rPr lang="en-GB" sz="2400"/>
              <a:t>These five models were chosen due to their frequent use across literature in binary classification tasks. Random Forest is frequently reputed to be one of the most accurate classification models, which this project can evaluate through comparison against others.</a:t>
            </a:r>
          </a:p>
        </p:txBody>
      </p:sp>
    </p:spTree>
    <p:extLst>
      <p:ext uri="{BB962C8B-B14F-4D97-AF65-F5344CB8AC3E}">
        <p14:creationId xmlns:p14="http://schemas.microsoft.com/office/powerpoint/2010/main" val="351341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189F6-2DE3-9A76-D044-BC628750EE1C}"/>
              </a:ext>
            </a:extLst>
          </p:cNvPr>
          <p:cNvSpPr>
            <a:spLocks noGrp="1"/>
          </p:cNvSpPr>
          <p:nvPr>
            <p:ph type="title"/>
          </p:nvPr>
        </p:nvSpPr>
        <p:spPr>
          <a:xfrm>
            <a:off x="960120" y="643467"/>
            <a:ext cx="3212593" cy="5571066"/>
          </a:xfrm>
        </p:spPr>
        <p:txBody>
          <a:bodyPr>
            <a:normAutofit/>
          </a:bodyPr>
          <a:lstStyle/>
          <a:p>
            <a:r>
              <a:rPr lang="en-GB" sz="4600"/>
              <a:t>Evaluation metrics</a:t>
            </a:r>
          </a:p>
        </p:txBody>
      </p:sp>
      <p:graphicFrame>
        <p:nvGraphicFramePr>
          <p:cNvPr id="8" name="Content Placeholder 2">
            <a:extLst>
              <a:ext uri="{FF2B5EF4-FFF2-40B4-BE49-F238E27FC236}">
                <a16:creationId xmlns:a16="http://schemas.microsoft.com/office/drawing/2014/main" id="{0D7BA339-ECAE-6DA7-2D6B-ABE9C1139640}"/>
              </a:ext>
            </a:extLst>
          </p:cNvPr>
          <p:cNvGraphicFramePr>
            <a:graphicFrameLocks noGrp="1"/>
          </p:cNvGraphicFramePr>
          <p:nvPr>
            <p:ph idx="1"/>
            <p:extLst>
              <p:ext uri="{D42A27DB-BD31-4B8C-83A1-F6EECF244321}">
                <p14:modId xmlns:p14="http://schemas.microsoft.com/office/powerpoint/2010/main" val="3450500120"/>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6727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546F3-DF8E-EC78-5F26-982A0203B482}"/>
              </a:ext>
            </a:extLst>
          </p:cNvPr>
          <p:cNvSpPr>
            <a:spLocks noGrp="1"/>
          </p:cNvSpPr>
          <p:nvPr>
            <p:ph type="title"/>
          </p:nvPr>
        </p:nvSpPr>
        <p:spPr>
          <a:xfrm>
            <a:off x="960120" y="317814"/>
            <a:ext cx="10268712" cy="1700784"/>
          </a:xfrm>
        </p:spPr>
        <p:txBody>
          <a:bodyPr>
            <a:normAutofit/>
          </a:bodyPr>
          <a:lstStyle/>
          <a:p>
            <a:r>
              <a:rPr lang="en-GB" sz="5600"/>
              <a:t>Train/test split and numeric scaling</a:t>
            </a:r>
          </a:p>
        </p:txBody>
      </p:sp>
      <p:sp>
        <p:nvSpPr>
          <p:cNvPr id="17" name="Content Placeholder 2">
            <a:extLst>
              <a:ext uri="{FF2B5EF4-FFF2-40B4-BE49-F238E27FC236}">
                <a16:creationId xmlns:a16="http://schemas.microsoft.com/office/drawing/2014/main" id="{78B480C0-712D-C34F-5873-F184A51A0655}"/>
              </a:ext>
            </a:extLst>
          </p:cNvPr>
          <p:cNvSpPr>
            <a:spLocks noGrp="1"/>
          </p:cNvSpPr>
          <p:nvPr>
            <p:ph idx="1"/>
          </p:nvPr>
        </p:nvSpPr>
        <p:spPr>
          <a:xfrm>
            <a:off x="960120" y="2587752"/>
            <a:ext cx="5869303" cy="3593592"/>
          </a:xfrm>
        </p:spPr>
        <p:txBody>
          <a:bodyPr>
            <a:normAutofit/>
          </a:bodyPr>
          <a:lstStyle/>
          <a:p>
            <a:pPr>
              <a:lnSpc>
                <a:spcPct val="91000"/>
              </a:lnSpc>
            </a:pPr>
            <a:r>
              <a:rPr lang="en-GB" sz="1800"/>
              <a:t>The earlier use of SMOTE means that the dataset is now balanced, allowing for a randomised train/test split via Scikit-Learn to divide the data into training and testing sets at an 80:20% ratio.</a:t>
            </a:r>
          </a:p>
          <a:p>
            <a:pPr>
              <a:lnSpc>
                <a:spcPct val="91000"/>
              </a:lnSpc>
            </a:pPr>
            <a:r>
              <a:rPr lang="en-GB" sz="1800"/>
              <a:t>Splitting the data like this allows the model to be evaluated, as there will be a labelled set of data to compare its predictions to. </a:t>
            </a:r>
          </a:p>
          <a:p>
            <a:pPr>
              <a:lnSpc>
                <a:spcPct val="91000"/>
              </a:lnSpc>
            </a:pPr>
            <a:r>
              <a:rPr lang="en-GB" sz="1800"/>
              <a:t>After this, the numerical data will be </a:t>
            </a:r>
            <a:r>
              <a:rPr lang="en-GB" sz="1800" b="1" i="1"/>
              <a:t>standardised </a:t>
            </a:r>
            <a:r>
              <a:rPr lang="en-GB" sz="1800"/>
              <a:t>using a StandardScaler due to its high variance. This will be beneficial for models such as KNN and SVMs that can be skewed by large differences in data points.</a:t>
            </a:r>
          </a:p>
        </p:txBody>
      </p:sp>
      <p:pic>
        <p:nvPicPr>
          <p:cNvPr id="4" name="Picture 3" descr="A screenshot of a computer&#10;&#10;Description automatically generated">
            <a:extLst>
              <a:ext uri="{FF2B5EF4-FFF2-40B4-BE49-F238E27FC236}">
                <a16:creationId xmlns:a16="http://schemas.microsoft.com/office/drawing/2014/main" id="{6278B357-1178-D2F3-FD9F-B9B984BA7BB2}"/>
              </a:ext>
            </a:extLst>
          </p:cNvPr>
          <p:cNvPicPr>
            <a:picLocks noChangeAspect="1"/>
          </p:cNvPicPr>
          <p:nvPr/>
        </p:nvPicPr>
        <p:blipFill>
          <a:blip r:embed="rId3">
            <a:extLst>
              <a:ext uri="{28A0092B-C50C-407E-A947-70E740481C1C}">
                <a14:useLocalDpi xmlns:a14="http://schemas.microsoft.com/office/drawing/2010/main" val="0"/>
              </a:ext>
            </a:extLst>
          </a:blip>
          <a:srcRect r="17664" b="-2"/>
          <a:stretch/>
        </p:blipFill>
        <p:spPr>
          <a:xfrm>
            <a:off x="7537704" y="2264989"/>
            <a:ext cx="4654296" cy="4593011"/>
          </a:xfrm>
          <a:prstGeom prst="rect">
            <a:avLst/>
          </a:prstGeom>
        </p:spPr>
      </p:pic>
    </p:spTree>
    <p:extLst>
      <p:ext uri="{BB962C8B-B14F-4D97-AF65-F5344CB8AC3E}">
        <p14:creationId xmlns:p14="http://schemas.microsoft.com/office/powerpoint/2010/main" val="67387340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E0D0-4943-3651-67E4-EE640BFE8866}"/>
              </a:ext>
            </a:extLst>
          </p:cNvPr>
          <p:cNvSpPr>
            <a:spLocks noGrp="1"/>
          </p:cNvSpPr>
          <p:nvPr>
            <p:ph type="title"/>
          </p:nvPr>
        </p:nvSpPr>
        <p:spPr/>
        <p:txBody>
          <a:bodyPr>
            <a:normAutofit/>
          </a:bodyPr>
          <a:lstStyle/>
          <a:p>
            <a:r>
              <a:rPr lang="en-GB"/>
              <a:t>Potential Challenges </a:t>
            </a:r>
          </a:p>
        </p:txBody>
      </p:sp>
      <p:graphicFrame>
        <p:nvGraphicFramePr>
          <p:cNvPr id="5" name="Content Placeholder 2">
            <a:extLst>
              <a:ext uri="{FF2B5EF4-FFF2-40B4-BE49-F238E27FC236}">
                <a16:creationId xmlns:a16="http://schemas.microsoft.com/office/drawing/2014/main" id="{906FD979-E2C0-4A95-18D0-C31F947C5B72}"/>
              </a:ext>
            </a:extLst>
          </p:cNvPr>
          <p:cNvGraphicFramePr>
            <a:graphicFrameLocks noGrp="1"/>
          </p:cNvGraphicFramePr>
          <p:nvPr>
            <p:ph idx="1"/>
            <p:extLst>
              <p:ext uri="{D42A27DB-BD31-4B8C-83A1-F6EECF244321}">
                <p14:modId xmlns:p14="http://schemas.microsoft.com/office/powerpoint/2010/main" val="1625126270"/>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492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26903-DD65-51FB-EA75-08887CE43F1A}"/>
              </a:ext>
            </a:extLst>
          </p:cNvPr>
          <p:cNvSpPr>
            <a:spLocks noGrp="1"/>
          </p:cNvSpPr>
          <p:nvPr>
            <p:ph type="title"/>
          </p:nvPr>
        </p:nvSpPr>
        <p:spPr>
          <a:xfrm>
            <a:off x="960120" y="317814"/>
            <a:ext cx="10268712" cy="1700784"/>
          </a:xfrm>
        </p:spPr>
        <p:txBody>
          <a:bodyPr>
            <a:normAutofit/>
          </a:bodyPr>
          <a:lstStyle/>
          <a:p>
            <a:r>
              <a:rPr lang="en-GB" dirty="0"/>
              <a:t>Conclusions</a:t>
            </a:r>
          </a:p>
        </p:txBody>
      </p:sp>
      <p:sp>
        <p:nvSpPr>
          <p:cNvPr id="7" name="Rectangle 6">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Content Placeholder 2">
            <a:extLst>
              <a:ext uri="{FF2B5EF4-FFF2-40B4-BE49-F238E27FC236}">
                <a16:creationId xmlns:a16="http://schemas.microsoft.com/office/drawing/2014/main" id="{EEF41723-3A7C-A824-500C-F9CFD758C47A}"/>
              </a:ext>
            </a:extLst>
          </p:cNvPr>
          <p:cNvGraphicFramePr>
            <a:graphicFrameLocks noGrp="1"/>
          </p:cNvGraphicFramePr>
          <p:nvPr>
            <p:ph idx="1"/>
            <p:extLst>
              <p:ext uri="{D42A27DB-BD31-4B8C-83A1-F6EECF244321}">
                <p14:modId xmlns:p14="http://schemas.microsoft.com/office/powerpoint/2010/main" val="3975379524"/>
              </p:ext>
            </p:extLst>
          </p:nvPr>
        </p:nvGraphicFramePr>
        <p:xfrm>
          <a:off x="960438" y="2749621"/>
          <a:ext cx="10267950" cy="2982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346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98E9-FB2E-E076-B992-0D16235720E0}"/>
              </a:ext>
            </a:extLst>
          </p:cNvPr>
          <p:cNvSpPr>
            <a:spLocks noGrp="1"/>
          </p:cNvSpPr>
          <p:nvPr>
            <p:ph type="title"/>
          </p:nvPr>
        </p:nvSpPr>
        <p:spPr/>
        <p:txBody>
          <a:bodyPr/>
          <a:lstStyle/>
          <a:p>
            <a:r>
              <a:rPr lang="en-GB"/>
              <a:t>References</a:t>
            </a:r>
          </a:p>
        </p:txBody>
      </p:sp>
      <p:sp>
        <p:nvSpPr>
          <p:cNvPr id="3" name="Content Placeholder 2">
            <a:extLst>
              <a:ext uri="{FF2B5EF4-FFF2-40B4-BE49-F238E27FC236}">
                <a16:creationId xmlns:a16="http://schemas.microsoft.com/office/drawing/2014/main" id="{77520853-4033-C0AF-EF9F-7B34F690F1CD}"/>
              </a:ext>
            </a:extLst>
          </p:cNvPr>
          <p:cNvSpPr>
            <a:spLocks noGrp="1"/>
          </p:cNvSpPr>
          <p:nvPr>
            <p:ph idx="1"/>
          </p:nvPr>
        </p:nvSpPr>
        <p:spPr>
          <a:xfrm>
            <a:off x="157067" y="2401272"/>
            <a:ext cx="12034933" cy="4456727"/>
          </a:xfrm>
        </p:spPr>
        <p:txBody>
          <a:bodyPr>
            <a:normAutofit/>
          </a:bodyPr>
          <a:lstStyle/>
          <a:p>
            <a:pPr>
              <a:lnSpc>
                <a:spcPct val="100000"/>
              </a:lnSpc>
            </a:pPr>
            <a:r>
              <a:rPr lang="en-GB" sz="1000" dirty="0"/>
              <a:t>Diabetes UK (2023) </a:t>
            </a:r>
            <a:r>
              <a:rPr lang="en-GB" sz="1000" i="1" dirty="0"/>
              <a:t>How many people in the UK have diabetes?</a:t>
            </a:r>
            <a:r>
              <a:rPr lang="en-GB" sz="1000" dirty="0"/>
              <a:t> Available at: </a:t>
            </a:r>
            <a:r>
              <a:rPr lang="en-GB" sz="1000" dirty="0">
                <a:hlinkClick r:id="rId3"/>
              </a:rPr>
              <a:t>https://www.diabetes.org.uk/about-us/about-the-charity/our-strategy/statistics </a:t>
            </a:r>
            <a:r>
              <a:rPr lang="en-GB" sz="1000" dirty="0"/>
              <a:t>(Accessed: 25 November 2024).</a:t>
            </a:r>
            <a:endParaRPr lang="en-GB" sz="1200" dirty="0"/>
          </a:p>
          <a:p>
            <a:pPr>
              <a:lnSpc>
                <a:spcPct val="100000"/>
              </a:lnSpc>
            </a:pPr>
            <a:r>
              <a:rPr lang="en-GB" sz="1000" dirty="0"/>
              <a:t>Zou, Q., Zhang, Y. and Chen, C.S. (2024) ‘Construction and Application of a Machine Learning Prediction Model Based on Unbalanced Diabetes Data Fusion’, in </a:t>
            </a:r>
            <a:r>
              <a:rPr lang="en-GB" sz="1000" i="1" dirty="0"/>
              <a:t>Proceedings of the 2023 International Joint Conference on Robotics and Artificial Intelligence</a:t>
            </a:r>
            <a:r>
              <a:rPr lang="en-GB" sz="1000" dirty="0"/>
              <a:t>. New York, NY, USA: Association for Computing Machinery (JCRAI ’23), pp. 114–123. Available at: </a:t>
            </a:r>
            <a:r>
              <a:rPr lang="en-GB" sz="1000" dirty="0">
                <a:hlinkClick r:id="rId4"/>
              </a:rPr>
              <a:t>https://doi.org/10.1145/3632971.3633348</a:t>
            </a:r>
            <a:r>
              <a:rPr lang="en-GB" sz="1000" dirty="0"/>
              <a:t>.                                             </a:t>
            </a:r>
          </a:p>
          <a:p>
            <a:pPr>
              <a:lnSpc>
                <a:spcPct val="100000"/>
              </a:lnSpc>
            </a:pPr>
            <a:r>
              <a:rPr lang="en-GB" sz="1000" dirty="0" err="1"/>
              <a:t>Akmeşe</a:t>
            </a:r>
            <a:r>
              <a:rPr lang="en-GB" sz="1000" dirty="0"/>
              <a:t>, Ö.F. (2022) ‘Diagnosing Diabetes with Machine Learning </a:t>
            </a:r>
            <a:r>
              <a:rPr lang="en-GB" sz="1000" dirty="0" err="1"/>
              <a:t>Techiques</a:t>
            </a:r>
            <a:r>
              <a:rPr lang="en-GB" sz="1000" dirty="0"/>
              <a:t>’, </a:t>
            </a:r>
            <a:r>
              <a:rPr lang="en-GB" sz="1000" i="1" dirty="0"/>
              <a:t>Hittite Journal of Science and Engineering</a:t>
            </a:r>
            <a:r>
              <a:rPr lang="en-GB" sz="1000" dirty="0"/>
              <a:t>, 9(1), pp. 9–18. Available at: </a:t>
            </a:r>
            <a:r>
              <a:rPr lang="en-GB" sz="1000" dirty="0">
                <a:hlinkClick r:id="rId5"/>
              </a:rPr>
              <a:t>https://doi.org/10.17350/HJSE19030000250</a:t>
            </a:r>
            <a:r>
              <a:rPr lang="en-GB" sz="1000" dirty="0"/>
              <a:t>.</a:t>
            </a:r>
          </a:p>
          <a:p>
            <a:pPr>
              <a:lnSpc>
                <a:spcPct val="100000"/>
              </a:lnSpc>
            </a:pPr>
            <a:r>
              <a:rPr lang="en-GB" sz="1000" dirty="0"/>
              <a:t>Chang, V. </a:t>
            </a:r>
            <a:r>
              <a:rPr lang="en-GB" sz="1000" i="1" dirty="0"/>
              <a:t>et al.</a:t>
            </a:r>
            <a:r>
              <a:rPr lang="en-GB" sz="1000" dirty="0"/>
              <a:t> (2023) ‘Pima Indians diabetes mellitus classification based on machine learning (ML) algorithms’, </a:t>
            </a:r>
            <a:r>
              <a:rPr lang="en-GB" sz="1000" i="1" dirty="0"/>
              <a:t>Neural Computing and Applications</a:t>
            </a:r>
            <a:r>
              <a:rPr lang="en-GB" sz="1000" dirty="0"/>
              <a:t>, 35(22), pp. 16157–16173. Available at: </a:t>
            </a:r>
            <a:r>
              <a:rPr lang="en-GB" sz="1000" dirty="0">
                <a:hlinkClick r:id="rId6"/>
              </a:rPr>
              <a:t>https://doi.org/10.1007/s00521-022-07049-z</a:t>
            </a:r>
            <a:r>
              <a:rPr lang="en-GB" sz="1000" dirty="0"/>
              <a:t>.</a:t>
            </a:r>
          </a:p>
          <a:p>
            <a:pPr>
              <a:lnSpc>
                <a:spcPct val="100000"/>
              </a:lnSpc>
            </a:pPr>
            <a:r>
              <a:rPr lang="en-GB" sz="1000" dirty="0" err="1"/>
              <a:t>Czakon</a:t>
            </a:r>
            <a:r>
              <a:rPr lang="en-GB" sz="1000" dirty="0"/>
              <a:t>, J. (2022) </a:t>
            </a:r>
            <a:r>
              <a:rPr lang="en-GB" sz="1000" i="1" dirty="0"/>
              <a:t>20 Evaluation Metrics for Binary Classification</a:t>
            </a:r>
            <a:r>
              <a:rPr lang="en-GB" sz="1000" dirty="0"/>
              <a:t>. Available at: </a:t>
            </a:r>
            <a:r>
              <a:rPr lang="en-GB" sz="1000" dirty="0">
                <a:hlinkClick r:id="rId7"/>
              </a:rPr>
              <a:t>https://neptune.ai/blog/evaluation-metrics-binary-classification</a:t>
            </a:r>
            <a:r>
              <a:rPr lang="en-GB" sz="1000" dirty="0"/>
              <a:t> (Accessed: 28 November 2024).</a:t>
            </a:r>
            <a:endParaRPr lang="en-GB" sz="1050" dirty="0"/>
          </a:p>
          <a:p>
            <a:pPr>
              <a:lnSpc>
                <a:spcPct val="100000"/>
              </a:lnSpc>
            </a:pPr>
            <a:r>
              <a:rPr lang="en-GB" sz="1000" dirty="0"/>
              <a:t>MedlinePlus (2017) </a:t>
            </a:r>
            <a:r>
              <a:rPr lang="en-GB" sz="1000" i="1" dirty="0"/>
              <a:t>Type 2 diabetes: MedlinePlus Genetics</a:t>
            </a:r>
            <a:r>
              <a:rPr lang="en-GB" sz="1000" dirty="0"/>
              <a:t>. Available at: </a:t>
            </a:r>
            <a:r>
              <a:rPr lang="en-GB" sz="1000" dirty="0">
                <a:hlinkClick r:id="rId8"/>
              </a:rPr>
              <a:t>https://medlineplus.gov/genetics/condition/type-2-diabetes/</a:t>
            </a:r>
            <a:r>
              <a:rPr lang="en-GB" sz="1000" dirty="0"/>
              <a:t> (Accessed: 28 November 2024).</a:t>
            </a:r>
            <a:endParaRPr lang="en-GB" sz="1100" dirty="0"/>
          </a:p>
          <a:p>
            <a:endParaRPr lang="en-GB" sz="800" dirty="0"/>
          </a:p>
          <a:p>
            <a:r>
              <a:rPr lang="en-GB" sz="2400" b="1" dirty="0"/>
              <a:t>Datasets:</a:t>
            </a:r>
          </a:p>
          <a:p>
            <a:r>
              <a:rPr lang="en-GB" sz="1050" dirty="0"/>
              <a:t>John DaSilva (2017) </a:t>
            </a:r>
            <a:r>
              <a:rPr lang="en-GB" sz="1050" i="1" dirty="0"/>
              <a:t>Frankfurt Diabetes Dataset</a:t>
            </a:r>
            <a:r>
              <a:rPr lang="en-GB" sz="1050" dirty="0"/>
              <a:t>. Available at: </a:t>
            </a:r>
            <a:r>
              <a:rPr lang="en-GB" sz="1050" dirty="0">
                <a:hlinkClick r:id="rId9"/>
              </a:rPr>
              <a:t>https://www.kaggle.com/datasets/johndasilva/diabetes </a:t>
            </a:r>
            <a:r>
              <a:rPr lang="en-GB" sz="1050" dirty="0"/>
              <a:t>(Accessed: 25 November 2024).</a:t>
            </a:r>
            <a:br>
              <a:rPr lang="en-GB" sz="1050" dirty="0"/>
            </a:br>
            <a:r>
              <a:rPr lang="en-GB" sz="1050" dirty="0"/>
              <a:t>UCI Machine Learning (2016) </a:t>
            </a:r>
            <a:r>
              <a:rPr lang="en-GB" sz="1050" i="1" dirty="0"/>
              <a:t>Pima Indians Diabetes Database</a:t>
            </a:r>
            <a:r>
              <a:rPr lang="en-GB" sz="1050" dirty="0"/>
              <a:t>. Available at: </a:t>
            </a:r>
            <a:r>
              <a:rPr lang="en-GB" sz="1050" dirty="0">
                <a:hlinkClick r:id="rId10"/>
              </a:rPr>
              <a:t>https://www.kaggle.com/datasets/uciml/pima-indians-diabetes-database </a:t>
            </a:r>
            <a:r>
              <a:rPr lang="en-GB" sz="1050" dirty="0"/>
              <a:t>(Accessed: 25 November 2024</a:t>
            </a:r>
            <a:r>
              <a:rPr lang="en-GB" sz="800" dirty="0"/>
              <a:t>).</a:t>
            </a:r>
          </a:p>
          <a:p>
            <a:pPr>
              <a:lnSpc>
                <a:spcPct val="100000"/>
              </a:lnSpc>
            </a:pPr>
            <a:endParaRPr lang="en-GB" sz="900" dirty="0"/>
          </a:p>
          <a:p>
            <a:endParaRPr lang="en-GB" sz="1600" dirty="0"/>
          </a:p>
        </p:txBody>
      </p:sp>
    </p:spTree>
    <p:extLst>
      <p:ext uri="{BB962C8B-B14F-4D97-AF65-F5344CB8AC3E}">
        <p14:creationId xmlns:p14="http://schemas.microsoft.com/office/powerpoint/2010/main" val="30236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1F00DC6-2FCC-D003-151C-F4B0698CEC04}"/>
              </a:ext>
            </a:extLst>
          </p:cNvPr>
          <p:cNvSpPr txBox="1"/>
          <p:nvPr/>
        </p:nvSpPr>
        <p:spPr>
          <a:xfrm>
            <a:off x="1354347" y="3035030"/>
            <a:ext cx="2743200" cy="1361872"/>
          </a:xfrm>
          <a:prstGeom prst="rect">
            <a:avLst/>
          </a:prstGeom>
          <a:solidFill>
            <a:schemeClr val="bg1"/>
          </a:solidFill>
        </p:spPr>
        <p:txBody>
          <a:bodyPr wrap="square" rtlCol="0">
            <a:spAutoFit/>
          </a:bodyPr>
          <a:lstStyle/>
          <a:p>
            <a:endParaRPr lang="en-GB"/>
          </a:p>
        </p:txBody>
      </p:sp>
      <p:sp>
        <p:nvSpPr>
          <p:cNvPr id="10" name="TextBox 9">
            <a:extLst>
              <a:ext uri="{FF2B5EF4-FFF2-40B4-BE49-F238E27FC236}">
                <a16:creationId xmlns:a16="http://schemas.microsoft.com/office/drawing/2014/main" id="{AC343682-371D-3C0D-62FA-0D10C7E01F0D}"/>
              </a:ext>
            </a:extLst>
          </p:cNvPr>
          <p:cNvSpPr txBox="1"/>
          <p:nvPr/>
        </p:nvSpPr>
        <p:spPr>
          <a:xfrm>
            <a:off x="1429966" y="3035030"/>
            <a:ext cx="2577830" cy="1361872"/>
          </a:xfrm>
          <a:prstGeom prst="rect">
            <a:avLst/>
          </a:prstGeom>
          <a:solidFill>
            <a:schemeClr val="bg1"/>
          </a:solidFill>
        </p:spPr>
        <p:txBody>
          <a:bodyPr wrap="square" rtlCol="0">
            <a:spAutoFit/>
          </a:bodyPr>
          <a:lstStyle/>
          <a:p>
            <a:endParaRPr lang="en-GB"/>
          </a:p>
        </p:txBody>
      </p:sp>
      <p:sp>
        <p:nvSpPr>
          <p:cNvPr id="2" name="Title 1">
            <a:extLst>
              <a:ext uri="{FF2B5EF4-FFF2-40B4-BE49-F238E27FC236}">
                <a16:creationId xmlns:a16="http://schemas.microsoft.com/office/drawing/2014/main" id="{2BF4BCF9-EADB-9A44-5424-D3BA09D3CEBD}"/>
              </a:ext>
            </a:extLst>
          </p:cNvPr>
          <p:cNvSpPr>
            <a:spLocks noGrp="1"/>
          </p:cNvSpPr>
          <p:nvPr>
            <p:ph type="title"/>
          </p:nvPr>
        </p:nvSpPr>
        <p:spPr/>
        <p:txBody>
          <a:bodyPr>
            <a:normAutofit fontScale="90000"/>
          </a:bodyPr>
          <a:lstStyle/>
          <a:p>
            <a:r>
              <a:rPr lang="en-GB"/>
              <a:t>Dataset overviews - Sources</a:t>
            </a:r>
          </a:p>
        </p:txBody>
      </p:sp>
      <p:graphicFrame>
        <p:nvGraphicFramePr>
          <p:cNvPr id="7" name="Content Placeholder 2">
            <a:extLst>
              <a:ext uri="{FF2B5EF4-FFF2-40B4-BE49-F238E27FC236}">
                <a16:creationId xmlns:a16="http://schemas.microsoft.com/office/drawing/2014/main" id="{AE907DD5-8366-0B77-DECA-DFA86879977E}"/>
              </a:ext>
            </a:extLst>
          </p:cNvPr>
          <p:cNvGraphicFramePr>
            <a:graphicFrameLocks noGrp="1"/>
          </p:cNvGraphicFramePr>
          <p:nvPr>
            <p:ph idx="1"/>
            <p:extLst>
              <p:ext uri="{D42A27DB-BD31-4B8C-83A1-F6EECF244321}">
                <p14:modId xmlns:p14="http://schemas.microsoft.com/office/powerpoint/2010/main" val="3289350592"/>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descr="A blue text on a white background&#10;&#10;Description automatically generated">
            <a:extLst>
              <a:ext uri="{FF2B5EF4-FFF2-40B4-BE49-F238E27FC236}">
                <a16:creationId xmlns:a16="http://schemas.microsoft.com/office/drawing/2014/main" id="{A861AD27-E6FD-3775-7024-5C13F56F10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1398" y="3114426"/>
            <a:ext cx="1449798" cy="1449798"/>
          </a:xfrm>
          <a:prstGeom prst="rect">
            <a:avLst/>
          </a:prstGeom>
        </p:spPr>
      </p:pic>
      <p:pic>
        <p:nvPicPr>
          <p:cNvPr id="19" name="Picture 18" descr="A red black and yellow flag&#10;&#10;Description automatically generated">
            <a:extLst>
              <a:ext uri="{FF2B5EF4-FFF2-40B4-BE49-F238E27FC236}">
                <a16:creationId xmlns:a16="http://schemas.microsoft.com/office/drawing/2014/main" id="{0CA84CDA-E55B-2E27-A475-087060EDD4F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27448" y="3951775"/>
            <a:ext cx="719962" cy="539277"/>
          </a:xfrm>
          <a:prstGeom prst="rect">
            <a:avLst/>
          </a:prstGeom>
        </p:spPr>
      </p:pic>
      <p:pic>
        <p:nvPicPr>
          <p:cNvPr id="8" name="Picture 7" descr="A flag with stars on it&#10;&#10;Description automatically generated">
            <a:extLst>
              <a:ext uri="{FF2B5EF4-FFF2-40B4-BE49-F238E27FC236}">
                <a16:creationId xmlns:a16="http://schemas.microsoft.com/office/drawing/2014/main" id="{1E3D10F0-155D-F90A-E619-DF8333234DC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34129" y="4016820"/>
            <a:ext cx="790386" cy="474232"/>
          </a:xfrm>
          <a:prstGeom prst="rect">
            <a:avLst/>
          </a:prstGeom>
        </p:spPr>
      </p:pic>
    </p:spTree>
    <p:extLst>
      <p:ext uri="{BB962C8B-B14F-4D97-AF65-F5344CB8AC3E}">
        <p14:creationId xmlns:p14="http://schemas.microsoft.com/office/powerpoint/2010/main" val="97026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64432"/>
            <a:ext cx="6255757"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6E606-D2A4-835D-287C-EC687B10DF3E}"/>
              </a:ext>
            </a:extLst>
          </p:cNvPr>
          <p:cNvSpPr>
            <a:spLocks noGrp="1"/>
          </p:cNvSpPr>
          <p:nvPr>
            <p:ph type="title"/>
          </p:nvPr>
        </p:nvSpPr>
        <p:spPr>
          <a:xfrm>
            <a:off x="960120" y="990599"/>
            <a:ext cx="4857751" cy="1563989"/>
          </a:xfrm>
        </p:spPr>
        <p:txBody>
          <a:bodyPr>
            <a:noAutofit/>
          </a:bodyPr>
          <a:lstStyle/>
          <a:p>
            <a:r>
              <a:rPr lang="en-GB" sz="3600"/>
              <a:t>Dataset overviews - Columns</a:t>
            </a:r>
          </a:p>
        </p:txBody>
      </p:sp>
      <p:pic>
        <p:nvPicPr>
          <p:cNvPr id="5" name="Picture 4">
            <a:extLst>
              <a:ext uri="{FF2B5EF4-FFF2-40B4-BE49-F238E27FC236}">
                <a16:creationId xmlns:a16="http://schemas.microsoft.com/office/drawing/2014/main" id="{9C656664-EE1C-E07C-9581-ED4F9DA59C3C}"/>
              </a:ext>
            </a:extLst>
          </p:cNvPr>
          <p:cNvPicPr>
            <a:picLocks noChangeAspect="1"/>
          </p:cNvPicPr>
          <p:nvPr/>
        </p:nvPicPr>
        <p:blipFill>
          <a:blip r:embed="rId3"/>
          <a:stretch>
            <a:fillRect/>
          </a:stretch>
        </p:blipFill>
        <p:spPr>
          <a:xfrm>
            <a:off x="7223882" y="664433"/>
            <a:ext cx="3855225" cy="2359168"/>
          </a:xfrm>
          <a:prstGeom prst="rect">
            <a:avLst/>
          </a:prstGeom>
        </p:spPr>
      </p:pic>
      <p:sp>
        <p:nvSpPr>
          <p:cNvPr id="3" name="Content Placeholder 2">
            <a:extLst>
              <a:ext uri="{FF2B5EF4-FFF2-40B4-BE49-F238E27FC236}">
                <a16:creationId xmlns:a16="http://schemas.microsoft.com/office/drawing/2014/main" id="{267C3614-A26B-398B-A2C4-B8E30FFFB9EF}"/>
              </a:ext>
            </a:extLst>
          </p:cNvPr>
          <p:cNvSpPr>
            <a:spLocks noGrp="1"/>
          </p:cNvSpPr>
          <p:nvPr>
            <p:ph idx="1"/>
          </p:nvPr>
        </p:nvSpPr>
        <p:spPr>
          <a:xfrm>
            <a:off x="767207" y="3905075"/>
            <a:ext cx="5135880" cy="2795493"/>
          </a:xfrm>
        </p:spPr>
        <p:txBody>
          <a:bodyPr>
            <a:normAutofit fontScale="25000" lnSpcReduction="20000"/>
          </a:bodyPr>
          <a:lstStyle/>
          <a:p>
            <a:pPr marL="285750" indent="-285750">
              <a:buFont typeface="Arial" panose="020B0604020202020204" pitchFamily="34" charset="0"/>
              <a:buChar char="•"/>
            </a:pPr>
            <a:r>
              <a:rPr lang="en-GB" sz="3600"/>
              <a:t>Pregnancies – The number of pregnancies the patient has had.</a:t>
            </a:r>
          </a:p>
          <a:p>
            <a:pPr marL="285750" indent="-285750">
              <a:buFont typeface="Arial" panose="020B0604020202020204" pitchFamily="34" charset="0"/>
              <a:buChar char="•"/>
            </a:pPr>
            <a:r>
              <a:rPr lang="en-GB" sz="3600"/>
              <a:t>Glucose – Plasma glucose concentration over 2 hours in an oral glucose tolerance test.</a:t>
            </a:r>
          </a:p>
          <a:p>
            <a:pPr marL="285750" indent="-285750">
              <a:buFont typeface="Arial" panose="020B0604020202020204" pitchFamily="34" charset="0"/>
              <a:buChar char="•"/>
            </a:pPr>
            <a:r>
              <a:rPr lang="en-GB" sz="3600" err="1"/>
              <a:t>BloodPressure</a:t>
            </a:r>
            <a:r>
              <a:rPr lang="en-GB" sz="3600"/>
              <a:t> – Diastolic blood pressure in mm/Hg.</a:t>
            </a:r>
          </a:p>
          <a:p>
            <a:pPr marL="285750" indent="-285750">
              <a:buFont typeface="Arial" panose="020B0604020202020204" pitchFamily="34" charset="0"/>
              <a:buChar char="•"/>
            </a:pPr>
            <a:r>
              <a:rPr lang="en-GB" sz="3600" err="1"/>
              <a:t>SkinThickness</a:t>
            </a:r>
            <a:r>
              <a:rPr lang="en-GB" sz="3600"/>
              <a:t> – Triceps skin fold thickness (mm)</a:t>
            </a:r>
          </a:p>
          <a:p>
            <a:pPr marL="285750" indent="-285750">
              <a:buFont typeface="Arial" panose="020B0604020202020204" pitchFamily="34" charset="0"/>
              <a:buChar char="•"/>
            </a:pPr>
            <a:r>
              <a:rPr lang="en-GB" sz="3600"/>
              <a:t>Insulin – 2-hour serum insulin</a:t>
            </a:r>
          </a:p>
          <a:p>
            <a:pPr marL="285750" indent="-285750">
              <a:buFont typeface="Arial" panose="020B0604020202020204" pitchFamily="34" charset="0"/>
              <a:buChar char="•"/>
            </a:pPr>
            <a:r>
              <a:rPr lang="en-GB" sz="3600"/>
              <a:t>BMI – Body Mass Index, calculated from the patient’s weight and height.</a:t>
            </a:r>
          </a:p>
          <a:p>
            <a:pPr marL="285750" indent="-285750">
              <a:buFont typeface="Arial" panose="020B0604020202020204" pitchFamily="34" charset="0"/>
              <a:buChar char="•"/>
            </a:pPr>
            <a:r>
              <a:rPr lang="en-GB" sz="3600" err="1"/>
              <a:t>DiabetesPedigreeFunction</a:t>
            </a:r>
            <a:r>
              <a:rPr lang="en-GB" sz="3600"/>
              <a:t> - The product of a function to ascertain the probability of diabetes based on family genetics. (</a:t>
            </a:r>
            <a:r>
              <a:rPr lang="en-GB" sz="3600" err="1"/>
              <a:t>Akmeşe</a:t>
            </a:r>
            <a:r>
              <a:rPr lang="en-GB" sz="3600"/>
              <a:t>, 2024)</a:t>
            </a:r>
          </a:p>
          <a:p>
            <a:pPr marL="285750" indent="-285750">
              <a:buFont typeface="Arial" panose="020B0604020202020204" pitchFamily="34" charset="0"/>
              <a:buChar char="•"/>
            </a:pPr>
            <a:r>
              <a:rPr lang="en-GB" sz="3600"/>
              <a:t>Age – The patient’s age.</a:t>
            </a:r>
          </a:p>
          <a:p>
            <a:pPr marL="285750" indent="-285750">
              <a:buFont typeface="Arial" panose="020B0604020202020204" pitchFamily="34" charset="0"/>
              <a:buChar char="•"/>
            </a:pPr>
            <a:r>
              <a:rPr lang="en-GB" sz="3600"/>
              <a:t>Outcome – Whether the patient is likely to develop diabetes.</a:t>
            </a:r>
          </a:p>
          <a:p>
            <a:pPr marL="285750" indent="-285750">
              <a:buFont typeface="Arial" panose="020B0604020202020204" pitchFamily="34" charset="0"/>
              <a:buChar char="•"/>
            </a:pPr>
            <a:endParaRPr lang="en-GB" sz="1600"/>
          </a:p>
        </p:txBody>
      </p:sp>
      <p:pic>
        <p:nvPicPr>
          <p:cNvPr id="9" name="Picture 8" descr="A screenshot of a computer screen&#10;&#10;Description automatically generated">
            <a:extLst>
              <a:ext uri="{FF2B5EF4-FFF2-40B4-BE49-F238E27FC236}">
                <a16:creationId xmlns:a16="http://schemas.microsoft.com/office/drawing/2014/main" id="{A9063F50-55A3-7774-3F8A-3694CA07A0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8505" y="3398075"/>
            <a:ext cx="4925977" cy="2795492"/>
          </a:xfrm>
          <a:prstGeom prst="rect">
            <a:avLst/>
          </a:prstGeom>
        </p:spPr>
      </p:pic>
      <p:sp>
        <p:nvSpPr>
          <p:cNvPr id="4" name="TextBox 3">
            <a:extLst>
              <a:ext uri="{FF2B5EF4-FFF2-40B4-BE49-F238E27FC236}">
                <a16:creationId xmlns:a16="http://schemas.microsoft.com/office/drawing/2014/main" id="{6842DBFC-D5A7-4273-9B50-3E86390E34B8}"/>
              </a:ext>
            </a:extLst>
          </p:cNvPr>
          <p:cNvSpPr txBox="1"/>
          <p:nvPr/>
        </p:nvSpPr>
        <p:spPr>
          <a:xfrm>
            <a:off x="767207" y="2804947"/>
            <a:ext cx="4925977" cy="1169551"/>
          </a:xfrm>
          <a:prstGeom prst="rect">
            <a:avLst/>
          </a:prstGeom>
          <a:noFill/>
        </p:spPr>
        <p:txBody>
          <a:bodyPr wrap="square" rtlCol="0">
            <a:spAutoFit/>
          </a:bodyPr>
          <a:lstStyle/>
          <a:p>
            <a:r>
              <a:rPr lang="en-GB" sz="1400"/>
              <a:t>Both datasets consist of almost entirely numerical data split over 9 features, with the Pima Indian patient dataset containing 768 rows and the Frankfurt patient dataset containing 2000 rows, both with the following columns:</a:t>
            </a:r>
          </a:p>
          <a:p>
            <a:endParaRPr lang="en-GB" sz="1400"/>
          </a:p>
        </p:txBody>
      </p:sp>
    </p:spTree>
    <p:extLst>
      <p:ext uri="{BB962C8B-B14F-4D97-AF65-F5344CB8AC3E}">
        <p14:creationId xmlns:p14="http://schemas.microsoft.com/office/powerpoint/2010/main" val="397214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752D2-B6DC-5034-C170-699B6226B5CD}"/>
              </a:ext>
            </a:extLst>
          </p:cNvPr>
          <p:cNvSpPr>
            <a:spLocks noGrp="1"/>
          </p:cNvSpPr>
          <p:nvPr>
            <p:ph type="title"/>
          </p:nvPr>
        </p:nvSpPr>
        <p:spPr>
          <a:xfrm>
            <a:off x="960120" y="643467"/>
            <a:ext cx="3212593" cy="5571066"/>
          </a:xfrm>
        </p:spPr>
        <p:txBody>
          <a:bodyPr>
            <a:normAutofit/>
          </a:bodyPr>
          <a:lstStyle/>
          <a:p>
            <a:r>
              <a:rPr lang="en-GB" sz="5100"/>
              <a:t>Problem statement</a:t>
            </a:r>
          </a:p>
        </p:txBody>
      </p:sp>
      <p:graphicFrame>
        <p:nvGraphicFramePr>
          <p:cNvPr id="5" name="Content Placeholder 2">
            <a:extLst>
              <a:ext uri="{FF2B5EF4-FFF2-40B4-BE49-F238E27FC236}">
                <a16:creationId xmlns:a16="http://schemas.microsoft.com/office/drawing/2014/main" id="{B3369D84-8D90-7DEA-E057-6A64285681EF}"/>
              </a:ext>
            </a:extLst>
          </p:cNvPr>
          <p:cNvGraphicFramePr>
            <a:graphicFrameLocks noGrp="1"/>
          </p:cNvGraphicFramePr>
          <p:nvPr>
            <p:ph idx="1"/>
            <p:extLst>
              <p:ext uri="{D42A27DB-BD31-4B8C-83A1-F6EECF244321}">
                <p14:modId xmlns:p14="http://schemas.microsoft.com/office/powerpoint/2010/main" val="1655912889"/>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34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1532C1F-056C-40A0-BDFA-8615911E7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3705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68C62-3236-14A4-9FFC-51781364BE9E}"/>
              </a:ext>
            </a:extLst>
          </p:cNvPr>
          <p:cNvSpPr>
            <a:spLocks noGrp="1"/>
          </p:cNvSpPr>
          <p:nvPr>
            <p:ph type="title"/>
          </p:nvPr>
        </p:nvSpPr>
        <p:spPr>
          <a:xfrm>
            <a:off x="960121" y="489202"/>
            <a:ext cx="5128260" cy="2762881"/>
          </a:xfrm>
        </p:spPr>
        <p:txBody>
          <a:bodyPr>
            <a:normAutofit/>
          </a:bodyPr>
          <a:lstStyle/>
          <a:p>
            <a:r>
              <a:rPr lang="en-GB" sz="6100" dirty="0">
                <a:solidFill>
                  <a:schemeClr val="tx1"/>
                </a:solidFill>
              </a:rPr>
              <a:t>Distributions and outliers</a:t>
            </a:r>
          </a:p>
        </p:txBody>
      </p:sp>
      <p:sp>
        <p:nvSpPr>
          <p:cNvPr id="3" name="Content Placeholder 2">
            <a:extLst>
              <a:ext uri="{FF2B5EF4-FFF2-40B4-BE49-F238E27FC236}">
                <a16:creationId xmlns:a16="http://schemas.microsoft.com/office/drawing/2014/main" id="{D6E71972-8735-D967-D825-5E7FFF7F1136}"/>
              </a:ext>
            </a:extLst>
          </p:cNvPr>
          <p:cNvSpPr>
            <a:spLocks noGrp="1"/>
          </p:cNvSpPr>
          <p:nvPr>
            <p:ph idx="1"/>
          </p:nvPr>
        </p:nvSpPr>
        <p:spPr>
          <a:xfrm>
            <a:off x="6743383" y="484632"/>
            <a:ext cx="4427310" cy="2767451"/>
          </a:xfrm>
        </p:spPr>
        <p:txBody>
          <a:bodyPr anchor="ctr">
            <a:normAutofit/>
          </a:bodyPr>
          <a:lstStyle/>
          <a:p>
            <a:pPr>
              <a:lnSpc>
                <a:spcPct val="91000"/>
              </a:lnSpc>
            </a:pPr>
            <a:r>
              <a:rPr lang="en-GB" sz="2000" dirty="0"/>
              <a:t>The columns with a considerable amount of outliers are Insulin and </a:t>
            </a:r>
            <a:r>
              <a:rPr lang="en-GB" sz="2000" dirty="0" err="1"/>
              <a:t>DiabetesPedigreeFunction</a:t>
            </a:r>
            <a:r>
              <a:rPr lang="en-GB" sz="2000" dirty="0"/>
              <a:t>. Some of these outliers are on an extreme scale, which could affect the ML models. Therefore, rows over the 98</a:t>
            </a:r>
            <a:r>
              <a:rPr lang="en-GB" sz="2000" baseline="30000" dirty="0"/>
              <a:t>th</a:t>
            </a:r>
            <a:r>
              <a:rPr lang="en-GB" sz="2000" dirty="0"/>
              <a:t> percentile for each of these columns were removed, which totals to 108 rows.</a:t>
            </a:r>
          </a:p>
        </p:txBody>
      </p:sp>
      <p:pic>
        <p:nvPicPr>
          <p:cNvPr id="5" name="Picture 4">
            <a:extLst>
              <a:ext uri="{FF2B5EF4-FFF2-40B4-BE49-F238E27FC236}">
                <a16:creationId xmlns:a16="http://schemas.microsoft.com/office/drawing/2014/main" id="{B51EBAFD-D323-DC7F-484F-7B0389FDC913}"/>
              </a:ext>
            </a:extLst>
          </p:cNvPr>
          <p:cNvPicPr>
            <a:picLocks noChangeAspect="1"/>
          </p:cNvPicPr>
          <p:nvPr/>
        </p:nvPicPr>
        <p:blipFill>
          <a:blip r:embed="rId3"/>
          <a:stretch>
            <a:fillRect/>
          </a:stretch>
        </p:blipFill>
        <p:spPr>
          <a:xfrm>
            <a:off x="202338" y="4535154"/>
            <a:ext cx="2334599" cy="1493057"/>
          </a:xfrm>
          <a:prstGeom prst="rect">
            <a:avLst/>
          </a:prstGeom>
        </p:spPr>
      </p:pic>
      <p:pic>
        <p:nvPicPr>
          <p:cNvPr id="7" name="Picture 6" descr="A diagram of diabetes&#10;&#10;Description automatically generated">
            <a:extLst>
              <a:ext uri="{FF2B5EF4-FFF2-40B4-BE49-F238E27FC236}">
                <a16:creationId xmlns:a16="http://schemas.microsoft.com/office/drawing/2014/main" id="{A9CB8B8A-F623-392E-97FB-E4DB98BD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9450" y="4613171"/>
            <a:ext cx="3071771" cy="1337024"/>
          </a:xfrm>
          <a:prstGeom prst="rect">
            <a:avLst/>
          </a:prstGeom>
        </p:spPr>
      </p:pic>
      <p:pic>
        <p:nvPicPr>
          <p:cNvPr id="9" name="Picture 8" descr="A screen shot of a computer code&#10;&#10;Description automatically generated">
            <a:extLst>
              <a:ext uri="{FF2B5EF4-FFF2-40B4-BE49-F238E27FC236}">
                <a16:creationId xmlns:a16="http://schemas.microsoft.com/office/drawing/2014/main" id="{CC152D49-0E7E-2F90-9DD1-6910A3E342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6072" y="4673762"/>
            <a:ext cx="5683415" cy="1193516"/>
          </a:xfrm>
          <a:prstGeom prst="rect">
            <a:avLst/>
          </a:prstGeom>
        </p:spPr>
      </p:pic>
    </p:spTree>
    <p:extLst>
      <p:ext uri="{BB962C8B-B14F-4D97-AF65-F5344CB8AC3E}">
        <p14:creationId xmlns:p14="http://schemas.microsoft.com/office/powerpoint/2010/main" val="12531350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1532C1F-056C-40A0-BDFA-8615911E7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3705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5D797-6D8F-3D9A-E4CB-40E9E50B617E}"/>
              </a:ext>
            </a:extLst>
          </p:cNvPr>
          <p:cNvSpPr>
            <a:spLocks noGrp="1"/>
          </p:cNvSpPr>
          <p:nvPr>
            <p:ph type="title"/>
          </p:nvPr>
        </p:nvSpPr>
        <p:spPr>
          <a:xfrm>
            <a:off x="3446420" y="975554"/>
            <a:ext cx="5299160" cy="175467"/>
          </a:xfrm>
        </p:spPr>
        <p:txBody>
          <a:bodyPr>
            <a:normAutofit fontScale="90000"/>
          </a:bodyPr>
          <a:lstStyle/>
          <a:p>
            <a:pPr algn="ctr"/>
            <a:r>
              <a:rPr lang="en-GB">
                <a:solidFill>
                  <a:schemeClr val="tx1"/>
                </a:solidFill>
              </a:rPr>
              <a:t>Missing data</a:t>
            </a:r>
            <a:br>
              <a:rPr lang="en-GB">
                <a:solidFill>
                  <a:schemeClr val="tx1"/>
                </a:solidFill>
              </a:rPr>
            </a:br>
            <a:endParaRPr lang="en-GB">
              <a:solidFill>
                <a:schemeClr val="tx1"/>
              </a:solidFill>
            </a:endParaRPr>
          </a:p>
        </p:txBody>
      </p:sp>
      <p:sp>
        <p:nvSpPr>
          <p:cNvPr id="3" name="Content Placeholder 2">
            <a:extLst>
              <a:ext uri="{FF2B5EF4-FFF2-40B4-BE49-F238E27FC236}">
                <a16:creationId xmlns:a16="http://schemas.microsoft.com/office/drawing/2014/main" id="{A4D9BA8D-2F93-F9FA-E837-AC2CFCCD4E9F}"/>
              </a:ext>
            </a:extLst>
          </p:cNvPr>
          <p:cNvSpPr>
            <a:spLocks noGrp="1"/>
          </p:cNvSpPr>
          <p:nvPr>
            <p:ph idx="1"/>
          </p:nvPr>
        </p:nvSpPr>
        <p:spPr>
          <a:xfrm>
            <a:off x="626187" y="1460975"/>
            <a:ext cx="4041462" cy="2110938"/>
          </a:xfrm>
        </p:spPr>
        <p:txBody>
          <a:bodyPr anchor="ctr">
            <a:normAutofit lnSpcReduction="10000"/>
          </a:bodyPr>
          <a:lstStyle/>
          <a:p>
            <a:r>
              <a:rPr lang="en-GB" sz="2000"/>
              <a:t>Originally, it appeared as though there were no missing values in any columns. However, the overall dataset description revealed impossible values in some columns, which were substituted for N/A values.</a:t>
            </a:r>
          </a:p>
        </p:txBody>
      </p:sp>
      <p:pic>
        <p:nvPicPr>
          <p:cNvPr id="5" name="Picture 4">
            <a:extLst>
              <a:ext uri="{FF2B5EF4-FFF2-40B4-BE49-F238E27FC236}">
                <a16:creationId xmlns:a16="http://schemas.microsoft.com/office/drawing/2014/main" id="{8EB94FED-587F-F2D6-1308-D3834ADEE903}"/>
              </a:ext>
            </a:extLst>
          </p:cNvPr>
          <p:cNvPicPr>
            <a:picLocks noChangeAspect="1"/>
          </p:cNvPicPr>
          <p:nvPr/>
        </p:nvPicPr>
        <p:blipFill>
          <a:blip r:embed="rId3"/>
          <a:stretch>
            <a:fillRect/>
          </a:stretch>
        </p:blipFill>
        <p:spPr>
          <a:xfrm>
            <a:off x="26540" y="3764147"/>
            <a:ext cx="6069460" cy="1426323"/>
          </a:xfrm>
          <a:prstGeom prst="rect">
            <a:avLst/>
          </a:prstGeom>
        </p:spPr>
      </p:pic>
      <p:sp>
        <p:nvSpPr>
          <p:cNvPr id="9" name="TextBox 8">
            <a:extLst>
              <a:ext uri="{FF2B5EF4-FFF2-40B4-BE49-F238E27FC236}">
                <a16:creationId xmlns:a16="http://schemas.microsoft.com/office/drawing/2014/main" id="{E0492E7C-9542-1830-2973-6D05396EB1AB}"/>
              </a:ext>
            </a:extLst>
          </p:cNvPr>
          <p:cNvSpPr txBox="1"/>
          <p:nvPr/>
        </p:nvSpPr>
        <p:spPr>
          <a:xfrm>
            <a:off x="7524353" y="1777780"/>
            <a:ext cx="3924300" cy="1477328"/>
          </a:xfrm>
          <a:prstGeom prst="rect">
            <a:avLst/>
          </a:prstGeom>
          <a:noFill/>
        </p:spPr>
        <p:txBody>
          <a:bodyPr wrap="square">
            <a:spAutoFit/>
          </a:bodyPr>
          <a:lstStyle/>
          <a:p>
            <a:r>
              <a:rPr lang="en-GB"/>
              <a:t>After replacing the impossible 0 values with N/As, we receive a better reflection of missing data in the dataset, indicating that many values will require imputation.</a:t>
            </a:r>
          </a:p>
        </p:txBody>
      </p:sp>
      <p:pic>
        <p:nvPicPr>
          <p:cNvPr id="8" name="Picture 7">
            <a:extLst>
              <a:ext uri="{FF2B5EF4-FFF2-40B4-BE49-F238E27FC236}">
                <a16:creationId xmlns:a16="http://schemas.microsoft.com/office/drawing/2014/main" id="{1FFD925C-EF81-BA45-39A3-3193F31003CC}"/>
              </a:ext>
            </a:extLst>
          </p:cNvPr>
          <p:cNvPicPr>
            <a:picLocks noChangeAspect="1"/>
          </p:cNvPicPr>
          <p:nvPr/>
        </p:nvPicPr>
        <p:blipFill>
          <a:blip r:embed="rId4"/>
          <a:stretch>
            <a:fillRect/>
          </a:stretch>
        </p:blipFill>
        <p:spPr>
          <a:xfrm>
            <a:off x="5226518" y="5249250"/>
            <a:ext cx="6892256" cy="1570236"/>
          </a:xfrm>
          <a:prstGeom prst="rect">
            <a:avLst/>
          </a:prstGeom>
        </p:spPr>
      </p:pic>
      <p:pic>
        <p:nvPicPr>
          <p:cNvPr id="11" name="Picture 10">
            <a:extLst>
              <a:ext uri="{FF2B5EF4-FFF2-40B4-BE49-F238E27FC236}">
                <a16:creationId xmlns:a16="http://schemas.microsoft.com/office/drawing/2014/main" id="{892CB804-4B67-ABA9-041C-EC4289EF7612}"/>
              </a:ext>
            </a:extLst>
          </p:cNvPr>
          <p:cNvPicPr>
            <a:picLocks noChangeAspect="1"/>
          </p:cNvPicPr>
          <p:nvPr/>
        </p:nvPicPr>
        <p:blipFill>
          <a:blip r:embed="rId5"/>
          <a:stretch>
            <a:fillRect/>
          </a:stretch>
        </p:blipFill>
        <p:spPr>
          <a:xfrm>
            <a:off x="8310964" y="3745823"/>
            <a:ext cx="1699310" cy="1497141"/>
          </a:xfrm>
          <a:prstGeom prst="rect">
            <a:avLst/>
          </a:prstGeom>
        </p:spPr>
      </p:pic>
    </p:spTree>
    <p:extLst>
      <p:ext uri="{BB962C8B-B14F-4D97-AF65-F5344CB8AC3E}">
        <p14:creationId xmlns:p14="http://schemas.microsoft.com/office/powerpoint/2010/main" val="10678417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F37A4-B019-8458-0360-347F8ABC4285}"/>
              </a:ext>
            </a:extLst>
          </p:cNvPr>
          <p:cNvSpPr>
            <a:spLocks noGrp="1"/>
          </p:cNvSpPr>
          <p:nvPr>
            <p:ph type="title"/>
          </p:nvPr>
        </p:nvSpPr>
        <p:spPr>
          <a:xfrm>
            <a:off x="960120" y="317814"/>
            <a:ext cx="10268712" cy="1700784"/>
          </a:xfrm>
        </p:spPr>
        <p:txBody>
          <a:bodyPr>
            <a:normAutofit/>
          </a:bodyPr>
          <a:lstStyle/>
          <a:p>
            <a:pPr algn="ctr"/>
            <a:r>
              <a:rPr lang="en-GB" sz="6100" dirty="0"/>
              <a:t>Handling missing data</a:t>
            </a:r>
          </a:p>
        </p:txBody>
      </p:sp>
      <p:pic>
        <p:nvPicPr>
          <p:cNvPr id="7" name="Picture 6">
            <a:extLst>
              <a:ext uri="{FF2B5EF4-FFF2-40B4-BE49-F238E27FC236}">
                <a16:creationId xmlns:a16="http://schemas.microsoft.com/office/drawing/2014/main" id="{486CF1D5-0E42-7098-8854-AD1A626C2EE9}"/>
              </a:ext>
            </a:extLst>
          </p:cNvPr>
          <p:cNvPicPr>
            <a:picLocks noChangeAspect="1"/>
          </p:cNvPicPr>
          <p:nvPr/>
        </p:nvPicPr>
        <p:blipFill>
          <a:blip r:embed="rId3"/>
          <a:srcRect r="-96" b="-2"/>
          <a:stretch/>
        </p:blipFill>
        <p:spPr>
          <a:xfrm>
            <a:off x="384663" y="2933610"/>
            <a:ext cx="5253527" cy="2571840"/>
          </a:xfrm>
          <a:prstGeom prst="rect">
            <a:avLst/>
          </a:prstGeom>
        </p:spPr>
      </p:pic>
      <p:sp>
        <p:nvSpPr>
          <p:cNvPr id="3" name="Content Placeholder 2">
            <a:extLst>
              <a:ext uri="{FF2B5EF4-FFF2-40B4-BE49-F238E27FC236}">
                <a16:creationId xmlns:a16="http://schemas.microsoft.com/office/drawing/2014/main" id="{EC67D8D8-557F-C95E-CDCA-ED653F444FEA}"/>
              </a:ext>
            </a:extLst>
          </p:cNvPr>
          <p:cNvSpPr>
            <a:spLocks noGrp="1"/>
          </p:cNvSpPr>
          <p:nvPr>
            <p:ph idx="1"/>
          </p:nvPr>
        </p:nvSpPr>
        <p:spPr>
          <a:xfrm>
            <a:off x="6410323" y="5298622"/>
            <a:ext cx="5442399" cy="1383801"/>
          </a:xfrm>
        </p:spPr>
        <p:txBody>
          <a:bodyPr anchor="ctr">
            <a:normAutofit fontScale="77500" lnSpcReduction="20000"/>
          </a:bodyPr>
          <a:lstStyle/>
          <a:p>
            <a:r>
              <a:rPr lang="en-GB" dirty="0"/>
              <a:t>Of these methods, KNN Imputation was used to ensure that the relationships between the variables are preserved, as they will all be important in the classification. </a:t>
            </a:r>
          </a:p>
        </p:txBody>
      </p:sp>
      <p:sp>
        <p:nvSpPr>
          <p:cNvPr id="9" name="Content Placeholder 2">
            <a:extLst>
              <a:ext uri="{FF2B5EF4-FFF2-40B4-BE49-F238E27FC236}">
                <a16:creationId xmlns:a16="http://schemas.microsoft.com/office/drawing/2014/main" id="{B72264CA-00AE-8AF1-A54E-3CFC8A18AC4B}"/>
              </a:ext>
            </a:extLst>
          </p:cNvPr>
          <p:cNvSpPr txBox="1">
            <a:spLocks/>
          </p:cNvSpPr>
          <p:nvPr/>
        </p:nvSpPr>
        <p:spPr>
          <a:xfrm>
            <a:off x="6722270" y="2363026"/>
            <a:ext cx="4818507" cy="3014133"/>
          </a:xfrm>
          <a:prstGeom prst="rect">
            <a:avLst/>
          </a:prstGeom>
        </p:spPr>
        <p:txBody>
          <a:bodyPr vert="horz" lIns="91440" tIns="45720" rIns="91440" bIns="45720" rtlCol="0" anchor="ctr">
            <a:normAutofit fontScale="77500" lnSpcReduction="20000"/>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1000"/>
              </a:lnSpc>
            </a:pPr>
            <a:r>
              <a:rPr lang="en-GB" sz="2200" dirty="0"/>
              <a:t>We have established that these datasets contain a substantial amount of missing data. Addressing this can be solved in multiple ways, such as:</a:t>
            </a:r>
          </a:p>
          <a:p>
            <a:pPr marL="457200" indent="-457200">
              <a:lnSpc>
                <a:spcPct val="91000"/>
              </a:lnSpc>
              <a:buFont typeface="Arial" panose="020B0604020202020204" pitchFamily="34" charset="0"/>
              <a:buChar char="•"/>
            </a:pPr>
            <a:r>
              <a:rPr lang="en-GB" sz="2200" dirty="0"/>
              <a:t>Mean/Median Imputation: Filling missing values with the mean or median of the column. </a:t>
            </a:r>
          </a:p>
          <a:p>
            <a:pPr marL="457200" indent="-457200">
              <a:lnSpc>
                <a:spcPct val="91000"/>
              </a:lnSpc>
              <a:buFont typeface="Arial" panose="020B0604020202020204" pitchFamily="34" charset="0"/>
              <a:buChar char="•"/>
            </a:pPr>
            <a:r>
              <a:rPr lang="en-GB" sz="2200" dirty="0"/>
              <a:t>KNN Imputation: Filling missing values based on the values of similar rows. </a:t>
            </a:r>
          </a:p>
          <a:p>
            <a:pPr marL="457200" indent="-457200">
              <a:lnSpc>
                <a:spcPct val="91000"/>
              </a:lnSpc>
              <a:buFont typeface="Arial" panose="020B0604020202020204" pitchFamily="34" charset="0"/>
              <a:buChar char="•"/>
            </a:pPr>
            <a:r>
              <a:rPr lang="en-GB" sz="2200" dirty="0"/>
              <a:t>Data removal: The erasure of rows with missing data.</a:t>
            </a:r>
          </a:p>
        </p:txBody>
      </p:sp>
    </p:spTree>
    <p:extLst>
      <p:ext uri="{BB962C8B-B14F-4D97-AF65-F5344CB8AC3E}">
        <p14:creationId xmlns:p14="http://schemas.microsoft.com/office/powerpoint/2010/main" val="2041371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graph&#10;&#10;Description automatically generated">
            <a:extLst>
              <a:ext uri="{FF2B5EF4-FFF2-40B4-BE49-F238E27FC236}">
                <a16:creationId xmlns:a16="http://schemas.microsoft.com/office/drawing/2014/main" id="{CBDCE67B-50EF-EA0A-E4AB-987F5AE83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175" y="873784"/>
            <a:ext cx="6554115" cy="5820587"/>
          </a:xfrm>
          <a:prstGeom prst="rect">
            <a:avLst/>
          </a:prstGeom>
        </p:spPr>
      </p:pic>
      <p:sp useBgFill="1">
        <p:nvSpPr>
          <p:cNvPr id="13" name="Rectangle 12">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250021-378B-29F9-5202-2AA8062CACC7}"/>
              </a:ext>
            </a:extLst>
          </p:cNvPr>
          <p:cNvSpPr>
            <a:spLocks noGrp="1"/>
          </p:cNvSpPr>
          <p:nvPr>
            <p:ph type="title"/>
          </p:nvPr>
        </p:nvSpPr>
        <p:spPr>
          <a:xfrm>
            <a:off x="960438" y="640080"/>
            <a:ext cx="4500737" cy="2194560"/>
          </a:xfrm>
        </p:spPr>
        <p:txBody>
          <a:bodyPr>
            <a:normAutofit/>
          </a:bodyPr>
          <a:lstStyle/>
          <a:p>
            <a:r>
              <a:rPr lang="en-GB" sz="5100" dirty="0"/>
              <a:t>Data Correlations</a:t>
            </a:r>
          </a:p>
        </p:txBody>
      </p:sp>
      <p:sp>
        <p:nvSpPr>
          <p:cNvPr id="3" name="Content Placeholder 2">
            <a:extLst>
              <a:ext uri="{FF2B5EF4-FFF2-40B4-BE49-F238E27FC236}">
                <a16:creationId xmlns:a16="http://schemas.microsoft.com/office/drawing/2014/main" id="{25854E31-8B98-DB62-4762-EAF2DD9769EA}"/>
              </a:ext>
            </a:extLst>
          </p:cNvPr>
          <p:cNvSpPr>
            <a:spLocks noGrp="1"/>
          </p:cNvSpPr>
          <p:nvPr>
            <p:ph idx="1"/>
          </p:nvPr>
        </p:nvSpPr>
        <p:spPr>
          <a:xfrm>
            <a:off x="642804" y="2753307"/>
            <a:ext cx="4968724" cy="3618618"/>
          </a:xfrm>
        </p:spPr>
        <p:txBody>
          <a:bodyPr anchor="t">
            <a:normAutofit fontScale="55000" lnSpcReduction="20000"/>
          </a:bodyPr>
          <a:lstStyle/>
          <a:p>
            <a:r>
              <a:rPr lang="en-GB" dirty="0">
                <a:solidFill>
                  <a:schemeClr val="bg1"/>
                </a:solidFill>
              </a:rPr>
              <a:t>The correlation heatmap reveals many expected trends within the data, such as:</a:t>
            </a:r>
          </a:p>
          <a:p>
            <a:pPr marL="457200" indent="-457200">
              <a:buFont typeface="Arial" panose="020B0604020202020204" pitchFamily="34" charset="0"/>
              <a:buChar char="•"/>
            </a:pPr>
            <a:r>
              <a:rPr lang="en-GB" dirty="0">
                <a:solidFill>
                  <a:schemeClr val="accent6"/>
                </a:solidFill>
              </a:rPr>
              <a:t>Glucose</a:t>
            </a:r>
            <a:r>
              <a:rPr lang="en-GB" dirty="0">
                <a:solidFill>
                  <a:schemeClr val="bg1"/>
                </a:solidFill>
              </a:rPr>
              <a:t> is closely linked to the </a:t>
            </a:r>
            <a:r>
              <a:rPr lang="en-GB" dirty="0">
                <a:solidFill>
                  <a:schemeClr val="accent1">
                    <a:lumMod val="60000"/>
                    <a:lumOff val="40000"/>
                  </a:schemeClr>
                </a:solidFill>
              </a:rPr>
              <a:t>outcome</a:t>
            </a:r>
            <a:r>
              <a:rPr lang="en-GB" dirty="0">
                <a:solidFill>
                  <a:schemeClr val="bg1"/>
                </a:solidFill>
              </a:rPr>
              <a:t>.</a:t>
            </a:r>
          </a:p>
          <a:p>
            <a:pPr marL="457200" indent="-457200">
              <a:buFont typeface="Arial" panose="020B0604020202020204" pitchFamily="34" charset="0"/>
              <a:buChar char="•"/>
            </a:pPr>
            <a:r>
              <a:rPr lang="en-GB" dirty="0">
                <a:solidFill>
                  <a:schemeClr val="accent5">
                    <a:lumMod val="75000"/>
                  </a:schemeClr>
                </a:solidFill>
              </a:rPr>
              <a:t>Insulin</a:t>
            </a:r>
            <a:r>
              <a:rPr lang="en-GB" dirty="0">
                <a:solidFill>
                  <a:schemeClr val="bg1"/>
                </a:solidFill>
              </a:rPr>
              <a:t> is closely linked to the </a:t>
            </a:r>
            <a:r>
              <a:rPr lang="en-GB" dirty="0">
                <a:solidFill>
                  <a:schemeClr val="accent1">
                    <a:lumMod val="60000"/>
                    <a:lumOff val="40000"/>
                  </a:schemeClr>
                </a:solidFill>
              </a:rPr>
              <a:t>outcome</a:t>
            </a:r>
            <a:r>
              <a:rPr lang="en-GB" dirty="0">
                <a:solidFill>
                  <a:schemeClr val="bg1"/>
                </a:solidFill>
              </a:rPr>
              <a:t>.</a:t>
            </a:r>
          </a:p>
          <a:p>
            <a:pPr marL="457200" indent="-457200">
              <a:buFont typeface="Arial" panose="020B0604020202020204" pitchFamily="34" charset="0"/>
              <a:buChar char="•"/>
            </a:pPr>
            <a:r>
              <a:rPr lang="en-GB" dirty="0">
                <a:solidFill>
                  <a:schemeClr val="accent6"/>
                </a:solidFill>
              </a:rPr>
              <a:t>Glucose</a:t>
            </a:r>
            <a:r>
              <a:rPr lang="en-GB" dirty="0">
                <a:solidFill>
                  <a:schemeClr val="bg1"/>
                </a:solidFill>
              </a:rPr>
              <a:t> is closely linked to </a:t>
            </a:r>
            <a:r>
              <a:rPr lang="en-GB" dirty="0">
                <a:solidFill>
                  <a:schemeClr val="accent5">
                    <a:lumMod val="75000"/>
                  </a:schemeClr>
                </a:solidFill>
              </a:rPr>
              <a:t>Insulin</a:t>
            </a:r>
            <a:r>
              <a:rPr lang="en-GB" dirty="0">
                <a:solidFill>
                  <a:schemeClr val="bg1"/>
                </a:solidFill>
              </a:rPr>
              <a:t>.</a:t>
            </a:r>
          </a:p>
          <a:p>
            <a:pPr marL="457200" indent="-457200">
              <a:buFont typeface="Arial" panose="020B0604020202020204" pitchFamily="34" charset="0"/>
              <a:buChar char="•"/>
            </a:pPr>
            <a:r>
              <a:rPr lang="en-GB" dirty="0">
                <a:solidFill>
                  <a:srgbClr val="FFFF00"/>
                </a:solidFill>
              </a:rPr>
              <a:t>BMI</a:t>
            </a:r>
            <a:r>
              <a:rPr lang="en-GB" dirty="0">
                <a:solidFill>
                  <a:schemeClr val="bg1"/>
                </a:solidFill>
              </a:rPr>
              <a:t> is closely linked to </a:t>
            </a:r>
            <a:r>
              <a:rPr lang="en-GB" dirty="0" err="1">
                <a:solidFill>
                  <a:srgbClr val="FF0000"/>
                </a:solidFill>
              </a:rPr>
              <a:t>SkinThickness</a:t>
            </a:r>
            <a:r>
              <a:rPr lang="en-GB" dirty="0">
                <a:solidFill>
                  <a:schemeClr val="bg1"/>
                </a:solidFill>
              </a:rPr>
              <a:t>.</a:t>
            </a:r>
          </a:p>
          <a:p>
            <a:r>
              <a:rPr lang="en-GB" dirty="0">
                <a:solidFill>
                  <a:schemeClr val="bg1"/>
                </a:solidFill>
              </a:rPr>
              <a:t>These correlations will have benefitted the previously used KNN Imputer, as it will have learned the strong relationships between these features.</a:t>
            </a:r>
          </a:p>
          <a:p>
            <a:r>
              <a:rPr lang="en-GB" dirty="0">
                <a:solidFill>
                  <a:schemeClr val="bg1"/>
                </a:solidFill>
              </a:rPr>
              <a:t>However, there are some unexpected trends such as the diabetes pedigree function not being too heavily correlated with the outcome, which substantiates MedlinePlus (2017)’s claim that type 2 diabetes does not have a clear pattern of family inheritance.</a:t>
            </a:r>
          </a:p>
        </p:txBody>
      </p:sp>
    </p:spTree>
    <p:extLst>
      <p:ext uri="{BB962C8B-B14F-4D97-AF65-F5344CB8AC3E}">
        <p14:creationId xmlns:p14="http://schemas.microsoft.com/office/powerpoint/2010/main" val="41149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ACBD2-E187-0D2F-F806-3EE29F12E443}"/>
              </a:ext>
            </a:extLst>
          </p:cNvPr>
          <p:cNvSpPr>
            <a:spLocks noGrp="1"/>
          </p:cNvSpPr>
          <p:nvPr>
            <p:ph type="title"/>
          </p:nvPr>
        </p:nvSpPr>
        <p:spPr>
          <a:xfrm>
            <a:off x="960438" y="640080"/>
            <a:ext cx="4500737" cy="2194560"/>
          </a:xfrm>
        </p:spPr>
        <p:txBody>
          <a:bodyPr>
            <a:normAutofit/>
          </a:bodyPr>
          <a:lstStyle/>
          <a:p>
            <a:r>
              <a:rPr lang="en-GB" sz="4100"/>
              <a:t>class imbalance</a:t>
            </a:r>
          </a:p>
        </p:txBody>
      </p:sp>
      <p:sp>
        <p:nvSpPr>
          <p:cNvPr id="3" name="Content Placeholder 2">
            <a:extLst>
              <a:ext uri="{FF2B5EF4-FFF2-40B4-BE49-F238E27FC236}">
                <a16:creationId xmlns:a16="http://schemas.microsoft.com/office/drawing/2014/main" id="{A96BAF5A-7E97-EBA9-1713-6A75C7AD5E63}"/>
              </a:ext>
            </a:extLst>
          </p:cNvPr>
          <p:cNvSpPr>
            <a:spLocks noGrp="1"/>
          </p:cNvSpPr>
          <p:nvPr>
            <p:ph idx="1"/>
          </p:nvPr>
        </p:nvSpPr>
        <p:spPr>
          <a:xfrm>
            <a:off x="960438" y="2944790"/>
            <a:ext cx="4500737" cy="3100410"/>
          </a:xfrm>
        </p:spPr>
        <p:txBody>
          <a:bodyPr anchor="t">
            <a:normAutofit/>
          </a:bodyPr>
          <a:lstStyle/>
          <a:p>
            <a:pPr>
              <a:lnSpc>
                <a:spcPct val="91000"/>
              </a:lnSpc>
            </a:pPr>
            <a:endParaRPr lang="en-GB" sz="1600">
              <a:solidFill>
                <a:schemeClr val="bg1"/>
              </a:solidFill>
            </a:endParaRPr>
          </a:p>
          <a:p>
            <a:pPr>
              <a:lnSpc>
                <a:spcPct val="91000"/>
              </a:lnSpc>
            </a:pPr>
            <a:r>
              <a:rPr lang="en-GB" sz="1600">
                <a:solidFill>
                  <a:schemeClr val="bg1"/>
                </a:solidFill>
              </a:rPr>
              <a:t>The dataset is highly imbalanced, with 1816 records without diabetes, and only 952 with diabetes. This would cause a machine learning model to be biased, favouring an outcome of 0, or no diabetes. This can be solved using the Synthetic Minority Oversampling Technique (SMOTE).</a:t>
            </a:r>
          </a:p>
          <a:p>
            <a:pPr>
              <a:lnSpc>
                <a:spcPct val="91000"/>
              </a:lnSpc>
            </a:pPr>
            <a:endParaRPr lang="en-GB" sz="1600">
              <a:solidFill>
                <a:schemeClr val="bg1"/>
              </a:solidFill>
            </a:endParaRPr>
          </a:p>
          <a:p>
            <a:pPr>
              <a:lnSpc>
                <a:spcPct val="91000"/>
              </a:lnSpc>
            </a:pPr>
            <a:endParaRPr lang="en-GB" sz="1600">
              <a:solidFill>
                <a:schemeClr val="bg1"/>
              </a:solidFill>
            </a:endParaRPr>
          </a:p>
        </p:txBody>
      </p:sp>
      <p:pic>
        <p:nvPicPr>
          <p:cNvPr id="5" name="Picture 4">
            <a:extLst>
              <a:ext uri="{FF2B5EF4-FFF2-40B4-BE49-F238E27FC236}">
                <a16:creationId xmlns:a16="http://schemas.microsoft.com/office/drawing/2014/main" id="{B850D605-329A-C2D7-7B70-AE995BABFD33}"/>
              </a:ext>
            </a:extLst>
          </p:cNvPr>
          <p:cNvPicPr>
            <a:picLocks noChangeAspect="1"/>
          </p:cNvPicPr>
          <p:nvPr/>
        </p:nvPicPr>
        <p:blipFill>
          <a:blip r:embed="rId3"/>
          <a:stretch>
            <a:fillRect/>
          </a:stretch>
        </p:blipFill>
        <p:spPr>
          <a:xfrm>
            <a:off x="7631155" y="722360"/>
            <a:ext cx="2849094" cy="270664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1E59FF8-16FB-366C-7A05-25C05F0DFA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1155" y="3696207"/>
            <a:ext cx="3070420" cy="2527353"/>
          </a:xfrm>
          <a:prstGeom prst="rect">
            <a:avLst/>
          </a:prstGeom>
        </p:spPr>
      </p:pic>
    </p:spTree>
    <p:extLst>
      <p:ext uri="{BB962C8B-B14F-4D97-AF65-F5344CB8AC3E}">
        <p14:creationId xmlns:p14="http://schemas.microsoft.com/office/powerpoint/2010/main" val="1475124094"/>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1C2431"/>
      </a:dk2>
      <a:lt2>
        <a:srgbClr val="F0F3F0"/>
      </a:lt2>
      <a:accent1>
        <a:srgbClr val="E329E7"/>
      </a:accent1>
      <a:accent2>
        <a:srgbClr val="8217D5"/>
      </a:accent2>
      <a:accent3>
        <a:srgbClr val="472CE7"/>
      </a:accent3>
      <a:accent4>
        <a:srgbClr val="174BD5"/>
      </a:accent4>
      <a:accent5>
        <a:srgbClr val="29ACE7"/>
      </a:accent5>
      <a:accent6>
        <a:srgbClr val="15C1AF"/>
      </a:accent6>
      <a:hlink>
        <a:srgbClr val="3F82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F4C677D1A1F4A8D161B53A9CCC933" ma:contentTypeVersion="14" ma:contentTypeDescription="Create a new document." ma:contentTypeScope="" ma:versionID="d9297b974cbf982585794ce001d5fea9">
  <xsd:schema xmlns:xsd="http://www.w3.org/2001/XMLSchema" xmlns:xs="http://www.w3.org/2001/XMLSchema" xmlns:p="http://schemas.microsoft.com/office/2006/metadata/properties" xmlns:ns3="bbf3f33e-1a23-4659-a8ad-9a9ae0d33683" xmlns:ns4="329ae01e-92cb-41dc-bc41-f2731e36b128" targetNamespace="http://schemas.microsoft.com/office/2006/metadata/properties" ma:root="true" ma:fieldsID="8d01db6178379b1077737d1da4e77179" ns3:_="" ns4:_="">
    <xsd:import namespace="bbf3f33e-1a23-4659-a8ad-9a9ae0d33683"/>
    <xsd:import namespace="329ae01e-92cb-41dc-bc41-f2731e36b12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MediaServiceObjectDetectorVersions" minOccurs="0"/>
                <xsd:element ref="ns3:_activity"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f3f33e-1a23-4659-a8ad-9a9ae0d336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29ae01e-92cb-41dc-bc41-f2731e36b12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bf3f33e-1a23-4659-a8ad-9a9ae0d33683" xsi:nil="true"/>
  </documentManagement>
</p:properties>
</file>

<file path=customXml/itemProps1.xml><?xml version="1.0" encoding="utf-8"?>
<ds:datastoreItem xmlns:ds="http://schemas.openxmlformats.org/officeDocument/2006/customXml" ds:itemID="{92112AC5-7762-4BA3-8EC3-52E6966176C9}">
  <ds:schemaRefs>
    <ds:schemaRef ds:uri="329ae01e-92cb-41dc-bc41-f2731e36b128"/>
    <ds:schemaRef ds:uri="bbf3f33e-1a23-4659-a8ad-9a9ae0d336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0B5F7C5-48FB-4661-ABD6-7F71603D2E9C}">
  <ds:schemaRefs>
    <ds:schemaRef ds:uri="http://schemas.microsoft.com/sharepoint/v3/contenttype/forms"/>
  </ds:schemaRefs>
</ds:datastoreItem>
</file>

<file path=customXml/itemProps3.xml><?xml version="1.0" encoding="utf-8"?>
<ds:datastoreItem xmlns:ds="http://schemas.openxmlformats.org/officeDocument/2006/customXml" ds:itemID="{3098BFFC-6AD0-493E-B13A-81664D164983}">
  <ds:schemaRefs>
    <ds:schemaRef ds:uri="http://schemas.microsoft.com/office/2006/documentManagement/types"/>
    <ds:schemaRef ds:uri="http://www.w3.org/XML/1998/namespace"/>
    <ds:schemaRef ds:uri="bbf3f33e-1a23-4659-a8ad-9a9ae0d33683"/>
    <ds:schemaRef ds:uri="http://purl.org/dc/elements/1.1/"/>
    <ds:schemaRef ds:uri="http://purl.org/dc/terms/"/>
    <ds:schemaRef ds:uri="http://purl.org/dc/dcmitype/"/>
    <ds:schemaRef ds:uri="329ae01e-92cb-41dc-bc41-f2731e36b128"/>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0</TotalTime>
  <Words>2696</Words>
  <Application>Microsoft Office PowerPoint</Application>
  <PresentationFormat>Widescreen</PresentationFormat>
  <Paragraphs>135</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Franklin Gothic Demi Cond</vt:lpstr>
      <vt:lpstr>Franklin Gothic Medium</vt:lpstr>
      <vt:lpstr>Wingdings</vt:lpstr>
      <vt:lpstr>JuxtaposeVTI</vt:lpstr>
      <vt:lpstr>Using supervised learning for the Binary classification of Type 2 Diabetes </vt:lpstr>
      <vt:lpstr>Dataset overviews - Sources</vt:lpstr>
      <vt:lpstr>Dataset overviews - Columns</vt:lpstr>
      <vt:lpstr>Problem statement</vt:lpstr>
      <vt:lpstr>Distributions and outliers</vt:lpstr>
      <vt:lpstr>Missing data </vt:lpstr>
      <vt:lpstr>Handling missing data</vt:lpstr>
      <vt:lpstr>Data Correlations</vt:lpstr>
      <vt:lpstr>class imbalance</vt:lpstr>
      <vt:lpstr>Model selection (1/2)</vt:lpstr>
      <vt:lpstr>Model selection (2/2)</vt:lpstr>
      <vt:lpstr>Evaluation metrics</vt:lpstr>
      <vt:lpstr>Train/test split and numeric scaling</vt:lpstr>
      <vt:lpstr>Potential Challenges </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Lewis Higgins</dc:creator>
  <cp:lastModifiedBy>Lewis Higgins</cp:lastModifiedBy>
  <cp:revision>1</cp:revision>
  <dcterms:created xsi:type="dcterms:W3CDTF">2024-11-27T21:31:00Z</dcterms:created>
  <dcterms:modified xsi:type="dcterms:W3CDTF">2024-11-29T10:37:16Z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0x010100259F4C677D1A1F4A8D161B53A9CCC933</vt:lpwstr>
  </property>
</Properties>
</file>